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20" r:id="rId2"/>
    <p:sldId id="257" r:id="rId3"/>
    <p:sldId id="396" r:id="rId4"/>
    <p:sldId id="397" r:id="rId5"/>
    <p:sldId id="398" r:id="rId6"/>
    <p:sldId id="399" r:id="rId7"/>
    <p:sldId id="400" r:id="rId8"/>
    <p:sldId id="401" r:id="rId9"/>
    <p:sldId id="402" r:id="rId10"/>
    <p:sldId id="403" r:id="rId11"/>
    <p:sldId id="404" r:id="rId12"/>
    <p:sldId id="405" r:id="rId13"/>
    <p:sldId id="406" r:id="rId14"/>
    <p:sldId id="407" r:id="rId15"/>
    <p:sldId id="408" r:id="rId16"/>
    <p:sldId id="409" r:id="rId17"/>
    <p:sldId id="410" r:id="rId18"/>
    <p:sldId id="411" r:id="rId19"/>
    <p:sldId id="412" r:id="rId20"/>
    <p:sldId id="413" r:id="rId21"/>
    <p:sldId id="414" r:id="rId22"/>
    <p:sldId id="415" r:id="rId23"/>
    <p:sldId id="416" r:id="rId24"/>
    <p:sldId id="417" r:id="rId25"/>
    <p:sldId id="418" r:id="rId26"/>
    <p:sldId id="419" r:id="rId27"/>
    <p:sldId id="420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28" r:id="rId36"/>
    <p:sldId id="429" r:id="rId37"/>
    <p:sldId id="430" r:id="rId38"/>
    <p:sldId id="357" r:id="rId39"/>
  </p:sldIdLst>
  <p:sldSz cx="9144000" cy="6858000" type="screen4x3"/>
  <p:notesSz cx="6797675" cy="9926638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orient="horz" pos="3725" userDrawn="1">
          <p15:clr>
            <a:srgbClr val="A4A3A4"/>
          </p15:clr>
        </p15:guide>
        <p15:guide id="3" orient="horz" pos="459" userDrawn="1">
          <p15:clr>
            <a:srgbClr val="A4A3A4"/>
          </p15:clr>
        </p15:guide>
        <p15:guide id="4" pos="181" userDrawn="1">
          <p15:clr>
            <a:srgbClr val="A4A3A4"/>
          </p15:clr>
        </p15:guide>
        <p15:guide id="5" pos="5602" userDrawn="1">
          <p15:clr>
            <a:srgbClr val="A4A3A4"/>
          </p15:clr>
        </p15:guide>
        <p15:guide id="8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22"/>
    <a:srgbClr val="01AF2A"/>
    <a:srgbClr val="08A82E"/>
    <a:srgbClr val="0BA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3F8A54-F971-430D-9108-034FE38666EA}" styleName="ABB Default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0" cmpd="sng">
              <a:solidFill>
                <a:schemeClr val="dk1"/>
              </a:solidFill>
            </a:ln>
          </a:bottom>
          <a:insideH>
            <a:ln w="75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hemeClr val="dk1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tx2"/>
      </a:tcTxStyle>
      <a:tcStyle>
        <a:tcBdr>
          <a:bottom>
            <a:ln w="15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98" autoAdjust="0"/>
    <p:restoredTop sz="96305" autoAdjust="0"/>
  </p:normalViewPr>
  <p:slideViewPr>
    <p:cSldViewPr snapToGrid="0" snapToObjects="1" showGuides="1">
      <p:cViewPr varScale="1">
        <p:scale>
          <a:sx n="157" d="100"/>
          <a:sy n="157" d="100"/>
        </p:scale>
        <p:origin x="192" y="144"/>
      </p:cViewPr>
      <p:guideLst>
        <p:guide orient="horz" pos="1162"/>
        <p:guide orient="horz" pos="3725"/>
        <p:guide orient="horz" pos="459"/>
        <p:guide pos="181"/>
        <p:guide pos="5602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80" d="100"/>
          <a:sy n="80" d="100"/>
        </p:scale>
        <p:origin x="3936" y="-163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Hofmann" userId="f29bc1e2-6eb8-40a6-b504-7551a740fda2" providerId="ADAL" clId="{44237545-9716-4550-ABBC-DCB25FF13782}"/>
    <pc:docChg chg="modSld">
      <pc:chgData name="Sophia Hofmann" userId="f29bc1e2-6eb8-40a6-b504-7551a740fda2" providerId="ADAL" clId="{44237545-9716-4550-ABBC-DCB25FF13782}" dt="2020-07-15T08:57:53.915" v="47" actId="20577"/>
      <pc:docMkLst>
        <pc:docMk/>
      </pc:docMkLst>
      <pc:sldChg chg="addSp modSp">
        <pc:chgData name="Sophia Hofmann" userId="f29bc1e2-6eb8-40a6-b504-7551a740fda2" providerId="ADAL" clId="{44237545-9716-4550-ABBC-DCB25FF13782}" dt="2020-07-15T08:57:53.915" v="47" actId="20577"/>
        <pc:sldMkLst>
          <pc:docMk/>
          <pc:sldMk cId="1981660274" sldId="320"/>
        </pc:sldMkLst>
        <pc:spChg chg="mod">
          <ac:chgData name="Sophia Hofmann" userId="f29bc1e2-6eb8-40a6-b504-7551a740fda2" providerId="ADAL" clId="{44237545-9716-4550-ABBC-DCB25FF13782}" dt="2020-07-15T08:57:16.658" v="7" actId="20577"/>
          <ac:spMkLst>
            <pc:docMk/>
            <pc:sldMk cId="1981660274" sldId="320"/>
            <ac:spMk id="6" creationId="{00000000-0000-0000-0000-000000000000}"/>
          </ac:spMkLst>
        </pc:spChg>
        <pc:spChg chg="add mod">
          <ac:chgData name="Sophia Hofmann" userId="f29bc1e2-6eb8-40a6-b504-7551a740fda2" providerId="ADAL" clId="{44237545-9716-4550-ABBC-DCB25FF13782}" dt="2020-07-15T08:57:53.915" v="47" actId="20577"/>
          <ac:spMkLst>
            <pc:docMk/>
            <pc:sldMk cId="1981660274" sldId="320"/>
            <ac:spMk id="9" creationId="{EBB11BA4-B63B-44D4-A9A8-66BE7966B7FC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e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9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490A3-8906-4C15-BA06-29841194A30F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D733-F72C-4484-8056-9C6167F84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1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B1A6A-6BBE-4409-8C9E-DA070337915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68275" y="744538"/>
            <a:ext cx="4960938" cy="3722687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380446" y="4715153"/>
            <a:ext cx="6036783" cy="4466987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4E69C-C28A-4BE6-BE89-71D8FB203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8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buFont typeface="ABBvoiceOffice" panose="020D0603020503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/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6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/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57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01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115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828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47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201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99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76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24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65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88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379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28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dieciséis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16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899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49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979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8379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11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63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22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65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90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893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118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2713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208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3050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182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5267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rtl="0" algn="l">
              <a:lnSpc>
                <a:spcPct val="110000"/>
              </a:lnSpc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866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880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690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4433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557213"/>
            <a:ext cx="5875338" cy="44084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9874" y="5278374"/>
            <a:ext cx="5626709" cy="4175933"/>
          </a:xfrm>
        </p:spPr>
        <p:txBody>
          <a:bodyPr/>
          <a:lstStyle/>
          <a:p>
            <a:pPr marL="0" indent="0" rtl="0" algn="l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 algn="l"/>
            <a:fld id="{3A94E69C-C28A-4BE6-BE89-71D8FB2035FD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93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77019" y="4705350"/>
            <a:ext cx="8583255" cy="147520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77019" y="4850489"/>
            <a:ext cx="8582601" cy="592406"/>
          </a:xfrm>
        </p:spPr>
        <p:txBody>
          <a:bodyPr lIns="0" rIns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817" y="365752"/>
            <a:ext cx="896803" cy="35078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77018" y="5459562"/>
            <a:ext cx="8583255" cy="287188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7019" y="5914754"/>
            <a:ext cx="8582601" cy="216000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B1F52310-953C-449A-A8F3-975B5D052E0C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 bwMode="gray">
          <a:xfrm>
            <a:off x="279400" y="524567"/>
            <a:ext cx="2952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3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Cover - opti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77019" y="4705350"/>
            <a:ext cx="8583255" cy="147520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77019" y="4850489"/>
            <a:ext cx="8582601" cy="592406"/>
          </a:xfrm>
        </p:spPr>
        <p:txBody>
          <a:bodyPr lIns="0" rIns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817" y="365752"/>
            <a:ext cx="896803" cy="35078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77018" y="5459562"/>
            <a:ext cx="8583255" cy="287188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7019" y="5914754"/>
            <a:ext cx="8582601" cy="216000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B1F52310-953C-449A-A8F3-975B5D052E0C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 bwMode="gray">
          <a:xfrm>
            <a:off x="277494" y="1816571"/>
            <a:ext cx="8582788" cy="4096799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 marL="0" indent="0">
              <a:spcBef>
                <a:spcPts val="90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3pPr>
            <a:lvl4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4pPr>
            <a:lvl5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5pPr>
            <a:lvl6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6pPr>
            <a:lvl7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7pPr>
            <a:lvl8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8pPr>
            <a:lvl9pPr marL="252000" indent="-252000">
              <a:spcBef>
                <a:spcPts val="900"/>
              </a:spcBef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CA280487-8E79-4605-9B2A-B74134006A96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im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 bwMode="gray">
          <a:xfrm>
            <a:off x="277494" y="1816571"/>
            <a:ext cx="8582788" cy="409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55055" y="1120928"/>
            <a:ext cx="860522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A7ACB855-50C9-4F86-A518-9FAC0F011B9E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55055" y="1120928"/>
            <a:ext cx="860522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FF9C19AF-AEEF-4951-9229-7E9EBFDC8F25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6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6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451" y="4665828"/>
            <a:ext cx="3233825" cy="125740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4D6E2FDC-7000-4B5F-B13D-51D99228074D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279400" y="524567"/>
            <a:ext cx="2952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4: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70479A72-920A-415B-8469-E7772A79C549}" type="datetime4">
              <a:rPr lang="en-US" smtClean="0"/>
              <a:t>July 15, 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923898" y="2793574"/>
            <a:ext cx="3296204" cy="126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59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140" y="6397296"/>
            <a:ext cx="504523" cy="195001"/>
          </a:xfrm>
          <a:prstGeom prst="rect">
            <a:avLst/>
          </a:prstGeom>
        </p:spPr>
      </p:pic>
      <p:grpSp>
        <p:nvGrpSpPr>
          <p:cNvPr id="38" name="Group 37"/>
          <p:cNvGrpSpPr/>
          <p:nvPr userDrawn="1"/>
        </p:nvGrpSpPr>
        <p:grpSpPr bwMode="gray">
          <a:xfrm>
            <a:off x="275713" y="6327549"/>
            <a:ext cx="337902" cy="88364"/>
            <a:chOff x="61913" y="5218113"/>
            <a:chExt cx="3138487" cy="820737"/>
          </a:xfrm>
          <a:solidFill>
            <a:schemeClr val="accent4"/>
          </a:solidFill>
        </p:grpSpPr>
        <p:sp>
          <p:nvSpPr>
            <p:cNvPr id="33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2440942" y="6207919"/>
            <a:ext cx="5555893" cy="5905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0" indent="0">
              <a:defRPr sz="1000">
                <a:solidFill>
                  <a:schemeClr val="accent4"/>
                </a:solidFill>
              </a:defRPr>
            </a:lvl2pPr>
            <a:lvl3pPr marL="0" indent="0">
              <a:defRPr sz="1000">
                <a:solidFill>
                  <a:schemeClr val="accent4"/>
                </a:solidFill>
              </a:defRPr>
            </a:lvl3pPr>
            <a:lvl4pPr marL="0" indent="0">
              <a:defRPr sz="1000">
                <a:solidFill>
                  <a:schemeClr val="accent4"/>
                </a:solidFill>
              </a:defRPr>
            </a:lvl4pPr>
            <a:lvl5pPr marL="0" indent="0">
              <a:defRPr sz="1000">
                <a:solidFill>
                  <a:schemeClr val="accent4"/>
                </a:solidFill>
              </a:defRPr>
            </a:lvl5pPr>
            <a:lvl6pPr marL="0" indent="0">
              <a:defRPr sz="1000">
                <a:solidFill>
                  <a:schemeClr val="accent4"/>
                </a:solidFill>
              </a:defRPr>
            </a:lvl6pPr>
            <a:lvl7pPr marL="0" indent="0">
              <a:defRPr sz="1000">
                <a:solidFill>
                  <a:schemeClr val="accent4"/>
                </a:solidFill>
              </a:defRPr>
            </a:lvl7pPr>
            <a:lvl8pPr marL="0" indent="0">
              <a:defRPr sz="1000">
                <a:solidFill>
                  <a:schemeClr val="accent4"/>
                </a:solidFill>
              </a:defRPr>
            </a:lvl8pPr>
            <a:lvl9pPr marL="0" indent="0">
              <a:defRPr sz="1000">
                <a:solidFill>
                  <a:schemeClr val="accent4"/>
                </a:solidFill>
              </a:defRPr>
            </a:lvl9pPr>
          </a:lstStyle>
          <a:p>
            <a:pPr lvl="8"/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273863" y="6489341"/>
            <a:ext cx="1162031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4"/>
                </a:solidFill>
              </a:defRPr>
            </a:lvl1pPr>
            <a:lvl2pPr marL="0" indent="0">
              <a:defRPr sz="1000">
                <a:solidFill>
                  <a:schemeClr val="accent4"/>
                </a:solidFill>
              </a:defRPr>
            </a:lvl2pPr>
            <a:lvl3pPr marL="0" indent="0">
              <a:defRPr sz="1000">
                <a:solidFill>
                  <a:schemeClr val="accent4"/>
                </a:solidFill>
              </a:defRPr>
            </a:lvl3pPr>
            <a:lvl4pPr marL="0" indent="0">
              <a:defRPr sz="1000">
                <a:solidFill>
                  <a:schemeClr val="accent4"/>
                </a:solidFill>
              </a:defRPr>
            </a:lvl4pPr>
            <a:lvl5pPr marL="0" indent="0">
              <a:defRPr sz="1000">
                <a:solidFill>
                  <a:schemeClr val="accent4"/>
                </a:solidFill>
              </a:defRPr>
            </a:lvl5pPr>
            <a:lvl6pPr marL="0" indent="0">
              <a:defRPr sz="1000">
                <a:solidFill>
                  <a:schemeClr val="accent4"/>
                </a:solidFill>
              </a:defRPr>
            </a:lvl6pPr>
            <a:lvl7pPr marL="0" indent="0">
              <a:defRPr sz="1000">
                <a:solidFill>
                  <a:schemeClr val="accent4"/>
                </a:solidFill>
              </a:defRPr>
            </a:lvl7pPr>
            <a:lvl8pPr marL="0" indent="0">
              <a:defRPr sz="1000">
                <a:solidFill>
                  <a:schemeClr val="accent4"/>
                </a:solidFill>
              </a:defRPr>
            </a:lvl8pPr>
            <a:lvl9pPr marL="0" indent="0">
              <a:defRPr sz="1000">
                <a:solidFill>
                  <a:schemeClr val="accent4"/>
                </a:solidFill>
              </a:defRPr>
            </a:lvl9pPr>
          </a:lstStyle>
          <a:p>
            <a:fld id="{2EEC7E91-A187-4392-A6EB-18F5F39179CB}" type="datetime4">
              <a:rPr lang="en-US" smtClean="0"/>
              <a:t>July 15, 2020</a:t>
            </a:fld>
            <a:endParaRPr lang="en-US" dirty="0"/>
          </a:p>
        </p:txBody>
      </p:sp>
      <p:cxnSp>
        <p:nvCxnSpPr>
          <p:cNvPr id="42" name="Straight Connector 41"/>
          <p:cNvCxnSpPr/>
          <p:nvPr userDrawn="1"/>
        </p:nvCxnSpPr>
        <p:spPr bwMode="gray">
          <a:xfrm>
            <a:off x="1634119" y="6472540"/>
            <a:ext cx="0" cy="13246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77494" y="1816571"/>
            <a:ext cx="8584645" cy="4096800"/>
          </a:xfrm>
          <a:prstGeom prst="rect">
            <a:avLst/>
          </a:prstGeom>
        </p:spPr>
        <p:txBody>
          <a:bodyPr vert="horz" lIns="72000" tIns="72000" rIns="72000" bIns="72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Rectangle 28"/>
          <p:cNvSpPr/>
          <p:nvPr userDrawn="1"/>
        </p:nvSpPr>
        <p:spPr bwMode="gray">
          <a:xfrm>
            <a:off x="279400" y="524567"/>
            <a:ext cx="2952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56282" y="637074"/>
            <a:ext cx="8604000" cy="4108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739366" y="6473853"/>
            <a:ext cx="677766" cy="1327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>
                <a:solidFill>
                  <a:schemeClr val="accent4"/>
                </a:solidFill>
              </a:defRPr>
            </a:lvl1pPr>
            <a:lvl2pPr marL="0" indent="0">
              <a:defRPr sz="1200">
                <a:solidFill>
                  <a:schemeClr val="accent4"/>
                </a:solidFill>
              </a:defRPr>
            </a:lvl2pPr>
            <a:lvl3pPr marL="0" indent="0">
              <a:defRPr sz="1200">
                <a:solidFill>
                  <a:schemeClr val="accent4"/>
                </a:solidFill>
              </a:defRPr>
            </a:lvl3pPr>
            <a:lvl4pPr marL="0" indent="0">
              <a:defRPr sz="1200">
                <a:solidFill>
                  <a:schemeClr val="accent4"/>
                </a:solidFill>
              </a:defRPr>
            </a:lvl4pPr>
            <a:lvl5pPr marL="0" indent="0">
              <a:defRPr sz="1200">
                <a:solidFill>
                  <a:schemeClr val="accent4"/>
                </a:solidFill>
              </a:defRPr>
            </a:lvl5pPr>
            <a:lvl6pPr marL="0" indent="0">
              <a:defRPr sz="1200">
                <a:solidFill>
                  <a:schemeClr val="accent4"/>
                </a:solidFill>
              </a:defRPr>
            </a:lvl6pPr>
            <a:lvl7pPr marL="0" indent="0">
              <a:defRPr sz="1200">
                <a:solidFill>
                  <a:schemeClr val="accent4"/>
                </a:solidFill>
              </a:defRPr>
            </a:lvl7pPr>
            <a:lvl8pPr marL="0" indent="0">
              <a:defRPr sz="1200">
                <a:solidFill>
                  <a:schemeClr val="accent4"/>
                </a:solidFill>
              </a:defRPr>
            </a:lvl8pPr>
            <a:lvl9pPr marL="0" indent="0">
              <a:defRPr sz="1200">
                <a:solidFill>
                  <a:schemeClr val="accent4"/>
                </a:solidFill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 userDrawn="1"/>
        </p:nvCxnSpPr>
        <p:spPr bwMode="gray">
          <a:xfrm>
            <a:off x="279400" y="6094413"/>
            <a:ext cx="8580882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40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0" r:id="rId4"/>
    <p:sldLayoutId id="2147483651" r:id="rId5"/>
    <p:sldLayoutId id="2147483652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600"/>
        </a:spcBef>
        <a:buFont typeface="ABBvoiceOffice" panose="020D06030205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.emf"/><Relationship Id="rId4" Type="http://schemas.openxmlformats.org/officeDocument/2006/relationships/image" Target="../media/image4.jpeg"/><Relationship Id="r_odt_hyperlink" Type="http://schemas.openxmlformats.org/officeDocument/2006/relationships/hyperlink" Target="https://www.onlinedoctranslator.com/es/?utm_source=onlinedoctranslator&amp;utm_medium=pptx&amp;utm_campaign=attribution" TargetMode="External"/><Relationship Id="r_odt_logo" Type="http://schemas.openxmlformats.org/officeDocument/2006/relationships/image" Target="../media/odt_attribution_logo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oleObject" Target="../embeddings/oleObject4.bin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oleObject" Target="../embeddings/oleObject6.bin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slideLayout" Target="../slideLayouts/slideLayout4.xml"/><Relationship Id="rId7" Type="http://schemas.openxmlformats.org/officeDocument/2006/relationships/oleObject" Target="../embeddings/oleObject11.bin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Relationship Id="rId4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4" Type="http://schemas.openxmlformats.org/officeDocument/2006/relationships/image" Target="../media/image2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slideLayout" Target="../slideLayouts/slideLayout5.xml"/><Relationship Id="rId7" Type="http://schemas.openxmlformats.org/officeDocument/2006/relationships/oleObject" Target="../embeddings/oleObject16.bin"/><Relationship Id="rId2" Type="http://schemas.openxmlformats.org/officeDocument/2006/relationships/tags" Target="../tags/tag3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9.wmf"/><Relationship Id="rId4" Type="http://schemas.openxmlformats.org/officeDocument/2006/relationships/notesSlide" Target="../notesSlides/notesSlide31.xml"/><Relationship Id="rId9" Type="http://schemas.openxmlformats.org/officeDocument/2006/relationships/oleObject" Target="../embeddings/oleObject17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slideLayout" Target="../slideLayouts/slideLayout5.xml"/><Relationship Id="rId7" Type="http://schemas.openxmlformats.org/officeDocument/2006/relationships/oleObject" Target="../embeddings/oleObject19.bin"/><Relationship Id="rId2" Type="http://schemas.openxmlformats.org/officeDocument/2006/relationships/tags" Target="../tags/tag3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8.wmf"/><Relationship Id="rId3" Type="http://schemas.openxmlformats.org/officeDocument/2006/relationships/slideLayout" Target="../slideLayouts/slideLayout5.xml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5.wmf"/><Relationship Id="rId17" Type="http://schemas.openxmlformats.org/officeDocument/2006/relationships/oleObject" Target="../embeddings/oleObject26.bin"/><Relationship Id="rId2" Type="http://schemas.openxmlformats.org/officeDocument/2006/relationships/tags" Target="../tags/tag34.xml"/><Relationship Id="rId16" Type="http://schemas.openxmlformats.org/officeDocument/2006/relationships/image" Target="../media/image37.wmf"/><Relationship Id="rId20" Type="http://schemas.openxmlformats.org/officeDocument/2006/relationships/image" Target="../media/image39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34.wmf"/><Relationship Id="rId19" Type="http://schemas.openxmlformats.org/officeDocument/2006/relationships/oleObject" Target="../embeddings/oleObject27.bin"/><Relationship Id="rId4" Type="http://schemas.openxmlformats.org/officeDocument/2006/relationships/notesSlide" Target="../notesSlides/notesSlide33.xml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6.wmf"/><Relationship Id="rId22" Type="http://schemas.openxmlformats.org/officeDocument/2006/relationships/image" Target="../media/image4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emf"/><Relationship Id="rId2" Type="http://schemas.openxmlformats.org/officeDocument/2006/relationships/tags" Target="../tags/tag35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8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2817" y="365752"/>
                <a:ext cx="896803" cy="350784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 bwMode="gray">
            <a:xfrm>
              <a:off x="279400" y="524567"/>
              <a:ext cx="295200" cy="36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</p:grp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Presentación</a:t>
            </a:r>
            <a:r>
              <a:rPr lang="en-US" dirty="0" err="1"/>
              <a:t>Por</a:t>
            </a:r>
            <a:r>
              <a:rPr lang="en-US" dirty="0"/>
              <a:t>Aula G5951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pPr rtl="0" algn="l"/>
            <a:r>
              <a:rPr lang="de-DE" dirty="0"/>
              <a:t>corriente continua</a:t>
            </a:r>
            <a:r>
              <a:rPr lang="de-DE" dirty="0" err="1"/>
              <a:t>fundamentos</a:t>
            </a:r>
            <a:endParaRPr lang="en-GB" dirty="0">
              <a:solidFill>
                <a:srgbClr val="FF00FF"/>
              </a:solidFill>
              <a:latin typeface="ABBvoiceOffice" panose="020D0603020503020204" pitchFamily="34" charset="0"/>
              <a:ea typeface="ABBvoiceOffice" panose="020D0603020503020204" pitchFamily="34" charset="0"/>
              <a:cs typeface="ABBvoiceOffice" panose="020D0603020503020204" pitchFamily="34" charset="0"/>
            </a:endParaRP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BB11BA4-B63B-44D4-A9A8-66BE7966B7FC}"/>
              </a:ext>
            </a:extLst>
          </p:cNvPr>
          <p:cNvSpPr txBox="1">
            <a:spLocks/>
          </p:cNvSpPr>
          <p:nvPr/>
        </p:nvSpPr>
        <p:spPr bwMode="gray">
          <a:xfrm>
            <a:off x="277019" y="5412902"/>
            <a:ext cx="8583255" cy="14752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8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dirty="0"/>
              <a:t>3ADW000547R0201 Fundamentos de CC</a:t>
            </a:r>
            <a:r>
              <a:rPr lang="en-US" dirty="0" err="1"/>
              <a:t>es</a:t>
            </a:r>
            <a:r>
              <a:rPr lang="en-US"/>
              <a:t>b</a:t>
            </a:r>
            <a:endParaRPr lang="en-US" dirty="0"/>
          </a:p>
        </p:txBody>
      </p:sp>
      <p:sp xmlns:a="http://schemas.openxmlformats.org/drawingml/2006/main" xmlns:r="http://schemas.openxmlformats.org/officeDocument/2006/relationships" xmlns:p="http://schemas.openxmlformats.org/presentationml/2006/main">
        <p:nvSpPr>
          <p:cNvPr id="100010001" name="ODT_ATTR_LBL_SHAPE">
            <a:extLst>
              <a:ext uri="{FF2B5EF4-FFF2-40B4-BE49-F238E27FC236}">
                <a16:creationId xmlns:a16="http://schemas.microsoft.com/office/drawing/2014/main" id="{ADCB8724-23CD-4EE8-B5B5-3CB2DDF8932E}"/>
              </a:ext>
            </a:extLst>
          </p:cNvPr>
          <p:cNvSpPr txBox="1"/>
          <p:nvPr/>
        </p:nvSpPr>
        <p:spPr>
          <a:xfrm>
            <a:off x="0" y="0"/>
            <a:ext cx="5000000" cy="276999"/>
          </a:xfrm>
          <a:prstGeom prst="rect">
            <a:avLst/>
          </a:prstGeom>
          <a:solidFill>
            <a:srgbClr val="FAFAFA"/>
          </a:solidFill>
        </p:spPr>
        <p:txBody>
          <a:bodyPr wrap="none" lIns="288000">
            <a:spAutoFit/>
          </a:bodyPr>
          <a:lstStyle/>
          <a:p>
            <a:pPr rtl="0"/>
            <a:r>
              <a:rPr lang="en-US" sz="1000" dirty="0">
                <a:solidFill>
                  <a:srgbClr val="0F2B46"/>
                </a:solidFill>
                <a:effectLst/>
                <a:latin typeface="Roboto" panose="02000000000000000000" pitchFamily="2" charset="0"/>
              </a:rPr>
              <a:t>Traducido del inglés al español - </a:t>
            </a:r>
            <a:r>
              <a:rPr lang="en-US" sz="1000" u="sng" dirty="0">
                <a:solidFill>
                  <a:srgbClr val="0F2B46"/>
                </a:solidFill>
                <a:effectLst/>
                <a:latin typeface="Roboto" panose="02000000000000000000" pitchFamily="2" charset="0"/>
                <a:hlinkClick r:id="r_odt_hyperlink" tooltip="Doc Translator - www.onlinedoctranslator.com"/>
              </a:rPr>
              <a:t>www.onlinedoctranslator.com</a:t>
            </a:r>
            <a:endParaRPr lang="en-US" sz="1000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_odt_logo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166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 bwMode="gray"/>
        <p:txBody>
          <a:bodyPr/>
          <a:lstStyle/>
          <a:p>
            <a:pPr marL="0" lvl="2" indent="0" rtl="0" algn="l">
              <a:buNone/>
            </a:pPr>
            <a:r>
              <a:rPr lang="en-US" dirty="0"/>
              <a:t>Motor de corriente continua:</a:t>
            </a:r>
          </a:p>
          <a:p>
            <a:pPr lvl="2" rtl="0" algn="l"/>
            <a:r>
              <a:rPr lang="en-US" dirty="0"/>
              <a:t>Introducción</a:t>
            </a:r>
          </a:p>
          <a:p>
            <a:pPr lvl="2" rtl="0" algn="l"/>
            <a:r>
              <a:rPr lang="en-US" dirty="0"/>
              <a:t>Diseño</a:t>
            </a:r>
          </a:p>
          <a:p>
            <a:pPr lvl="2" rtl="0" algn="l"/>
            <a:r>
              <a:rPr lang="en-US" dirty="0"/>
              <a:t>Forma física en que funciona un motor de CC y ecuaciones</a:t>
            </a:r>
          </a:p>
          <a:p>
            <a:pPr lvl="2" rtl="0" algn="l"/>
            <a:r>
              <a:rPr lang="en-US" dirty="0"/>
              <a:t>Características de un variador de CC</a:t>
            </a:r>
          </a:p>
          <a:p>
            <a:pPr marL="0" lvl="2" indent="0" rtl="0" algn="l">
              <a:buNone/>
            </a:pPr>
            <a:r>
              <a:rPr lang="en-US" dirty="0"/>
              <a:t>Unidad de CC:</a:t>
            </a:r>
          </a:p>
          <a:p>
            <a:pPr lvl="2" rtl="0" algn="l"/>
            <a:r>
              <a:rPr lang="en-US" dirty="0"/>
              <a:t>Disposición general</a:t>
            </a:r>
          </a:p>
          <a:p>
            <a:pPr lvl="2" rtl="0" algn="l"/>
            <a:r>
              <a:rPr lang="en-US" dirty="0"/>
              <a:t>Convertidores de inducido y bobinas de conmutación</a:t>
            </a:r>
          </a:p>
          <a:p>
            <a:pPr lvl="2" rtl="0" algn="l"/>
            <a:r>
              <a:rPr lang="en-US" dirty="0"/>
              <a:t>Convertidor de corriente, cálculos y corriente discontinua</a:t>
            </a:r>
          </a:p>
          <a:p>
            <a:pPr lvl="2" rtl="0" algn="l"/>
            <a:r>
              <a:rPr lang="en-US" dirty="0"/>
              <a:t>Modo de funcionamiento y estructura de control</a:t>
            </a:r>
          </a:p>
          <a:p>
            <a:pPr lvl="2" rtl="0" algn="l"/>
            <a:endParaRPr lang="en-US" dirty="0"/>
          </a:p>
          <a:p>
            <a:pPr lvl="2" rtl="0" algn="l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F6C89BF8-D63D-4A00-B568-CD35B226F9AD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Contenido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872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Introducción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Los motores DC son bien conocidos por</a:t>
            </a:r>
          </a:p>
          <a:p>
            <a:pPr lvl="1" rtl="0" algn="l"/>
            <a:r>
              <a:rPr lang="en-US" altLang="de-DE" dirty="0"/>
              <a:t>Par completo desde velocidad cero</a:t>
            </a:r>
          </a:p>
          <a:p>
            <a:pPr lvl="1" rtl="0" algn="l"/>
            <a:r>
              <a:rPr lang="en-US" altLang="de-DE" dirty="0"/>
              <a:t>Amplio rango de debilitamiento de campo</a:t>
            </a:r>
          </a:p>
          <a:p>
            <a:pPr lvl="1" rtl="0" algn="l"/>
            <a:r>
              <a:rPr lang="en-US" altLang="de-DE" dirty="0"/>
              <a:t>Excelente comportamiento de control</a:t>
            </a:r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Correlación para el control motor</a:t>
            </a:r>
          </a:p>
          <a:p>
            <a:pPr lvl="1" rtl="0" algn="l"/>
            <a:r>
              <a:rPr lang="en-US" altLang="de-DE" dirty="0"/>
              <a:t>Par: corriente de campo y corriente de armadura</a:t>
            </a:r>
          </a:p>
          <a:p>
            <a:pPr lvl="1" rtl="0" algn="l"/>
            <a:r>
              <a:rPr lang="en-US" altLang="de-DE" dirty="0"/>
              <a:t>Potencia: voltaje y corriente de armadura</a:t>
            </a:r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Los motores de CC tienen la mitad de tamaño en comparación</a:t>
            </a:r>
            <a:br>
              <a:rPr lang="en-US" altLang="de-DE" dirty="0"/>
            </a:br>
            <a:r>
              <a:rPr lang="en-US" altLang="de-DE" dirty="0"/>
              <a:t>a motores AC estándar</a:t>
            </a:r>
          </a:p>
          <a:p>
            <a:pPr rtl="0" algn="l"/>
            <a:endParaRPr lang="en-US" altLang="de-DE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Aspectos destacados del motor de CC</a:t>
            </a:r>
          </a:p>
        </p:txBody>
      </p:sp>
      <p:pic>
        <p:nvPicPr>
          <p:cNvPr id="16" name="Picture 4" descr="DMI-Mo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32" y="2193827"/>
            <a:ext cx="4144463" cy="3718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07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Introducción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4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58941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Par y potencia en comparación con el tamaño del motor</a:t>
            </a:r>
            <a:endParaRPr lang="en-US" sz="1000" dirty="0"/>
          </a:p>
        </p:txBody>
      </p:sp>
      <p:graphicFrame>
        <p:nvGraphicFramePr>
          <p:cNvPr id="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678348"/>
              </p:ext>
            </p:extLst>
          </p:nvPr>
        </p:nvGraphicFramePr>
        <p:xfrm>
          <a:off x="2093723" y="1813574"/>
          <a:ext cx="4965482" cy="3535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5" imgW="6877717" imgH="4897898" progId="Visio.Drawing.11">
                  <p:embed/>
                </p:oleObj>
              </mc:Choice>
              <mc:Fallback>
                <p:oleObj name="Visio" r:id="rId5" imgW="6877717" imgH="4897898" progId="Visio.Drawing.11">
                  <p:embed/>
                  <p:pic>
                    <p:nvPicPr>
                      <p:cNvPr id="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723" y="1813574"/>
                        <a:ext cx="4965482" cy="35355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7058901" y="2549462"/>
            <a:ext cx="1358707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en-US" altLang="de-DE" sz="2000" b="1" dirty="0">
                <a:solidFill>
                  <a:schemeClr val="tx1"/>
                </a:solidFill>
              </a:rPr>
              <a:t>Energía</a:t>
            </a:r>
            <a:br>
              <a:rPr lang="en-US" altLang="de-DE" sz="2000" b="1" dirty="0">
                <a:solidFill>
                  <a:schemeClr val="tx1"/>
                </a:solidFill>
              </a:rPr>
            </a:br>
            <a:r>
              <a:rPr lang="en-US" altLang="de-DE" sz="2000" b="1" dirty="0">
                <a:solidFill>
                  <a:schemeClr val="tx1"/>
                </a:solidFill>
              </a:rPr>
              <a:t>es igual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7059207" y="4520268"/>
            <a:ext cx="180691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en-US" altLang="de-DE" sz="2000" b="1" dirty="0">
                <a:solidFill>
                  <a:schemeClr val="tx1"/>
                </a:solidFill>
              </a:rPr>
              <a:t>Esfuerzo de torsión</a:t>
            </a:r>
            <a:br>
              <a:rPr lang="en-US" altLang="de-DE" sz="2000" b="1" dirty="0">
                <a:solidFill>
                  <a:schemeClr val="tx1"/>
                </a:solidFill>
              </a:rPr>
            </a:br>
            <a:r>
              <a:rPr lang="en-US" altLang="de-DE" sz="2000" b="1" dirty="0">
                <a:solidFill>
                  <a:schemeClr val="tx1"/>
                </a:solidFill>
              </a:rPr>
              <a:t>es igual</a:t>
            </a: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2389251" y="3203114"/>
            <a:ext cx="1314568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P = 11 kilovatios</a:t>
            </a:r>
            <a:br>
              <a:rPr lang="de-DE" altLang="de-DE" sz="14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n = 1140 minutos</a:t>
            </a:r>
            <a:r>
              <a:rPr lang="de-DE" altLang="de-DE" sz="1400" baseline="30000" dirty="0">
                <a:solidFill>
                  <a:schemeClr val="tx1"/>
                </a:solidFill>
                <a:latin typeface="+mn-lt"/>
              </a:rPr>
              <a:t>-1</a:t>
            </a:r>
            <a:br>
              <a:rPr lang="de-DE" altLang="de-DE" sz="1400" baseline="300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METRO = 76</a:t>
            </a:r>
            <a:r>
              <a:rPr lang="de-DE" altLang="de-DE" sz="1400" dirty="0" err="1">
                <a:solidFill>
                  <a:schemeClr val="tx1"/>
                </a:solidFill>
                <a:latin typeface="+mn-lt"/>
              </a:rPr>
              <a:t>Nuevo Méjico</a:t>
            </a:r>
            <a:endParaRPr lang="de-DE" altLang="de-D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4076065" y="3194568"/>
            <a:ext cx="1504341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P = 11 kilovatios</a:t>
            </a:r>
            <a:br>
              <a:rPr lang="de-DE" altLang="de-DE" sz="14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n = 960 minutos</a:t>
            </a:r>
            <a:r>
              <a:rPr lang="de-DE" altLang="de-DE" sz="1400" baseline="30000" dirty="0">
                <a:solidFill>
                  <a:schemeClr val="tx1"/>
                </a:solidFill>
                <a:latin typeface="+mn-lt"/>
              </a:rPr>
              <a:t>-1</a:t>
            </a:r>
            <a:br>
              <a:rPr lang="de-DE" altLang="de-DE" sz="1400" baseline="300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METRO = 110</a:t>
            </a:r>
            <a:r>
              <a:rPr lang="de-DE" altLang="de-DE" sz="1400" dirty="0" err="1">
                <a:solidFill>
                  <a:schemeClr val="tx1"/>
                </a:solidFill>
                <a:latin typeface="+mn-lt"/>
              </a:rPr>
              <a:t>Nuevo Méjico</a:t>
            </a:r>
            <a:endParaRPr lang="de-DE" altLang="de-D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5893188" y="3194567"/>
            <a:ext cx="1430942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P = 11 kilovatios</a:t>
            </a:r>
            <a:br>
              <a:rPr lang="de-DE" altLang="de-DE" sz="14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n = 730 minutos</a:t>
            </a:r>
            <a:r>
              <a:rPr lang="de-DE" altLang="de-DE" sz="1400" baseline="30000" dirty="0">
                <a:solidFill>
                  <a:schemeClr val="tx1"/>
                </a:solidFill>
                <a:latin typeface="+mn-lt"/>
              </a:rPr>
              <a:t>-1</a:t>
            </a:r>
            <a:br>
              <a:rPr lang="de-DE" altLang="de-DE" sz="1400" baseline="300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METRO = 150</a:t>
            </a:r>
            <a:r>
              <a:rPr lang="de-DE" altLang="de-DE" sz="1400" dirty="0" err="1">
                <a:solidFill>
                  <a:schemeClr val="tx1"/>
                </a:solidFill>
                <a:latin typeface="+mn-lt"/>
              </a:rPr>
              <a:t>Nuevo Méjico</a:t>
            </a:r>
            <a:endParaRPr lang="de-DE" altLang="de-D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2261878" y="5267917"/>
            <a:ext cx="1327905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P = 22 kilovatios</a:t>
            </a:r>
            <a:br>
              <a:rPr lang="de-DE" altLang="de-DE" sz="14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n = 1440 minutos</a:t>
            </a:r>
            <a:r>
              <a:rPr lang="de-DE" altLang="de-DE" sz="1400" baseline="30000" dirty="0">
                <a:solidFill>
                  <a:schemeClr val="tx1"/>
                </a:solidFill>
                <a:latin typeface="+mn-lt"/>
              </a:rPr>
              <a:t>-1</a:t>
            </a:r>
            <a:br>
              <a:rPr lang="de-DE" altLang="de-DE" sz="1400" baseline="300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METRO = 150</a:t>
            </a:r>
            <a:r>
              <a:rPr lang="de-DE" altLang="de-DE" sz="1400" dirty="0" err="1">
                <a:solidFill>
                  <a:schemeClr val="tx1"/>
                </a:solidFill>
                <a:latin typeface="+mn-lt"/>
              </a:rPr>
              <a:t>Nuevo Méjico</a:t>
            </a:r>
            <a:endParaRPr lang="de-DE" altLang="de-D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7" name="Text Box 11"/>
          <p:cNvSpPr txBox="1">
            <a:spLocks noChangeArrowheads="1"/>
          </p:cNvSpPr>
          <p:nvPr/>
        </p:nvSpPr>
        <p:spPr bwMode="auto">
          <a:xfrm>
            <a:off x="4076063" y="5267917"/>
            <a:ext cx="1228519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P = 15 kilovatios</a:t>
            </a:r>
            <a:br>
              <a:rPr lang="de-DE" altLang="de-DE" sz="14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n = 960 minutos</a:t>
            </a:r>
            <a:r>
              <a:rPr lang="de-DE" altLang="de-DE" sz="1400" baseline="30000" dirty="0">
                <a:solidFill>
                  <a:schemeClr val="tx1"/>
                </a:solidFill>
                <a:latin typeface="+mn-lt"/>
              </a:rPr>
              <a:t>-1</a:t>
            </a:r>
            <a:br>
              <a:rPr lang="de-DE" altLang="de-DE" sz="1400" baseline="300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METRO = 150</a:t>
            </a:r>
            <a:r>
              <a:rPr lang="de-DE" altLang="de-DE" sz="1400" dirty="0" err="1">
                <a:solidFill>
                  <a:schemeClr val="tx1"/>
                </a:solidFill>
                <a:latin typeface="+mn-lt"/>
              </a:rPr>
              <a:t>Nuevo Méjico</a:t>
            </a:r>
            <a:endParaRPr lang="de-DE" altLang="de-D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Text Box 12"/>
          <p:cNvSpPr txBox="1">
            <a:spLocks noChangeArrowheads="1"/>
          </p:cNvSpPr>
          <p:nvPr/>
        </p:nvSpPr>
        <p:spPr bwMode="auto">
          <a:xfrm>
            <a:off x="5893187" y="5267917"/>
            <a:ext cx="1228519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30000"/>
              </a:spcBef>
            </a:pP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P = 11 kilovatios</a:t>
            </a:r>
            <a:br>
              <a:rPr lang="de-DE" altLang="de-DE" sz="14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n = 730 minutos</a:t>
            </a:r>
            <a:r>
              <a:rPr lang="de-DE" altLang="de-DE" sz="1400" baseline="30000" dirty="0">
                <a:solidFill>
                  <a:schemeClr val="tx1"/>
                </a:solidFill>
                <a:latin typeface="+mn-lt"/>
              </a:rPr>
              <a:t>-1</a:t>
            </a:r>
            <a:br>
              <a:rPr lang="de-DE" altLang="de-DE" sz="1400" baseline="30000" dirty="0">
                <a:solidFill>
                  <a:schemeClr val="tx1"/>
                </a:solidFill>
                <a:latin typeface="+mn-lt"/>
              </a:rPr>
            </a:br>
            <a:r>
              <a:rPr lang="de-DE" altLang="de-DE" sz="1400" dirty="0">
                <a:solidFill>
                  <a:schemeClr val="tx1"/>
                </a:solidFill>
                <a:latin typeface="+mn-lt"/>
              </a:rPr>
              <a:t>METRO = 150</a:t>
            </a:r>
            <a:r>
              <a:rPr lang="de-DE" altLang="de-DE" sz="1400" dirty="0" err="1">
                <a:solidFill>
                  <a:schemeClr val="tx1"/>
                </a:solidFill>
                <a:latin typeface="+mn-lt"/>
              </a:rPr>
              <a:t>Nuevo Méjico</a:t>
            </a:r>
            <a:endParaRPr lang="de-DE" altLang="de-DE" sz="1400" dirty="0">
              <a:solidFill>
                <a:schemeClr val="tx1"/>
              </a:solidFill>
              <a:latin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548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Diseño -</a:t>
            </a:r>
            <a:r>
              <a:rPr lang="en-US" altLang="de-DE" dirty="0"/>
              <a:t>Estator de una máquina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5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El estator es la parte estacionaria.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Polos principales como devanado de campo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Devanados adicionales</a:t>
            </a:r>
          </a:p>
          <a:p>
            <a:pPr lvl="2" rtl="0" algn="l">
              <a:buFont typeface="Symbol" panose="05050102010706020507" pitchFamily="18" charset="2"/>
              <a:buChar char="-"/>
            </a:pPr>
            <a:r>
              <a:rPr lang="en-US" altLang="de-DE" dirty="0" err="1"/>
              <a:t>interpolo</a:t>
            </a:r>
            <a:endParaRPr lang="en-US" altLang="de-DE" dirty="0"/>
          </a:p>
          <a:p>
            <a:pPr lvl="2" rtl="0" algn="l">
              <a:buFont typeface="Symbol" panose="05050102010706020507" pitchFamily="18" charset="2"/>
              <a:buChar char="-"/>
            </a:pPr>
            <a:r>
              <a:rPr lang="en-US" altLang="de-DE" dirty="0"/>
              <a:t>Compensación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eliminar los efectos no deseados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estator de 4 polos</a:t>
            </a:r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130164"/>
              </p:ext>
            </p:extLst>
          </p:nvPr>
        </p:nvGraphicFramePr>
        <p:xfrm>
          <a:off x="4608670" y="2184727"/>
          <a:ext cx="4159315" cy="3120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5" imgW="10165902" imgH="7624426" progId="Photoshop.Image.5">
                  <p:embed/>
                </p:oleObj>
              </mc:Choice>
              <mc:Fallback>
                <p:oleObj name="Image" r:id="rId5" imgW="10165902" imgH="7624426" progId="Photoshop.Image.5">
                  <p:embed/>
                  <p:pic>
                    <p:nvPicPr>
                      <p:cNvPr id="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670" y="2184727"/>
                        <a:ext cx="4159315" cy="31205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70918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6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Estator de una máquina de 2 polos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Devanados polares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Transferir el principio magnético a una máquina de CC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El devanado de campo genera un campo electromagnético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418147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Campo magnético en una máquina DC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4673628" y="2191623"/>
            <a:ext cx="2543622" cy="3720490"/>
            <a:chOff x="3334" y="618"/>
            <a:chExt cx="1995" cy="2903"/>
          </a:xfrm>
        </p:grpSpPr>
        <p:grpSp>
          <p:nvGrpSpPr>
            <p:cNvPr id="15" name="Group 5"/>
            <p:cNvGrpSpPr>
              <a:grpSpLocks/>
            </p:cNvGrpSpPr>
            <p:nvPr/>
          </p:nvGrpSpPr>
          <p:grpSpPr bwMode="auto">
            <a:xfrm>
              <a:off x="3334" y="618"/>
              <a:ext cx="1995" cy="2903"/>
              <a:chOff x="1527" y="960"/>
              <a:chExt cx="1505" cy="2547"/>
            </a:xfrm>
          </p:grpSpPr>
          <p:sp>
            <p:nvSpPr>
              <p:cNvPr id="19" name="Line 6"/>
              <p:cNvSpPr>
                <a:spLocks noChangeShapeType="1"/>
              </p:cNvSpPr>
              <p:nvPr/>
            </p:nvSpPr>
            <p:spPr bwMode="auto">
              <a:xfrm flipH="1">
                <a:off x="1968" y="9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>
                <a:off x="2592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1968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2" name="Arc 9"/>
              <p:cNvSpPr>
                <a:spLocks/>
              </p:cNvSpPr>
              <p:nvPr/>
            </p:nvSpPr>
            <p:spPr bwMode="auto">
              <a:xfrm rot="-9513136">
                <a:off x="2562" y="1227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692" y="1356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4" name="Arc 11"/>
              <p:cNvSpPr>
                <a:spLocks/>
              </p:cNvSpPr>
              <p:nvPr/>
            </p:nvSpPr>
            <p:spPr bwMode="auto">
              <a:xfrm rot="19462592" flipV="1">
                <a:off x="2922" y="1563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5" name="Oval 12"/>
              <p:cNvSpPr>
                <a:spLocks noChangeArrowheads="1"/>
              </p:cNvSpPr>
              <p:nvPr/>
            </p:nvSpPr>
            <p:spPr bwMode="auto">
              <a:xfrm>
                <a:off x="2878" y="1688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" name="Line 13"/>
              <p:cNvSpPr>
                <a:spLocks noChangeShapeType="1"/>
              </p:cNvSpPr>
              <p:nvPr/>
            </p:nvSpPr>
            <p:spPr bwMode="auto">
              <a:xfrm>
                <a:off x="2916" y="1516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7" name="Rectangle 14"/>
              <p:cNvSpPr>
                <a:spLocks noChangeArrowheads="1"/>
              </p:cNvSpPr>
              <p:nvPr/>
            </p:nvSpPr>
            <p:spPr bwMode="auto">
              <a:xfrm>
                <a:off x="2880" y="1684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8" name="Rectangle 15"/>
              <p:cNvSpPr>
                <a:spLocks noChangeArrowheads="1"/>
              </p:cNvSpPr>
              <p:nvPr/>
            </p:nvSpPr>
            <p:spPr bwMode="auto">
              <a:xfrm>
                <a:off x="2888" y="172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9" name="Rectangle 16"/>
              <p:cNvSpPr>
                <a:spLocks noChangeArrowheads="1"/>
              </p:cNvSpPr>
              <p:nvPr/>
            </p:nvSpPr>
            <p:spPr bwMode="auto">
              <a:xfrm>
                <a:off x="2892" y="174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0" name="Rectangle 17"/>
              <p:cNvSpPr>
                <a:spLocks noChangeArrowheads="1"/>
              </p:cNvSpPr>
              <p:nvPr/>
            </p:nvSpPr>
            <p:spPr bwMode="auto">
              <a:xfrm>
                <a:off x="2993" y="175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1" name="Rectangle 18"/>
              <p:cNvSpPr>
                <a:spLocks noChangeArrowheads="1"/>
              </p:cNvSpPr>
              <p:nvPr/>
            </p:nvSpPr>
            <p:spPr bwMode="auto">
              <a:xfrm>
                <a:off x="2989" y="176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2" name="Arc 19"/>
              <p:cNvSpPr>
                <a:spLocks/>
              </p:cNvSpPr>
              <p:nvPr/>
            </p:nvSpPr>
            <p:spPr bwMode="auto">
              <a:xfrm rot="8180786" flipH="1" flipV="1">
                <a:off x="2584" y="1440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33" name="Arc 20"/>
              <p:cNvSpPr>
                <a:spLocks/>
              </p:cNvSpPr>
              <p:nvPr/>
            </p:nvSpPr>
            <p:spPr bwMode="auto">
              <a:xfrm rot="624240" flipH="1">
                <a:off x="2294" y="1528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34" name="Rectangle 21"/>
              <p:cNvSpPr>
                <a:spLocks noChangeArrowheads="1"/>
              </p:cNvSpPr>
              <p:nvPr/>
            </p:nvSpPr>
            <p:spPr bwMode="auto">
              <a:xfrm>
                <a:off x="2266" y="1546"/>
                <a:ext cx="224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5" name="Rectangle 22"/>
              <p:cNvSpPr>
                <a:spLocks noChangeArrowheads="1"/>
              </p:cNvSpPr>
              <p:nvPr/>
            </p:nvSpPr>
            <p:spPr bwMode="auto">
              <a:xfrm>
                <a:off x="2286" y="1538"/>
                <a:ext cx="47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6" name="Rectangle 23"/>
              <p:cNvSpPr>
                <a:spLocks noChangeArrowheads="1"/>
              </p:cNvSpPr>
              <p:nvPr/>
            </p:nvSpPr>
            <p:spPr bwMode="auto">
              <a:xfrm>
                <a:off x="2872" y="1726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7" name="Rectangle 24"/>
              <p:cNvSpPr>
                <a:spLocks noChangeArrowheads="1"/>
              </p:cNvSpPr>
              <p:nvPr/>
            </p:nvSpPr>
            <p:spPr bwMode="auto">
              <a:xfrm>
                <a:off x="2596" y="1162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8" name="Line 25"/>
              <p:cNvSpPr>
                <a:spLocks noChangeShapeType="1"/>
              </p:cNvSpPr>
              <p:nvPr/>
            </p:nvSpPr>
            <p:spPr bwMode="auto">
              <a:xfrm>
                <a:off x="1968" y="9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39" name="Line 26"/>
              <p:cNvSpPr>
                <a:spLocks noChangeShapeType="1"/>
              </p:cNvSpPr>
              <p:nvPr/>
            </p:nvSpPr>
            <p:spPr bwMode="auto">
              <a:xfrm flipH="1">
                <a:off x="1968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0" name="Line 27"/>
              <p:cNvSpPr>
                <a:spLocks noChangeShapeType="1"/>
              </p:cNvSpPr>
              <p:nvPr/>
            </p:nvSpPr>
            <p:spPr bwMode="auto">
              <a:xfrm flipH="1">
                <a:off x="2592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1" name="Arc 28"/>
              <p:cNvSpPr>
                <a:spLocks/>
              </p:cNvSpPr>
              <p:nvPr/>
            </p:nvSpPr>
            <p:spPr bwMode="auto">
              <a:xfrm rot="9513136" flipH="1">
                <a:off x="1710" y="1227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2" name="Line 29"/>
              <p:cNvSpPr>
                <a:spLocks noChangeShapeType="1"/>
              </p:cNvSpPr>
              <p:nvPr/>
            </p:nvSpPr>
            <p:spPr bwMode="auto">
              <a:xfrm flipH="1">
                <a:off x="1644" y="1356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" name="Arc 30"/>
              <p:cNvSpPr>
                <a:spLocks/>
              </p:cNvSpPr>
              <p:nvPr/>
            </p:nvSpPr>
            <p:spPr bwMode="auto">
              <a:xfrm rot="2137408" flipH="1" flipV="1">
                <a:off x="1528" y="1563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4" name="Oval 31"/>
              <p:cNvSpPr>
                <a:spLocks noChangeArrowheads="1"/>
              </p:cNvSpPr>
              <p:nvPr/>
            </p:nvSpPr>
            <p:spPr bwMode="auto">
              <a:xfrm flipH="1">
                <a:off x="1538" y="1688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5" name="Line 32"/>
              <p:cNvSpPr>
                <a:spLocks noChangeShapeType="1"/>
              </p:cNvSpPr>
              <p:nvPr/>
            </p:nvSpPr>
            <p:spPr bwMode="auto">
              <a:xfrm flipH="1">
                <a:off x="1608" y="1516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6" name="Rectangle 33"/>
              <p:cNvSpPr>
                <a:spLocks noChangeArrowheads="1"/>
              </p:cNvSpPr>
              <p:nvPr/>
            </p:nvSpPr>
            <p:spPr bwMode="auto">
              <a:xfrm flipH="1">
                <a:off x="1550" y="1684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7" name="Rectangle 34"/>
              <p:cNvSpPr>
                <a:spLocks noChangeArrowheads="1"/>
              </p:cNvSpPr>
              <p:nvPr/>
            </p:nvSpPr>
            <p:spPr bwMode="auto">
              <a:xfrm flipH="1">
                <a:off x="1542" y="172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8" name="Rectangle 35"/>
              <p:cNvSpPr>
                <a:spLocks noChangeArrowheads="1"/>
              </p:cNvSpPr>
              <p:nvPr/>
            </p:nvSpPr>
            <p:spPr bwMode="auto">
              <a:xfrm flipH="1">
                <a:off x="1538" y="174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9" name="Rectangle 36"/>
              <p:cNvSpPr>
                <a:spLocks noChangeArrowheads="1"/>
              </p:cNvSpPr>
              <p:nvPr/>
            </p:nvSpPr>
            <p:spPr bwMode="auto">
              <a:xfrm flipH="1">
                <a:off x="1542" y="175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0" name="Rectangle 37"/>
              <p:cNvSpPr>
                <a:spLocks noChangeArrowheads="1"/>
              </p:cNvSpPr>
              <p:nvPr/>
            </p:nvSpPr>
            <p:spPr bwMode="auto">
              <a:xfrm flipH="1">
                <a:off x="1546" y="176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1" name="Arc 38"/>
              <p:cNvSpPr>
                <a:spLocks/>
              </p:cNvSpPr>
              <p:nvPr/>
            </p:nvSpPr>
            <p:spPr bwMode="auto">
              <a:xfrm rot="13419214" flipV="1">
                <a:off x="1813" y="1440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2" name="Arc 39"/>
              <p:cNvSpPr>
                <a:spLocks/>
              </p:cNvSpPr>
              <p:nvPr/>
            </p:nvSpPr>
            <p:spPr bwMode="auto">
              <a:xfrm rot="-624240">
                <a:off x="2026" y="1528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3" name="Rectangle 40"/>
              <p:cNvSpPr>
                <a:spLocks noChangeArrowheads="1"/>
              </p:cNvSpPr>
              <p:nvPr/>
            </p:nvSpPr>
            <p:spPr bwMode="auto">
              <a:xfrm flipH="1">
                <a:off x="2070" y="1546"/>
                <a:ext cx="224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4" name="Rectangle 41"/>
              <p:cNvSpPr>
                <a:spLocks noChangeArrowheads="1"/>
              </p:cNvSpPr>
              <p:nvPr/>
            </p:nvSpPr>
            <p:spPr bwMode="auto">
              <a:xfrm flipH="1">
                <a:off x="2227" y="1538"/>
                <a:ext cx="47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5" name="Rectangle 42"/>
              <p:cNvSpPr>
                <a:spLocks noChangeArrowheads="1"/>
              </p:cNvSpPr>
              <p:nvPr/>
            </p:nvSpPr>
            <p:spPr bwMode="auto">
              <a:xfrm flipH="1">
                <a:off x="1641" y="1726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6" name="Rectangle 43"/>
              <p:cNvSpPr>
                <a:spLocks noChangeArrowheads="1"/>
              </p:cNvSpPr>
              <p:nvPr/>
            </p:nvSpPr>
            <p:spPr bwMode="auto">
              <a:xfrm flipH="1">
                <a:off x="1917" y="1162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7" name="Oval 44"/>
              <p:cNvSpPr>
                <a:spLocks noChangeArrowheads="1"/>
              </p:cNvSpPr>
              <p:nvPr/>
            </p:nvSpPr>
            <p:spPr bwMode="auto">
              <a:xfrm>
                <a:off x="1998" y="1509"/>
                <a:ext cx="555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8" name="Rectangle 45"/>
              <p:cNvSpPr>
                <a:spLocks noChangeArrowheads="1"/>
              </p:cNvSpPr>
              <p:nvPr/>
            </p:nvSpPr>
            <p:spPr bwMode="auto">
              <a:xfrm>
                <a:off x="1968" y="1572"/>
                <a:ext cx="624" cy="9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9" name="Rectangle 46"/>
              <p:cNvSpPr>
                <a:spLocks noChangeArrowheads="1"/>
              </p:cNvSpPr>
              <p:nvPr/>
            </p:nvSpPr>
            <p:spPr bwMode="auto">
              <a:xfrm>
                <a:off x="1998" y="1560"/>
                <a:ext cx="555" cy="9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0" name="Line 47"/>
              <p:cNvSpPr>
                <a:spLocks noChangeShapeType="1"/>
              </p:cNvSpPr>
              <p:nvPr/>
            </p:nvSpPr>
            <p:spPr bwMode="auto">
              <a:xfrm flipH="1" flipV="1">
                <a:off x="1967" y="350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1" name="Line 48"/>
              <p:cNvSpPr>
                <a:spLocks noChangeShapeType="1"/>
              </p:cNvSpPr>
              <p:nvPr/>
            </p:nvSpPr>
            <p:spPr bwMode="auto">
              <a:xfrm flipV="1">
                <a:off x="2591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2" name="Line 49"/>
              <p:cNvSpPr>
                <a:spLocks noChangeShapeType="1"/>
              </p:cNvSpPr>
              <p:nvPr/>
            </p:nvSpPr>
            <p:spPr bwMode="auto">
              <a:xfrm flipV="1">
                <a:off x="1967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3" name="Arc 50"/>
              <p:cNvSpPr>
                <a:spLocks/>
              </p:cNvSpPr>
              <p:nvPr/>
            </p:nvSpPr>
            <p:spPr bwMode="auto">
              <a:xfrm rot="9513136" flipV="1">
                <a:off x="2561" y="3112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4" name="Line 51"/>
              <p:cNvSpPr>
                <a:spLocks noChangeShapeType="1"/>
              </p:cNvSpPr>
              <p:nvPr/>
            </p:nvSpPr>
            <p:spPr bwMode="auto">
              <a:xfrm flipV="1">
                <a:off x="2691" y="2951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5" name="Arc 52"/>
              <p:cNvSpPr>
                <a:spLocks/>
              </p:cNvSpPr>
              <p:nvPr/>
            </p:nvSpPr>
            <p:spPr bwMode="auto">
              <a:xfrm rot="2137408">
                <a:off x="2921" y="2664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6" name="Oval 53"/>
              <p:cNvSpPr>
                <a:spLocks noChangeArrowheads="1"/>
              </p:cNvSpPr>
              <p:nvPr/>
            </p:nvSpPr>
            <p:spPr bwMode="auto">
              <a:xfrm flipV="1">
                <a:off x="2877" y="2635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7" name="Line 54"/>
              <p:cNvSpPr>
                <a:spLocks noChangeShapeType="1"/>
              </p:cNvSpPr>
              <p:nvPr/>
            </p:nvSpPr>
            <p:spPr bwMode="auto">
              <a:xfrm flipV="1">
                <a:off x="2915" y="2913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8" name="Rectangle 55"/>
              <p:cNvSpPr>
                <a:spLocks noChangeArrowheads="1"/>
              </p:cNvSpPr>
              <p:nvPr/>
            </p:nvSpPr>
            <p:spPr bwMode="auto">
              <a:xfrm flipV="1">
                <a:off x="2879" y="2681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9" name="Rectangle 56"/>
              <p:cNvSpPr>
                <a:spLocks noChangeArrowheads="1"/>
              </p:cNvSpPr>
              <p:nvPr/>
            </p:nvSpPr>
            <p:spPr bwMode="auto">
              <a:xfrm flipV="1">
                <a:off x="2887" y="272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 flipV="1">
                <a:off x="2891" y="270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" name="Rectangle 58"/>
              <p:cNvSpPr>
                <a:spLocks noChangeArrowheads="1"/>
              </p:cNvSpPr>
              <p:nvPr/>
            </p:nvSpPr>
            <p:spPr bwMode="auto">
              <a:xfrm flipV="1">
                <a:off x="2992" y="269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2" name="Rectangle 59"/>
              <p:cNvSpPr>
                <a:spLocks noChangeArrowheads="1"/>
              </p:cNvSpPr>
              <p:nvPr/>
            </p:nvSpPr>
            <p:spPr bwMode="auto">
              <a:xfrm flipV="1">
                <a:off x="2988" y="268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3" name="Arc 60"/>
              <p:cNvSpPr>
                <a:spLocks/>
              </p:cNvSpPr>
              <p:nvPr/>
            </p:nvSpPr>
            <p:spPr bwMode="auto">
              <a:xfrm rot="13419214" flipH="1">
                <a:off x="2583" y="2547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4" name="Arc 61"/>
              <p:cNvSpPr>
                <a:spLocks/>
              </p:cNvSpPr>
              <p:nvPr/>
            </p:nvSpPr>
            <p:spPr bwMode="auto">
              <a:xfrm rot="-624240" flipH="1" flipV="1">
                <a:off x="2293" y="2891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5" name="Rectangle 62"/>
              <p:cNvSpPr>
                <a:spLocks noChangeArrowheads="1"/>
              </p:cNvSpPr>
              <p:nvPr/>
            </p:nvSpPr>
            <p:spPr bwMode="auto">
              <a:xfrm flipV="1">
                <a:off x="2265" y="2874"/>
                <a:ext cx="224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6" name="Rectangle 63"/>
              <p:cNvSpPr>
                <a:spLocks noChangeArrowheads="1"/>
              </p:cNvSpPr>
              <p:nvPr/>
            </p:nvSpPr>
            <p:spPr bwMode="auto">
              <a:xfrm flipV="1">
                <a:off x="2285" y="2882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7" name="Rectangle 64"/>
              <p:cNvSpPr>
                <a:spLocks noChangeArrowheads="1"/>
              </p:cNvSpPr>
              <p:nvPr/>
            </p:nvSpPr>
            <p:spPr bwMode="auto">
              <a:xfrm flipV="1">
                <a:off x="2871" y="2694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8" name="Rectangle 65"/>
              <p:cNvSpPr>
                <a:spLocks noChangeArrowheads="1"/>
              </p:cNvSpPr>
              <p:nvPr/>
            </p:nvSpPr>
            <p:spPr bwMode="auto">
              <a:xfrm flipV="1">
                <a:off x="2595" y="3258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9" name="Line 66"/>
              <p:cNvSpPr>
                <a:spLocks noChangeShapeType="1"/>
              </p:cNvSpPr>
              <p:nvPr/>
            </p:nvSpPr>
            <p:spPr bwMode="auto">
              <a:xfrm flipV="1">
                <a:off x="1967" y="350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0" name="Line 67"/>
              <p:cNvSpPr>
                <a:spLocks noChangeShapeType="1"/>
              </p:cNvSpPr>
              <p:nvPr/>
            </p:nvSpPr>
            <p:spPr bwMode="auto">
              <a:xfrm flipH="1" flipV="1">
                <a:off x="1967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1" name="Line 68"/>
              <p:cNvSpPr>
                <a:spLocks noChangeShapeType="1"/>
              </p:cNvSpPr>
              <p:nvPr/>
            </p:nvSpPr>
            <p:spPr bwMode="auto">
              <a:xfrm flipH="1" flipV="1">
                <a:off x="2591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2" name="Arc 69"/>
              <p:cNvSpPr>
                <a:spLocks/>
              </p:cNvSpPr>
              <p:nvPr/>
            </p:nvSpPr>
            <p:spPr bwMode="auto">
              <a:xfrm rot="-9513136" flipH="1" flipV="1">
                <a:off x="1709" y="3112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3" name="Line 70"/>
              <p:cNvSpPr>
                <a:spLocks noChangeShapeType="1"/>
              </p:cNvSpPr>
              <p:nvPr/>
            </p:nvSpPr>
            <p:spPr bwMode="auto">
              <a:xfrm flipH="1" flipV="1">
                <a:off x="1643" y="2951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4" name="Arc 71"/>
              <p:cNvSpPr>
                <a:spLocks/>
              </p:cNvSpPr>
              <p:nvPr/>
            </p:nvSpPr>
            <p:spPr bwMode="auto">
              <a:xfrm rot="19462592" flipH="1">
                <a:off x="1527" y="2664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5" name="Oval 72"/>
              <p:cNvSpPr>
                <a:spLocks noChangeArrowheads="1"/>
              </p:cNvSpPr>
              <p:nvPr/>
            </p:nvSpPr>
            <p:spPr bwMode="auto">
              <a:xfrm flipH="1" flipV="1">
                <a:off x="1537" y="2635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6" name="Line 73"/>
              <p:cNvSpPr>
                <a:spLocks noChangeShapeType="1"/>
              </p:cNvSpPr>
              <p:nvPr/>
            </p:nvSpPr>
            <p:spPr bwMode="auto">
              <a:xfrm flipH="1" flipV="1">
                <a:off x="1607" y="2913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7" name="Rectangle 74"/>
              <p:cNvSpPr>
                <a:spLocks noChangeArrowheads="1"/>
              </p:cNvSpPr>
              <p:nvPr/>
            </p:nvSpPr>
            <p:spPr bwMode="auto">
              <a:xfrm flipH="1" flipV="1">
                <a:off x="1549" y="2681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8" name="Rectangle 75"/>
              <p:cNvSpPr>
                <a:spLocks noChangeArrowheads="1"/>
              </p:cNvSpPr>
              <p:nvPr/>
            </p:nvSpPr>
            <p:spPr bwMode="auto">
              <a:xfrm flipH="1" flipV="1">
                <a:off x="1541" y="272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9" name="Rectangle 76"/>
              <p:cNvSpPr>
                <a:spLocks noChangeArrowheads="1"/>
              </p:cNvSpPr>
              <p:nvPr/>
            </p:nvSpPr>
            <p:spPr bwMode="auto">
              <a:xfrm flipH="1" flipV="1">
                <a:off x="1537" y="270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0" name="Rectangle 77"/>
              <p:cNvSpPr>
                <a:spLocks noChangeArrowheads="1"/>
              </p:cNvSpPr>
              <p:nvPr/>
            </p:nvSpPr>
            <p:spPr bwMode="auto">
              <a:xfrm flipH="1" flipV="1">
                <a:off x="1541" y="269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1" name="Rectangle 78"/>
              <p:cNvSpPr>
                <a:spLocks noChangeArrowheads="1"/>
              </p:cNvSpPr>
              <p:nvPr/>
            </p:nvSpPr>
            <p:spPr bwMode="auto">
              <a:xfrm flipH="1" flipV="1">
                <a:off x="1545" y="268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2" name="Arc 79"/>
              <p:cNvSpPr>
                <a:spLocks/>
              </p:cNvSpPr>
              <p:nvPr/>
            </p:nvSpPr>
            <p:spPr bwMode="auto">
              <a:xfrm rot="8180786">
                <a:off x="1812" y="2547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3" name="Arc 80"/>
              <p:cNvSpPr>
                <a:spLocks/>
              </p:cNvSpPr>
              <p:nvPr/>
            </p:nvSpPr>
            <p:spPr bwMode="auto">
              <a:xfrm rot="624240" flipV="1">
                <a:off x="2025" y="2891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4" name="Rectangle 81"/>
              <p:cNvSpPr>
                <a:spLocks noChangeArrowheads="1"/>
              </p:cNvSpPr>
              <p:nvPr/>
            </p:nvSpPr>
            <p:spPr bwMode="auto">
              <a:xfrm flipH="1" flipV="1">
                <a:off x="2069" y="2874"/>
                <a:ext cx="224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5" name="Rectangle 82"/>
              <p:cNvSpPr>
                <a:spLocks noChangeArrowheads="1"/>
              </p:cNvSpPr>
              <p:nvPr/>
            </p:nvSpPr>
            <p:spPr bwMode="auto">
              <a:xfrm flipH="1" flipV="1">
                <a:off x="2226" y="2882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6" name="Rectangle 83"/>
              <p:cNvSpPr>
                <a:spLocks noChangeArrowheads="1"/>
              </p:cNvSpPr>
              <p:nvPr/>
            </p:nvSpPr>
            <p:spPr bwMode="auto">
              <a:xfrm flipH="1" flipV="1">
                <a:off x="1640" y="2694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7" name="Rectangle 84"/>
              <p:cNvSpPr>
                <a:spLocks noChangeArrowheads="1"/>
              </p:cNvSpPr>
              <p:nvPr/>
            </p:nvSpPr>
            <p:spPr bwMode="auto">
              <a:xfrm flipH="1" flipV="1">
                <a:off x="1916" y="3258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8" name="Oval 85"/>
              <p:cNvSpPr>
                <a:spLocks noChangeArrowheads="1"/>
              </p:cNvSpPr>
              <p:nvPr/>
            </p:nvSpPr>
            <p:spPr bwMode="auto">
              <a:xfrm flipV="1">
                <a:off x="1997" y="2814"/>
                <a:ext cx="555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9" name="Rectangle 86"/>
              <p:cNvSpPr>
                <a:spLocks noChangeArrowheads="1"/>
              </p:cNvSpPr>
              <p:nvPr/>
            </p:nvSpPr>
            <p:spPr bwMode="auto">
              <a:xfrm flipV="1">
                <a:off x="1967" y="2805"/>
                <a:ext cx="624" cy="9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00" name="Rectangle 87"/>
              <p:cNvSpPr>
                <a:spLocks noChangeArrowheads="1"/>
              </p:cNvSpPr>
              <p:nvPr/>
            </p:nvSpPr>
            <p:spPr bwMode="auto">
              <a:xfrm flipV="1">
                <a:off x="1997" y="2817"/>
                <a:ext cx="555" cy="9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01" name="Line 88"/>
              <p:cNvSpPr>
                <a:spLocks noChangeShapeType="1"/>
              </p:cNvSpPr>
              <p:nvPr/>
            </p:nvSpPr>
            <p:spPr bwMode="auto">
              <a:xfrm>
                <a:off x="163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2" name="Line 89"/>
              <p:cNvSpPr>
                <a:spLocks noChangeShapeType="1"/>
              </p:cNvSpPr>
              <p:nvPr/>
            </p:nvSpPr>
            <p:spPr bwMode="auto">
              <a:xfrm>
                <a:off x="177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3" name="Line 90"/>
              <p:cNvSpPr>
                <a:spLocks noChangeShapeType="1"/>
              </p:cNvSpPr>
              <p:nvPr/>
            </p:nvSpPr>
            <p:spPr bwMode="auto">
              <a:xfrm>
                <a:off x="192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4" name="Line 91"/>
              <p:cNvSpPr>
                <a:spLocks noChangeShapeType="1"/>
              </p:cNvSpPr>
              <p:nvPr/>
            </p:nvSpPr>
            <p:spPr bwMode="auto">
              <a:xfrm>
                <a:off x="206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5" name="Line 92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6" name="Line 93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7" name="Line 94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8" name="Line 95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9" name="Line 96"/>
              <p:cNvSpPr>
                <a:spLocks noChangeShapeType="1"/>
              </p:cNvSpPr>
              <p:nvPr/>
            </p:nvSpPr>
            <p:spPr bwMode="auto">
              <a:xfrm>
                <a:off x="249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10" name="Line 97"/>
              <p:cNvSpPr>
                <a:spLocks noChangeShapeType="1"/>
              </p:cNvSpPr>
              <p:nvPr/>
            </p:nvSpPr>
            <p:spPr bwMode="auto">
              <a:xfrm>
                <a:off x="264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11" name="Line 98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12" name="Line 99"/>
              <p:cNvSpPr>
                <a:spLocks noChangeShapeType="1"/>
              </p:cNvSpPr>
              <p:nvPr/>
            </p:nvSpPr>
            <p:spPr bwMode="auto">
              <a:xfrm>
                <a:off x="292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grpSp>
            <p:nvGrpSpPr>
              <p:cNvPr id="113" name="Group 100"/>
              <p:cNvGrpSpPr>
                <a:grpSpLocks/>
              </p:cNvGrpSpPr>
              <p:nvPr/>
            </p:nvGrpSpPr>
            <p:grpSpPr bwMode="auto">
              <a:xfrm>
                <a:off x="1818" y="1152"/>
                <a:ext cx="144" cy="144"/>
                <a:chOff x="2210" y="1840"/>
                <a:chExt cx="144" cy="144"/>
              </a:xfrm>
            </p:grpSpPr>
            <p:sp>
              <p:nvSpPr>
                <p:cNvPr id="124" name="Oval 101"/>
                <p:cNvSpPr>
                  <a:spLocks noChangeArrowheads="1"/>
                </p:cNvSpPr>
                <p:nvPr/>
              </p:nvSpPr>
              <p:spPr bwMode="auto">
                <a:xfrm>
                  <a:off x="2210" y="1840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25" name="Line 102"/>
                <p:cNvSpPr>
                  <a:spLocks noChangeShapeType="1"/>
                </p:cNvSpPr>
                <p:nvPr/>
              </p:nvSpPr>
              <p:spPr bwMode="auto">
                <a:xfrm>
                  <a:off x="2232" y="1872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26" name="Line 103"/>
                <p:cNvSpPr>
                  <a:spLocks noChangeShapeType="1"/>
                </p:cNvSpPr>
                <p:nvPr/>
              </p:nvSpPr>
              <p:spPr bwMode="auto">
                <a:xfrm rot="-5400000">
                  <a:off x="2238" y="1866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114" name="Group 104"/>
              <p:cNvGrpSpPr>
                <a:grpSpLocks/>
              </p:cNvGrpSpPr>
              <p:nvPr/>
            </p:nvGrpSpPr>
            <p:grpSpPr bwMode="auto">
              <a:xfrm>
                <a:off x="2598" y="1152"/>
                <a:ext cx="144" cy="144"/>
                <a:chOff x="2210" y="1824"/>
                <a:chExt cx="144" cy="144"/>
              </a:xfrm>
            </p:grpSpPr>
            <p:sp>
              <p:nvSpPr>
                <p:cNvPr id="122" name="Oval 105"/>
                <p:cNvSpPr>
                  <a:spLocks noChangeArrowheads="1"/>
                </p:cNvSpPr>
                <p:nvPr/>
              </p:nvSpPr>
              <p:spPr bwMode="auto">
                <a:xfrm>
                  <a:off x="2210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23" name="Oval 106"/>
                <p:cNvSpPr>
                  <a:spLocks noChangeArrowheads="1"/>
                </p:cNvSpPr>
                <p:nvPr/>
              </p:nvSpPr>
              <p:spPr bwMode="auto">
                <a:xfrm>
                  <a:off x="2279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115" name="Group 107"/>
              <p:cNvGrpSpPr>
                <a:grpSpLocks/>
              </p:cNvGrpSpPr>
              <p:nvPr/>
            </p:nvGrpSpPr>
            <p:grpSpPr bwMode="auto">
              <a:xfrm>
                <a:off x="1818" y="3168"/>
                <a:ext cx="144" cy="144"/>
                <a:chOff x="2210" y="1840"/>
                <a:chExt cx="144" cy="144"/>
              </a:xfrm>
            </p:grpSpPr>
            <p:sp>
              <p:nvSpPr>
                <p:cNvPr id="119" name="Oval 108"/>
                <p:cNvSpPr>
                  <a:spLocks noChangeArrowheads="1"/>
                </p:cNvSpPr>
                <p:nvPr/>
              </p:nvSpPr>
              <p:spPr bwMode="auto">
                <a:xfrm>
                  <a:off x="2210" y="1840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20" name="Line 109"/>
                <p:cNvSpPr>
                  <a:spLocks noChangeShapeType="1"/>
                </p:cNvSpPr>
                <p:nvPr/>
              </p:nvSpPr>
              <p:spPr bwMode="auto">
                <a:xfrm>
                  <a:off x="2232" y="1872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21" name="Line 110"/>
                <p:cNvSpPr>
                  <a:spLocks noChangeShapeType="1"/>
                </p:cNvSpPr>
                <p:nvPr/>
              </p:nvSpPr>
              <p:spPr bwMode="auto">
                <a:xfrm rot="-5400000">
                  <a:off x="2238" y="1866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116" name="Group 111"/>
              <p:cNvGrpSpPr>
                <a:grpSpLocks/>
              </p:cNvGrpSpPr>
              <p:nvPr/>
            </p:nvGrpSpPr>
            <p:grpSpPr bwMode="auto">
              <a:xfrm>
                <a:off x="2598" y="3168"/>
                <a:ext cx="144" cy="144"/>
                <a:chOff x="2210" y="1824"/>
                <a:chExt cx="144" cy="144"/>
              </a:xfrm>
            </p:grpSpPr>
            <p:sp>
              <p:nvSpPr>
                <p:cNvPr id="117" name="Oval 112"/>
                <p:cNvSpPr>
                  <a:spLocks noChangeArrowheads="1"/>
                </p:cNvSpPr>
                <p:nvPr/>
              </p:nvSpPr>
              <p:spPr bwMode="auto">
                <a:xfrm>
                  <a:off x="2210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18" name="Oval 113"/>
                <p:cNvSpPr>
                  <a:spLocks noChangeArrowheads="1"/>
                </p:cNvSpPr>
                <p:nvPr/>
              </p:nvSpPr>
              <p:spPr bwMode="auto">
                <a:xfrm>
                  <a:off x="2279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graphicFrame>
          <p:nvGraphicFramePr>
            <p:cNvPr id="16" name="Object 114"/>
            <p:cNvGraphicFramePr>
              <a:graphicFrameLocks noChangeAspect="1"/>
            </p:cNvGraphicFramePr>
            <p:nvPr/>
          </p:nvGraphicFramePr>
          <p:xfrm>
            <a:off x="4988" y="799"/>
            <a:ext cx="20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Equation" r:id="rId5" imgW="177569" imgH="215619" progId="Equation.3">
                    <p:embed/>
                  </p:oleObj>
                </mc:Choice>
                <mc:Fallback>
                  <p:oleObj name="Equation" r:id="rId5" imgW="177569" imgH="215619" progId="Equation.3">
                    <p:embed/>
                    <p:pic>
                      <p:nvPicPr>
                        <p:cNvPr id="16" name="Object 1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8" y="799"/>
                          <a:ext cx="205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15"/>
            <p:cNvGraphicFramePr>
              <a:graphicFrameLocks noChangeAspect="1"/>
            </p:cNvGraphicFramePr>
            <p:nvPr/>
          </p:nvGraphicFramePr>
          <p:xfrm>
            <a:off x="5079" y="3113"/>
            <a:ext cx="20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7" imgW="177569" imgH="215619" progId="Equation.3">
                    <p:embed/>
                  </p:oleObj>
                </mc:Choice>
                <mc:Fallback>
                  <p:oleObj name="Equation" r:id="rId7" imgW="177569" imgH="215619" progId="Equation.3">
                    <p:embed/>
                    <p:pic>
                      <p:nvPicPr>
                        <p:cNvPr id="18" name="Object 1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9" y="3113"/>
                          <a:ext cx="205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2"/>
    </p:custDataLst>
    <p:extLst>
      <p:ext uri="{BB962C8B-B14F-4D97-AF65-F5344CB8AC3E}">
        <p14:creationId xmlns:p14="http://schemas.microsoft.com/office/powerpoint/2010/main" val="196265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7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4285099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Los conductores tienen que ser implementados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Se requiere corriente en los conductores.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Fuerza transferida a torque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27" name="Group 4"/>
          <p:cNvGrpSpPr>
            <a:grpSpLocks/>
          </p:cNvGrpSpPr>
          <p:nvPr/>
        </p:nvGrpSpPr>
        <p:grpSpPr bwMode="auto">
          <a:xfrm>
            <a:off x="4670823" y="2188186"/>
            <a:ext cx="2478637" cy="3725253"/>
            <a:chOff x="3288" y="618"/>
            <a:chExt cx="2132" cy="2903"/>
          </a:xfrm>
        </p:grpSpPr>
        <p:grpSp>
          <p:nvGrpSpPr>
            <p:cNvPr id="128" name="Group 5"/>
            <p:cNvGrpSpPr>
              <a:grpSpLocks/>
            </p:cNvGrpSpPr>
            <p:nvPr/>
          </p:nvGrpSpPr>
          <p:grpSpPr bwMode="auto">
            <a:xfrm>
              <a:off x="3288" y="618"/>
              <a:ext cx="2132" cy="2903"/>
              <a:chOff x="1404" y="960"/>
              <a:chExt cx="1746" cy="2547"/>
            </a:xfrm>
          </p:grpSpPr>
          <p:sp>
            <p:nvSpPr>
              <p:cNvPr id="131" name="Line 6"/>
              <p:cNvSpPr>
                <a:spLocks noChangeShapeType="1"/>
              </p:cNvSpPr>
              <p:nvPr/>
            </p:nvSpPr>
            <p:spPr bwMode="auto">
              <a:xfrm flipH="1">
                <a:off x="1977" y="9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2" name="Line 7"/>
              <p:cNvSpPr>
                <a:spLocks noChangeShapeType="1"/>
              </p:cNvSpPr>
              <p:nvPr/>
            </p:nvSpPr>
            <p:spPr bwMode="auto">
              <a:xfrm>
                <a:off x="2601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3" name="Line 8"/>
              <p:cNvSpPr>
                <a:spLocks noChangeShapeType="1"/>
              </p:cNvSpPr>
              <p:nvPr/>
            </p:nvSpPr>
            <p:spPr bwMode="auto">
              <a:xfrm>
                <a:off x="1977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4" name="Arc 9"/>
              <p:cNvSpPr>
                <a:spLocks/>
              </p:cNvSpPr>
              <p:nvPr/>
            </p:nvSpPr>
            <p:spPr bwMode="auto">
              <a:xfrm rot="-9513136">
                <a:off x="2571" y="1227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5" name="Line 10"/>
              <p:cNvSpPr>
                <a:spLocks noChangeShapeType="1"/>
              </p:cNvSpPr>
              <p:nvPr/>
            </p:nvSpPr>
            <p:spPr bwMode="auto">
              <a:xfrm>
                <a:off x="2701" y="1356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6" name="Arc 11"/>
              <p:cNvSpPr>
                <a:spLocks/>
              </p:cNvSpPr>
              <p:nvPr/>
            </p:nvSpPr>
            <p:spPr bwMode="auto">
              <a:xfrm rot="19462592" flipV="1">
                <a:off x="2931" y="1563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7" name="Oval 12"/>
              <p:cNvSpPr>
                <a:spLocks noChangeArrowheads="1"/>
              </p:cNvSpPr>
              <p:nvPr/>
            </p:nvSpPr>
            <p:spPr bwMode="auto">
              <a:xfrm>
                <a:off x="2887" y="1688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38" name="Line 13"/>
              <p:cNvSpPr>
                <a:spLocks noChangeShapeType="1"/>
              </p:cNvSpPr>
              <p:nvPr/>
            </p:nvSpPr>
            <p:spPr bwMode="auto">
              <a:xfrm>
                <a:off x="2925" y="1516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39" name="Rectangle 14"/>
              <p:cNvSpPr>
                <a:spLocks noChangeArrowheads="1"/>
              </p:cNvSpPr>
              <p:nvPr/>
            </p:nvSpPr>
            <p:spPr bwMode="auto">
              <a:xfrm>
                <a:off x="2889" y="1684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0" name="Rectangle 15"/>
              <p:cNvSpPr>
                <a:spLocks noChangeArrowheads="1"/>
              </p:cNvSpPr>
              <p:nvPr/>
            </p:nvSpPr>
            <p:spPr bwMode="auto">
              <a:xfrm>
                <a:off x="2897" y="172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1" name="Rectangle 16"/>
              <p:cNvSpPr>
                <a:spLocks noChangeArrowheads="1"/>
              </p:cNvSpPr>
              <p:nvPr/>
            </p:nvSpPr>
            <p:spPr bwMode="auto">
              <a:xfrm>
                <a:off x="2901" y="174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2" name="Rectangle 17"/>
              <p:cNvSpPr>
                <a:spLocks noChangeArrowheads="1"/>
              </p:cNvSpPr>
              <p:nvPr/>
            </p:nvSpPr>
            <p:spPr bwMode="auto">
              <a:xfrm>
                <a:off x="3002" y="175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3" name="Rectangle 18"/>
              <p:cNvSpPr>
                <a:spLocks noChangeArrowheads="1"/>
              </p:cNvSpPr>
              <p:nvPr/>
            </p:nvSpPr>
            <p:spPr bwMode="auto">
              <a:xfrm>
                <a:off x="2998" y="176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4" name="Arc 19"/>
              <p:cNvSpPr>
                <a:spLocks/>
              </p:cNvSpPr>
              <p:nvPr/>
            </p:nvSpPr>
            <p:spPr bwMode="auto">
              <a:xfrm rot="8180786" flipH="1" flipV="1">
                <a:off x="2593" y="1440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45" name="Arc 20"/>
              <p:cNvSpPr>
                <a:spLocks/>
              </p:cNvSpPr>
              <p:nvPr/>
            </p:nvSpPr>
            <p:spPr bwMode="auto">
              <a:xfrm rot="624240" flipH="1">
                <a:off x="2303" y="1528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46" name="Rectangle 21"/>
              <p:cNvSpPr>
                <a:spLocks noChangeArrowheads="1"/>
              </p:cNvSpPr>
              <p:nvPr/>
            </p:nvSpPr>
            <p:spPr bwMode="auto">
              <a:xfrm>
                <a:off x="2275" y="1546"/>
                <a:ext cx="224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7" name="Rectangle 22"/>
              <p:cNvSpPr>
                <a:spLocks noChangeArrowheads="1"/>
              </p:cNvSpPr>
              <p:nvPr/>
            </p:nvSpPr>
            <p:spPr bwMode="auto">
              <a:xfrm>
                <a:off x="2295" y="1538"/>
                <a:ext cx="47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8" name="Rectangle 23"/>
              <p:cNvSpPr>
                <a:spLocks noChangeArrowheads="1"/>
              </p:cNvSpPr>
              <p:nvPr/>
            </p:nvSpPr>
            <p:spPr bwMode="auto">
              <a:xfrm>
                <a:off x="2881" y="1726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9" name="Rectangle 24"/>
              <p:cNvSpPr>
                <a:spLocks noChangeArrowheads="1"/>
              </p:cNvSpPr>
              <p:nvPr/>
            </p:nvSpPr>
            <p:spPr bwMode="auto">
              <a:xfrm>
                <a:off x="2605" y="1162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0" name="Line 25"/>
              <p:cNvSpPr>
                <a:spLocks noChangeShapeType="1"/>
              </p:cNvSpPr>
              <p:nvPr/>
            </p:nvSpPr>
            <p:spPr bwMode="auto">
              <a:xfrm>
                <a:off x="1977" y="9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1" name="Line 26"/>
              <p:cNvSpPr>
                <a:spLocks noChangeShapeType="1"/>
              </p:cNvSpPr>
              <p:nvPr/>
            </p:nvSpPr>
            <p:spPr bwMode="auto">
              <a:xfrm flipH="1">
                <a:off x="1977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2" name="Line 27"/>
              <p:cNvSpPr>
                <a:spLocks noChangeShapeType="1"/>
              </p:cNvSpPr>
              <p:nvPr/>
            </p:nvSpPr>
            <p:spPr bwMode="auto">
              <a:xfrm flipH="1">
                <a:off x="2601" y="9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3" name="Arc 28"/>
              <p:cNvSpPr>
                <a:spLocks/>
              </p:cNvSpPr>
              <p:nvPr/>
            </p:nvSpPr>
            <p:spPr bwMode="auto">
              <a:xfrm rot="9513136" flipH="1">
                <a:off x="1719" y="1227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4" name="Line 29"/>
              <p:cNvSpPr>
                <a:spLocks noChangeShapeType="1"/>
              </p:cNvSpPr>
              <p:nvPr/>
            </p:nvSpPr>
            <p:spPr bwMode="auto">
              <a:xfrm flipH="1">
                <a:off x="1653" y="1356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5" name="Arc 30"/>
              <p:cNvSpPr>
                <a:spLocks/>
              </p:cNvSpPr>
              <p:nvPr/>
            </p:nvSpPr>
            <p:spPr bwMode="auto">
              <a:xfrm rot="2137408" flipH="1" flipV="1">
                <a:off x="1537" y="1563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6" name="Oval 31"/>
              <p:cNvSpPr>
                <a:spLocks noChangeArrowheads="1"/>
              </p:cNvSpPr>
              <p:nvPr/>
            </p:nvSpPr>
            <p:spPr bwMode="auto">
              <a:xfrm flipH="1">
                <a:off x="1547" y="1688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7" name="Line 32"/>
              <p:cNvSpPr>
                <a:spLocks noChangeShapeType="1"/>
              </p:cNvSpPr>
              <p:nvPr/>
            </p:nvSpPr>
            <p:spPr bwMode="auto">
              <a:xfrm flipH="1">
                <a:off x="1617" y="1516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58" name="Rectangle 33"/>
              <p:cNvSpPr>
                <a:spLocks noChangeArrowheads="1"/>
              </p:cNvSpPr>
              <p:nvPr/>
            </p:nvSpPr>
            <p:spPr bwMode="auto">
              <a:xfrm flipH="1">
                <a:off x="1559" y="1684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 flipH="1">
                <a:off x="1551" y="172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 flipH="1">
                <a:off x="1547" y="1740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 flipH="1">
                <a:off x="1551" y="175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 flipH="1">
                <a:off x="1555" y="176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3" name="Arc 38"/>
              <p:cNvSpPr>
                <a:spLocks/>
              </p:cNvSpPr>
              <p:nvPr/>
            </p:nvSpPr>
            <p:spPr bwMode="auto">
              <a:xfrm rot="13419214" flipV="1">
                <a:off x="1822" y="1440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64" name="Arc 39"/>
              <p:cNvSpPr>
                <a:spLocks/>
              </p:cNvSpPr>
              <p:nvPr/>
            </p:nvSpPr>
            <p:spPr bwMode="auto">
              <a:xfrm rot="-624240">
                <a:off x="2035" y="1528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 flipH="1">
                <a:off x="2079" y="1546"/>
                <a:ext cx="224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 flipH="1">
                <a:off x="2236" y="1538"/>
                <a:ext cx="47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 flipH="1">
                <a:off x="1650" y="1726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 flipH="1">
                <a:off x="1926" y="1162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9" name="Oval 44"/>
              <p:cNvSpPr>
                <a:spLocks noChangeArrowheads="1"/>
              </p:cNvSpPr>
              <p:nvPr/>
            </p:nvSpPr>
            <p:spPr bwMode="auto">
              <a:xfrm>
                <a:off x="2007" y="1509"/>
                <a:ext cx="555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0" name="Rectangle 45"/>
              <p:cNvSpPr>
                <a:spLocks noChangeArrowheads="1"/>
              </p:cNvSpPr>
              <p:nvPr/>
            </p:nvSpPr>
            <p:spPr bwMode="auto">
              <a:xfrm>
                <a:off x="1977" y="1572"/>
                <a:ext cx="624" cy="9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1" name="Rectangle 46"/>
              <p:cNvSpPr>
                <a:spLocks noChangeArrowheads="1"/>
              </p:cNvSpPr>
              <p:nvPr/>
            </p:nvSpPr>
            <p:spPr bwMode="auto">
              <a:xfrm>
                <a:off x="2007" y="1560"/>
                <a:ext cx="555" cy="9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2" name="Line 47"/>
              <p:cNvSpPr>
                <a:spLocks noChangeShapeType="1"/>
              </p:cNvSpPr>
              <p:nvPr/>
            </p:nvSpPr>
            <p:spPr bwMode="auto">
              <a:xfrm flipH="1" flipV="1">
                <a:off x="1976" y="350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73" name="Line 48"/>
              <p:cNvSpPr>
                <a:spLocks noChangeShapeType="1"/>
              </p:cNvSpPr>
              <p:nvPr/>
            </p:nvSpPr>
            <p:spPr bwMode="auto">
              <a:xfrm flipV="1">
                <a:off x="2600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74" name="Line 49"/>
              <p:cNvSpPr>
                <a:spLocks noChangeShapeType="1"/>
              </p:cNvSpPr>
              <p:nvPr/>
            </p:nvSpPr>
            <p:spPr bwMode="auto">
              <a:xfrm flipV="1">
                <a:off x="1976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75" name="Arc 50"/>
              <p:cNvSpPr>
                <a:spLocks/>
              </p:cNvSpPr>
              <p:nvPr/>
            </p:nvSpPr>
            <p:spPr bwMode="auto">
              <a:xfrm rot="9513136" flipV="1">
                <a:off x="2570" y="3112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76" name="Line 51"/>
              <p:cNvSpPr>
                <a:spLocks noChangeShapeType="1"/>
              </p:cNvSpPr>
              <p:nvPr/>
            </p:nvSpPr>
            <p:spPr bwMode="auto">
              <a:xfrm flipV="1">
                <a:off x="2700" y="2951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77" name="Arc 52"/>
              <p:cNvSpPr>
                <a:spLocks/>
              </p:cNvSpPr>
              <p:nvPr/>
            </p:nvSpPr>
            <p:spPr bwMode="auto">
              <a:xfrm rot="2137408">
                <a:off x="2930" y="2664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78" name="Oval 53"/>
              <p:cNvSpPr>
                <a:spLocks noChangeArrowheads="1"/>
              </p:cNvSpPr>
              <p:nvPr/>
            </p:nvSpPr>
            <p:spPr bwMode="auto">
              <a:xfrm flipV="1">
                <a:off x="2886" y="2635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9" name="Line 54"/>
              <p:cNvSpPr>
                <a:spLocks noChangeShapeType="1"/>
              </p:cNvSpPr>
              <p:nvPr/>
            </p:nvSpPr>
            <p:spPr bwMode="auto">
              <a:xfrm flipV="1">
                <a:off x="2924" y="2913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80" name="Rectangle 55"/>
              <p:cNvSpPr>
                <a:spLocks noChangeArrowheads="1"/>
              </p:cNvSpPr>
              <p:nvPr/>
            </p:nvSpPr>
            <p:spPr bwMode="auto">
              <a:xfrm flipV="1">
                <a:off x="2888" y="2681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1" name="Rectangle 56"/>
              <p:cNvSpPr>
                <a:spLocks noChangeArrowheads="1"/>
              </p:cNvSpPr>
              <p:nvPr/>
            </p:nvSpPr>
            <p:spPr bwMode="auto">
              <a:xfrm flipV="1">
                <a:off x="2896" y="272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2" name="Rectangle 57"/>
              <p:cNvSpPr>
                <a:spLocks noChangeArrowheads="1"/>
              </p:cNvSpPr>
              <p:nvPr/>
            </p:nvSpPr>
            <p:spPr bwMode="auto">
              <a:xfrm flipV="1">
                <a:off x="2900" y="270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3" name="Rectangle 58"/>
              <p:cNvSpPr>
                <a:spLocks noChangeArrowheads="1"/>
              </p:cNvSpPr>
              <p:nvPr/>
            </p:nvSpPr>
            <p:spPr bwMode="auto">
              <a:xfrm flipV="1">
                <a:off x="3001" y="269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4" name="Rectangle 59"/>
              <p:cNvSpPr>
                <a:spLocks noChangeArrowheads="1"/>
              </p:cNvSpPr>
              <p:nvPr/>
            </p:nvSpPr>
            <p:spPr bwMode="auto">
              <a:xfrm flipV="1">
                <a:off x="2997" y="268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5" name="Arc 60"/>
              <p:cNvSpPr>
                <a:spLocks/>
              </p:cNvSpPr>
              <p:nvPr/>
            </p:nvSpPr>
            <p:spPr bwMode="auto">
              <a:xfrm rot="13419214" flipH="1">
                <a:off x="2592" y="2547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86" name="Arc 61"/>
              <p:cNvSpPr>
                <a:spLocks/>
              </p:cNvSpPr>
              <p:nvPr/>
            </p:nvSpPr>
            <p:spPr bwMode="auto">
              <a:xfrm rot="-624240" flipH="1" flipV="1">
                <a:off x="2302" y="2891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87" name="Rectangle 62"/>
              <p:cNvSpPr>
                <a:spLocks noChangeArrowheads="1"/>
              </p:cNvSpPr>
              <p:nvPr/>
            </p:nvSpPr>
            <p:spPr bwMode="auto">
              <a:xfrm flipV="1">
                <a:off x="2274" y="2874"/>
                <a:ext cx="224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8" name="Rectangle 63"/>
              <p:cNvSpPr>
                <a:spLocks noChangeArrowheads="1"/>
              </p:cNvSpPr>
              <p:nvPr/>
            </p:nvSpPr>
            <p:spPr bwMode="auto">
              <a:xfrm flipV="1">
                <a:off x="2294" y="2882"/>
                <a:ext cx="47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9" name="Rectangle 64"/>
              <p:cNvSpPr>
                <a:spLocks noChangeArrowheads="1"/>
              </p:cNvSpPr>
              <p:nvPr/>
            </p:nvSpPr>
            <p:spPr bwMode="auto">
              <a:xfrm flipV="1">
                <a:off x="2880" y="2694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0" name="Rectangle 65"/>
              <p:cNvSpPr>
                <a:spLocks noChangeArrowheads="1"/>
              </p:cNvSpPr>
              <p:nvPr/>
            </p:nvSpPr>
            <p:spPr bwMode="auto">
              <a:xfrm flipV="1">
                <a:off x="2604" y="3258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1" name="Line 66"/>
              <p:cNvSpPr>
                <a:spLocks noChangeShapeType="1"/>
              </p:cNvSpPr>
              <p:nvPr/>
            </p:nvSpPr>
            <p:spPr bwMode="auto">
              <a:xfrm flipV="1">
                <a:off x="1976" y="350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2" name="Line 67"/>
              <p:cNvSpPr>
                <a:spLocks noChangeShapeType="1"/>
              </p:cNvSpPr>
              <p:nvPr/>
            </p:nvSpPr>
            <p:spPr bwMode="auto">
              <a:xfrm flipH="1" flipV="1">
                <a:off x="1976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3" name="Line 68"/>
              <p:cNvSpPr>
                <a:spLocks noChangeShapeType="1"/>
              </p:cNvSpPr>
              <p:nvPr/>
            </p:nvSpPr>
            <p:spPr bwMode="auto">
              <a:xfrm flipH="1" flipV="1">
                <a:off x="2600" y="3267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4" name="Arc 69"/>
              <p:cNvSpPr>
                <a:spLocks/>
              </p:cNvSpPr>
              <p:nvPr/>
            </p:nvSpPr>
            <p:spPr bwMode="auto">
              <a:xfrm rot="-9513136" flipH="1" flipV="1">
                <a:off x="1718" y="3112"/>
                <a:ext cx="288" cy="128"/>
              </a:xfrm>
              <a:custGeom>
                <a:avLst/>
                <a:gdLst>
                  <a:gd name="T0" fmla="*/ 0 w 21600"/>
                  <a:gd name="T1" fmla="*/ 0 h 19143"/>
                  <a:gd name="T2" fmla="*/ 0 w 21600"/>
                  <a:gd name="T3" fmla="*/ 0 h 19143"/>
                  <a:gd name="T4" fmla="*/ 0 w 21600"/>
                  <a:gd name="T5" fmla="*/ 0 h 191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19143" fill="none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</a:path>
                  <a:path w="21600" h="19143" stroke="0" extrusionOk="0">
                    <a:moveTo>
                      <a:pt x="10005" y="0"/>
                    </a:moveTo>
                    <a:cubicBezTo>
                      <a:pt x="17132" y="3725"/>
                      <a:pt x="21600" y="11101"/>
                      <a:pt x="21600" y="19143"/>
                    </a:cubicBezTo>
                    <a:lnTo>
                      <a:pt x="0" y="19143"/>
                    </a:lnTo>
                    <a:lnTo>
                      <a:pt x="100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5" name="Line 70"/>
              <p:cNvSpPr>
                <a:spLocks noChangeShapeType="1"/>
              </p:cNvSpPr>
              <p:nvPr/>
            </p:nvSpPr>
            <p:spPr bwMode="auto">
              <a:xfrm flipH="1" flipV="1">
                <a:off x="1652" y="2951"/>
                <a:ext cx="224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6" name="Arc 71"/>
              <p:cNvSpPr>
                <a:spLocks/>
              </p:cNvSpPr>
              <p:nvPr/>
            </p:nvSpPr>
            <p:spPr bwMode="auto">
              <a:xfrm rot="19462592" flipH="1">
                <a:off x="1536" y="2664"/>
                <a:ext cx="11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7" name="Oval 72"/>
              <p:cNvSpPr>
                <a:spLocks noChangeArrowheads="1"/>
              </p:cNvSpPr>
              <p:nvPr/>
            </p:nvSpPr>
            <p:spPr bwMode="auto">
              <a:xfrm flipH="1" flipV="1">
                <a:off x="1546" y="2635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8" name="Line 73"/>
              <p:cNvSpPr>
                <a:spLocks noChangeShapeType="1"/>
              </p:cNvSpPr>
              <p:nvPr/>
            </p:nvSpPr>
            <p:spPr bwMode="auto">
              <a:xfrm flipH="1" flipV="1">
                <a:off x="1616" y="2913"/>
                <a:ext cx="36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99" name="Rectangle 74"/>
              <p:cNvSpPr>
                <a:spLocks noChangeArrowheads="1"/>
              </p:cNvSpPr>
              <p:nvPr/>
            </p:nvSpPr>
            <p:spPr bwMode="auto">
              <a:xfrm flipH="1" flipV="1">
                <a:off x="1558" y="2681"/>
                <a:ext cx="130" cy="10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0" name="Rectangle 75"/>
              <p:cNvSpPr>
                <a:spLocks noChangeArrowheads="1"/>
              </p:cNvSpPr>
              <p:nvPr/>
            </p:nvSpPr>
            <p:spPr bwMode="auto">
              <a:xfrm flipH="1" flipV="1">
                <a:off x="1550" y="272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1" name="Rectangle 76"/>
              <p:cNvSpPr>
                <a:spLocks noChangeArrowheads="1"/>
              </p:cNvSpPr>
              <p:nvPr/>
            </p:nvSpPr>
            <p:spPr bwMode="auto">
              <a:xfrm flipH="1" flipV="1">
                <a:off x="1546" y="2702"/>
                <a:ext cx="130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2" name="Rectangle 77"/>
              <p:cNvSpPr>
                <a:spLocks noChangeArrowheads="1"/>
              </p:cNvSpPr>
              <p:nvPr/>
            </p:nvSpPr>
            <p:spPr bwMode="auto">
              <a:xfrm flipH="1" flipV="1">
                <a:off x="1550" y="2692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3" name="Rectangle 78"/>
              <p:cNvSpPr>
                <a:spLocks noChangeArrowheads="1"/>
              </p:cNvSpPr>
              <p:nvPr/>
            </p:nvSpPr>
            <p:spPr bwMode="auto">
              <a:xfrm flipH="1" flipV="1">
                <a:off x="1554" y="2680"/>
                <a:ext cx="25" cy="2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4" name="Arc 79"/>
              <p:cNvSpPr>
                <a:spLocks/>
              </p:cNvSpPr>
              <p:nvPr/>
            </p:nvSpPr>
            <p:spPr bwMode="auto">
              <a:xfrm rot="8180786">
                <a:off x="1821" y="2547"/>
                <a:ext cx="163" cy="480"/>
              </a:xfrm>
              <a:custGeom>
                <a:avLst/>
                <a:gdLst>
                  <a:gd name="T0" fmla="*/ 0 w 21600"/>
                  <a:gd name="T1" fmla="*/ 0 h 21591"/>
                  <a:gd name="T2" fmla="*/ 0 w 21600"/>
                  <a:gd name="T3" fmla="*/ 0 h 21591"/>
                  <a:gd name="T4" fmla="*/ 0 w 21600"/>
                  <a:gd name="T5" fmla="*/ 0 h 215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1" fill="none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</a:path>
                  <a:path w="21600" h="21591" stroke="0" extrusionOk="0">
                    <a:moveTo>
                      <a:pt x="635" y="0"/>
                    </a:moveTo>
                    <a:cubicBezTo>
                      <a:pt x="12312" y="344"/>
                      <a:pt x="21600" y="9909"/>
                      <a:pt x="21600" y="21591"/>
                    </a:cubicBezTo>
                    <a:lnTo>
                      <a:pt x="0" y="21591"/>
                    </a:lnTo>
                    <a:lnTo>
                      <a:pt x="63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05" name="Arc 80"/>
              <p:cNvSpPr>
                <a:spLocks/>
              </p:cNvSpPr>
              <p:nvPr/>
            </p:nvSpPr>
            <p:spPr bwMode="auto">
              <a:xfrm rot="624240" flipV="1">
                <a:off x="2034" y="2891"/>
                <a:ext cx="240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06" name="Rectangle 81"/>
              <p:cNvSpPr>
                <a:spLocks noChangeArrowheads="1"/>
              </p:cNvSpPr>
              <p:nvPr/>
            </p:nvSpPr>
            <p:spPr bwMode="auto">
              <a:xfrm flipH="1" flipV="1">
                <a:off x="2078" y="2874"/>
                <a:ext cx="224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7" name="Rectangle 82"/>
              <p:cNvSpPr>
                <a:spLocks noChangeArrowheads="1"/>
              </p:cNvSpPr>
              <p:nvPr/>
            </p:nvSpPr>
            <p:spPr bwMode="auto">
              <a:xfrm flipH="1" flipV="1">
                <a:off x="2235" y="2882"/>
                <a:ext cx="47" cy="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8" name="Rectangle 83"/>
              <p:cNvSpPr>
                <a:spLocks noChangeArrowheads="1"/>
              </p:cNvSpPr>
              <p:nvPr/>
            </p:nvSpPr>
            <p:spPr bwMode="auto">
              <a:xfrm flipH="1" flipV="1">
                <a:off x="1649" y="2694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9" name="Rectangle 84"/>
              <p:cNvSpPr>
                <a:spLocks noChangeArrowheads="1"/>
              </p:cNvSpPr>
              <p:nvPr/>
            </p:nvSpPr>
            <p:spPr bwMode="auto">
              <a:xfrm flipH="1" flipV="1">
                <a:off x="1925" y="3258"/>
                <a:ext cx="47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0" name="Oval 85"/>
              <p:cNvSpPr>
                <a:spLocks noChangeArrowheads="1"/>
              </p:cNvSpPr>
              <p:nvPr/>
            </p:nvSpPr>
            <p:spPr bwMode="auto">
              <a:xfrm flipV="1">
                <a:off x="2006" y="2814"/>
                <a:ext cx="555" cy="144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1" name="Rectangle 86"/>
              <p:cNvSpPr>
                <a:spLocks noChangeArrowheads="1"/>
              </p:cNvSpPr>
              <p:nvPr/>
            </p:nvSpPr>
            <p:spPr bwMode="auto">
              <a:xfrm flipV="1">
                <a:off x="1976" y="2805"/>
                <a:ext cx="624" cy="9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2" name="Rectangle 87"/>
              <p:cNvSpPr>
                <a:spLocks noChangeArrowheads="1"/>
              </p:cNvSpPr>
              <p:nvPr/>
            </p:nvSpPr>
            <p:spPr bwMode="auto">
              <a:xfrm flipV="1">
                <a:off x="2006" y="2817"/>
                <a:ext cx="555" cy="9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3" name="Oval 88"/>
              <p:cNvSpPr>
                <a:spLocks noChangeArrowheads="1"/>
              </p:cNvSpPr>
              <p:nvPr/>
            </p:nvSpPr>
            <p:spPr bwMode="auto">
              <a:xfrm>
                <a:off x="1632" y="1584"/>
                <a:ext cx="1296" cy="1296"/>
              </a:xfrm>
              <a:prstGeom prst="ellipse">
                <a:avLst/>
              </a:prstGeom>
              <a:gradFill rotWithShape="0">
                <a:gsLst>
                  <a:gs pos="0">
                    <a:srgbClr val="C0C0C0"/>
                  </a:gs>
                  <a:gs pos="50000">
                    <a:srgbClr val="FFFFFF"/>
                  </a:gs>
                  <a:gs pos="100000">
                    <a:srgbClr val="C0C0C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214" name="Group 89"/>
              <p:cNvGrpSpPr>
                <a:grpSpLocks/>
              </p:cNvGrpSpPr>
              <p:nvPr/>
            </p:nvGrpSpPr>
            <p:grpSpPr bwMode="auto">
              <a:xfrm>
                <a:off x="1632" y="1728"/>
                <a:ext cx="1296" cy="1056"/>
                <a:chOff x="1632" y="1728"/>
                <a:chExt cx="1296" cy="1056"/>
              </a:xfrm>
            </p:grpSpPr>
            <p:sp>
              <p:nvSpPr>
                <p:cNvPr id="307" name="Line 90"/>
                <p:cNvSpPr>
                  <a:spLocks noChangeShapeType="1"/>
                </p:cNvSpPr>
                <p:nvPr/>
              </p:nvSpPr>
              <p:spPr bwMode="auto">
                <a:xfrm>
                  <a:off x="1632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08" name="Line 91"/>
                <p:cNvSpPr>
                  <a:spLocks noChangeShapeType="1"/>
                </p:cNvSpPr>
                <p:nvPr/>
              </p:nvSpPr>
              <p:spPr bwMode="auto">
                <a:xfrm>
                  <a:off x="1776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09" name="Line 92"/>
                <p:cNvSpPr>
                  <a:spLocks noChangeShapeType="1"/>
                </p:cNvSpPr>
                <p:nvPr/>
              </p:nvSpPr>
              <p:spPr bwMode="auto">
                <a:xfrm>
                  <a:off x="1920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0" name="Line 93"/>
                <p:cNvSpPr>
                  <a:spLocks noChangeShapeType="1"/>
                </p:cNvSpPr>
                <p:nvPr/>
              </p:nvSpPr>
              <p:spPr bwMode="auto">
                <a:xfrm>
                  <a:off x="2064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1" name="Line 94"/>
                <p:cNvSpPr>
                  <a:spLocks noChangeShapeType="1"/>
                </p:cNvSpPr>
                <p:nvPr/>
              </p:nvSpPr>
              <p:spPr bwMode="auto">
                <a:xfrm>
                  <a:off x="2208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2" name="Line 95"/>
                <p:cNvSpPr>
                  <a:spLocks noChangeShapeType="1"/>
                </p:cNvSpPr>
                <p:nvPr/>
              </p:nvSpPr>
              <p:spPr bwMode="auto">
                <a:xfrm>
                  <a:off x="2352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3" name="Line 96"/>
                <p:cNvSpPr>
                  <a:spLocks noChangeShapeType="1"/>
                </p:cNvSpPr>
                <p:nvPr/>
              </p:nvSpPr>
              <p:spPr bwMode="auto">
                <a:xfrm>
                  <a:off x="2208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4" name="Line 97"/>
                <p:cNvSpPr>
                  <a:spLocks noChangeShapeType="1"/>
                </p:cNvSpPr>
                <p:nvPr/>
              </p:nvSpPr>
              <p:spPr bwMode="auto">
                <a:xfrm>
                  <a:off x="2352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5" name="Line 98"/>
                <p:cNvSpPr>
                  <a:spLocks noChangeShapeType="1"/>
                </p:cNvSpPr>
                <p:nvPr/>
              </p:nvSpPr>
              <p:spPr bwMode="auto">
                <a:xfrm>
                  <a:off x="2496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6" name="Line 99"/>
                <p:cNvSpPr>
                  <a:spLocks noChangeShapeType="1"/>
                </p:cNvSpPr>
                <p:nvPr/>
              </p:nvSpPr>
              <p:spPr bwMode="auto">
                <a:xfrm>
                  <a:off x="2640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7" name="Line 100"/>
                <p:cNvSpPr>
                  <a:spLocks noChangeShapeType="1"/>
                </p:cNvSpPr>
                <p:nvPr/>
              </p:nvSpPr>
              <p:spPr bwMode="auto">
                <a:xfrm>
                  <a:off x="2784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18" name="Line 101"/>
                <p:cNvSpPr>
                  <a:spLocks noChangeShapeType="1"/>
                </p:cNvSpPr>
                <p:nvPr/>
              </p:nvSpPr>
              <p:spPr bwMode="auto">
                <a:xfrm>
                  <a:off x="2928" y="1728"/>
                  <a:ext cx="0" cy="10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215" name="Group 102"/>
              <p:cNvGrpSpPr>
                <a:grpSpLocks/>
              </p:cNvGrpSpPr>
              <p:nvPr/>
            </p:nvGrpSpPr>
            <p:grpSpPr bwMode="auto">
              <a:xfrm>
                <a:off x="1827" y="1152"/>
                <a:ext cx="924" cy="144"/>
                <a:chOff x="1818" y="1152"/>
                <a:chExt cx="924" cy="144"/>
              </a:xfrm>
            </p:grpSpPr>
            <p:grpSp>
              <p:nvGrpSpPr>
                <p:cNvPr id="300" name="Group 103"/>
                <p:cNvGrpSpPr>
                  <a:grpSpLocks/>
                </p:cNvGrpSpPr>
                <p:nvPr/>
              </p:nvGrpSpPr>
              <p:grpSpPr bwMode="auto">
                <a:xfrm>
                  <a:off x="1818" y="1152"/>
                  <a:ext cx="144" cy="144"/>
                  <a:chOff x="2210" y="1840"/>
                  <a:chExt cx="144" cy="144"/>
                </a:xfrm>
              </p:grpSpPr>
              <p:sp>
                <p:nvSpPr>
                  <p:cNvPr id="304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305" name="Line 105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306" name="Line 106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grpSp>
              <p:nvGrpSpPr>
                <p:cNvPr id="301" name="Group 107"/>
                <p:cNvGrpSpPr>
                  <a:grpSpLocks/>
                </p:cNvGrpSpPr>
                <p:nvPr/>
              </p:nvGrpSpPr>
              <p:grpSpPr bwMode="auto">
                <a:xfrm>
                  <a:off x="2598" y="1152"/>
                  <a:ext cx="144" cy="144"/>
                  <a:chOff x="2210" y="1824"/>
                  <a:chExt cx="144" cy="144"/>
                </a:xfrm>
              </p:grpSpPr>
              <p:sp>
                <p:nvSpPr>
                  <p:cNvPr id="302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303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2279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grpSp>
            <p:nvGrpSpPr>
              <p:cNvPr id="216" name="Group 110"/>
              <p:cNvGrpSpPr>
                <a:grpSpLocks/>
              </p:cNvGrpSpPr>
              <p:nvPr/>
            </p:nvGrpSpPr>
            <p:grpSpPr bwMode="auto">
              <a:xfrm>
                <a:off x="1827" y="3168"/>
                <a:ext cx="924" cy="144"/>
                <a:chOff x="1818" y="1152"/>
                <a:chExt cx="924" cy="144"/>
              </a:xfrm>
            </p:grpSpPr>
            <p:grpSp>
              <p:nvGrpSpPr>
                <p:cNvPr id="293" name="Group 111"/>
                <p:cNvGrpSpPr>
                  <a:grpSpLocks/>
                </p:cNvGrpSpPr>
                <p:nvPr/>
              </p:nvGrpSpPr>
              <p:grpSpPr bwMode="auto">
                <a:xfrm>
                  <a:off x="1818" y="1152"/>
                  <a:ext cx="144" cy="144"/>
                  <a:chOff x="2210" y="1840"/>
                  <a:chExt cx="144" cy="144"/>
                </a:xfrm>
              </p:grpSpPr>
              <p:sp>
                <p:nvSpPr>
                  <p:cNvPr id="297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98" name="Line 113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99" name="Line 114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grpSp>
              <p:nvGrpSpPr>
                <p:cNvPr id="294" name="Group 115"/>
                <p:cNvGrpSpPr>
                  <a:grpSpLocks/>
                </p:cNvGrpSpPr>
                <p:nvPr/>
              </p:nvGrpSpPr>
              <p:grpSpPr bwMode="auto">
                <a:xfrm>
                  <a:off x="2598" y="1152"/>
                  <a:ext cx="144" cy="144"/>
                  <a:chOff x="2210" y="1824"/>
                  <a:chExt cx="144" cy="144"/>
                </a:xfrm>
              </p:grpSpPr>
              <p:sp>
                <p:nvSpPr>
                  <p:cNvPr id="295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96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2279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grpSp>
            <p:nvGrpSpPr>
              <p:cNvPr id="217" name="Group 118"/>
              <p:cNvGrpSpPr>
                <a:grpSpLocks/>
              </p:cNvGrpSpPr>
              <p:nvPr/>
            </p:nvGrpSpPr>
            <p:grpSpPr bwMode="auto">
              <a:xfrm>
                <a:off x="2208" y="1584"/>
                <a:ext cx="382" cy="144"/>
                <a:chOff x="4178" y="1824"/>
                <a:chExt cx="382" cy="144"/>
              </a:xfrm>
            </p:grpSpPr>
            <p:sp>
              <p:nvSpPr>
                <p:cNvPr id="290" name="Oval 119"/>
                <p:cNvSpPr>
                  <a:spLocks noChangeArrowheads="1"/>
                </p:cNvSpPr>
                <p:nvPr/>
              </p:nvSpPr>
              <p:spPr bwMode="auto">
                <a:xfrm>
                  <a:off x="4178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291" name="AutoShape 120"/>
                <p:cNvSpPr>
                  <a:spLocks noChangeArrowheads="1"/>
                </p:cNvSpPr>
                <p:nvPr/>
              </p:nvSpPr>
              <p:spPr bwMode="auto">
                <a:xfrm rot="10800000">
                  <a:off x="4320" y="1856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292" name="Oval 121"/>
                <p:cNvSpPr>
                  <a:spLocks noChangeArrowheads="1"/>
                </p:cNvSpPr>
                <p:nvPr/>
              </p:nvSpPr>
              <p:spPr bwMode="auto">
                <a:xfrm>
                  <a:off x="4247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18" name="Group 122"/>
              <p:cNvGrpSpPr>
                <a:grpSpLocks/>
              </p:cNvGrpSpPr>
              <p:nvPr/>
            </p:nvGrpSpPr>
            <p:grpSpPr bwMode="auto">
              <a:xfrm>
                <a:off x="1654" y="2640"/>
                <a:ext cx="386" cy="144"/>
                <a:chOff x="3936" y="2496"/>
                <a:chExt cx="386" cy="144"/>
              </a:xfrm>
            </p:grpSpPr>
            <p:grpSp>
              <p:nvGrpSpPr>
                <p:cNvPr id="285" name="Group 123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87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88" name="Line 125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89" name="Line 126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86" name="AutoShape 127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19" name="Group 128"/>
              <p:cNvGrpSpPr>
                <a:grpSpLocks/>
              </p:cNvGrpSpPr>
              <p:nvPr/>
            </p:nvGrpSpPr>
            <p:grpSpPr bwMode="auto">
              <a:xfrm>
                <a:off x="1488" y="2496"/>
                <a:ext cx="386" cy="144"/>
                <a:chOff x="3936" y="2496"/>
                <a:chExt cx="386" cy="144"/>
              </a:xfrm>
            </p:grpSpPr>
            <p:grpSp>
              <p:nvGrpSpPr>
                <p:cNvPr id="280" name="Group 129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8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83" name="Line 131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84" name="Line 132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81" name="AutoShape 133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20" name="Group 134"/>
              <p:cNvGrpSpPr>
                <a:grpSpLocks/>
              </p:cNvGrpSpPr>
              <p:nvPr/>
            </p:nvGrpSpPr>
            <p:grpSpPr bwMode="auto">
              <a:xfrm>
                <a:off x="1404" y="2304"/>
                <a:ext cx="386" cy="144"/>
                <a:chOff x="3936" y="2496"/>
                <a:chExt cx="386" cy="144"/>
              </a:xfrm>
            </p:grpSpPr>
            <p:grpSp>
              <p:nvGrpSpPr>
                <p:cNvPr id="275" name="Group 135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77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78" name="Line 137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79" name="Line 138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76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21" name="Group 140"/>
              <p:cNvGrpSpPr>
                <a:grpSpLocks/>
              </p:cNvGrpSpPr>
              <p:nvPr/>
            </p:nvGrpSpPr>
            <p:grpSpPr bwMode="auto">
              <a:xfrm>
                <a:off x="2274" y="2640"/>
                <a:ext cx="386" cy="144"/>
                <a:chOff x="3936" y="2496"/>
                <a:chExt cx="386" cy="144"/>
              </a:xfrm>
            </p:grpSpPr>
            <p:grpSp>
              <p:nvGrpSpPr>
                <p:cNvPr id="270" name="Group 141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72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73" name="Line 143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74" name="Line 144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71" name="AutoShape 145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22" name="Group 146"/>
              <p:cNvGrpSpPr>
                <a:grpSpLocks/>
              </p:cNvGrpSpPr>
              <p:nvPr/>
            </p:nvGrpSpPr>
            <p:grpSpPr bwMode="auto">
              <a:xfrm>
                <a:off x="2438" y="2496"/>
                <a:ext cx="386" cy="144"/>
                <a:chOff x="3936" y="2496"/>
                <a:chExt cx="386" cy="144"/>
              </a:xfrm>
            </p:grpSpPr>
            <p:grpSp>
              <p:nvGrpSpPr>
                <p:cNvPr id="265" name="Group 147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67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68" name="Line 149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69" name="Line 150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66" name="AutoShape 151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23" name="Group 152"/>
              <p:cNvGrpSpPr>
                <a:grpSpLocks/>
              </p:cNvGrpSpPr>
              <p:nvPr/>
            </p:nvGrpSpPr>
            <p:grpSpPr bwMode="auto">
              <a:xfrm>
                <a:off x="2526" y="2304"/>
                <a:ext cx="386" cy="144"/>
                <a:chOff x="3936" y="2496"/>
                <a:chExt cx="386" cy="144"/>
              </a:xfrm>
            </p:grpSpPr>
            <p:grpSp>
              <p:nvGrpSpPr>
                <p:cNvPr id="260" name="Group 153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62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63" name="Line 155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64" name="Line 156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61" name="AutoShape 157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24" name="Group 158"/>
              <p:cNvGrpSpPr>
                <a:grpSpLocks/>
              </p:cNvGrpSpPr>
              <p:nvPr/>
            </p:nvGrpSpPr>
            <p:grpSpPr bwMode="auto">
              <a:xfrm>
                <a:off x="1968" y="2736"/>
                <a:ext cx="386" cy="144"/>
                <a:chOff x="3936" y="2496"/>
                <a:chExt cx="386" cy="144"/>
              </a:xfrm>
            </p:grpSpPr>
            <p:grpSp>
              <p:nvGrpSpPr>
                <p:cNvPr id="255" name="Group 159"/>
                <p:cNvGrpSpPr>
                  <a:grpSpLocks/>
                </p:cNvGrpSpPr>
                <p:nvPr/>
              </p:nvGrpSpPr>
              <p:grpSpPr bwMode="auto">
                <a:xfrm>
                  <a:off x="4178" y="2496"/>
                  <a:ext cx="144" cy="144"/>
                  <a:chOff x="2210" y="1840"/>
                  <a:chExt cx="144" cy="144"/>
                </a:xfrm>
              </p:grpSpPr>
              <p:sp>
                <p:nvSpPr>
                  <p:cNvPr id="257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2210" y="1840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58" name="Line 161"/>
                  <p:cNvSpPr>
                    <a:spLocks noChangeShapeType="1"/>
                  </p:cNvSpPr>
                  <p:nvPr/>
                </p:nvSpPr>
                <p:spPr bwMode="auto">
                  <a:xfrm>
                    <a:off x="2232" y="1872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259" name="Line 162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2238" y="1866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</p:grpSp>
            <p:sp>
              <p:nvSpPr>
                <p:cNvPr id="256" name="AutoShape 163"/>
                <p:cNvSpPr>
                  <a:spLocks noChangeArrowheads="1"/>
                </p:cNvSpPr>
                <p:nvPr/>
              </p:nvSpPr>
              <p:spPr bwMode="auto">
                <a:xfrm>
                  <a:off x="3936" y="2528"/>
                  <a:ext cx="240" cy="96"/>
                </a:xfrm>
                <a:prstGeom prst="left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  <p:grpSp>
            <p:nvGrpSpPr>
              <p:cNvPr id="225" name="Group 164"/>
              <p:cNvGrpSpPr>
                <a:grpSpLocks/>
              </p:cNvGrpSpPr>
              <p:nvPr/>
            </p:nvGrpSpPr>
            <p:grpSpPr bwMode="auto">
              <a:xfrm flipV="1">
                <a:off x="1648" y="1680"/>
                <a:ext cx="1502" cy="480"/>
                <a:chOff x="1648" y="2304"/>
                <a:chExt cx="1502" cy="480"/>
              </a:xfrm>
            </p:grpSpPr>
            <p:grpSp>
              <p:nvGrpSpPr>
                <p:cNvPr id="231" name="Group 165"/>
                <p:cNvGrpSpPr>
                  <a:grpSpLocks/>
                </p:cNvGrpSpPr>
                <p:nvPr/>
              </p:nvGrpSpPr>
              <p:grpSpPr bwMode="auto">
                <a:xfrm>
                  <a:off x="1648" y="2304"/>
                  <a:ext cx="382" cy="144"/>
                  <a:chOff x="4178" y="1824"/>
                  <a:chExt cx="382" cy="144"/>
                </a:xfrm>
              </p:grpSpPr>
              <p:sp>
                <p:nvSpPr>
                  <p:cNvPr id="252" name="Oval 166"/>
                  <p:cNvSpPr>
                    <a:spLocks noChangeArrowheads="1"/>
                  </p:cNvSpPr>
                  <p:nvPr/>
                </p:nvSpPr>
                <p:spPr bwMode="auto">
                  <a:xfrm>
                    <a:off x="4178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53" name="AutoShape 167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0" y="1856"/>
                    <a:ext cx="240" cy="96"/>
                  </a:xfrm>
                  <a:prstGeom prst="leftArrow">
                    <a:avLst>
                      <a:gd name="adj1" fmla="val 50000"/>
                      <a:gd name="adj2" fmla="val 62500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54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4247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  <p:grpSp>
              <p:nvGrpSpPr>
                <p:cNvPr id="232" name="Group 169"/>
                <p:cNvGrpSpPr>
                  <a:grpSpLocks/>
                </p:cNvGrpSpPr>
                <p:nvPr/>
              </p:nvGrpSpPr>
              <p:grpSpPr bwMode="auto">
                <a:xfrm>
                  <a:off x="1732" y="2496"/>
                  <a:ext cx="382" cy="144"/>
                  <a:chOff x="4178" y="1824"/>
                  <a:chExt cx="382" cy="144"/>
                </a:xfrm>
              </p:grpSpPr>
              <p:sp>
                <p:nvSpPr>
                  <p:cNvPr id="249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4178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50" name="AutoShape 171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0" y="1856"/>
                    <a:ext cx="240" cy="96"/>
                  </a:xfrm>
                  <a:prstGeom prst="leftArrow">
                    <a:avLst>
                      <a:gd name="adj1" fmla="val 50000"/>
                      <a:gd name="adj2" fmla="val 62500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51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4247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  <p:grpSp>
              <p:nvGrpSpPr>
                <p:cNvPr id="233" name="Group 173"/>
                <p:cNvGrpSpPr>
                  <a:grpSpLocks/>
                </p:cNvGrpSpPr>
                <p:nvPr/>
              </p:nvGrpSpPr>
              <p:grpSpPr bwMode="auto">
                <a:xfrm>
                  <a:off x="1896" y="2640"/>
                  <a:ext cx="382" cy="144"/>
                  <a:chOff x="4178" y="1824"/>
                  <a:chExt cx="382" cy="144"/>
                </a:xfrm>
              </p:grpSpPr>
              <p:sp>
                <p:nvSpPr>
                  <p:cNvPr id="246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4178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47" name="AutoShape 17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0" y="1856"/>
                    <a:ext cx="240" cy="96"/>
                  </a:xfrm>
                  <a:prstGeom prst="leftArrow">
                    <a:avLst>
                      <a:gd name="adj1" fmla="val 50000"/>
                      <a:gd name="adj2" fmla="val 62500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48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4247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  <p:grpSp>
              <p:nvGrpSpPr>
                <p:cNvPr id="234" name="Group 177"/>
                <p:cNvGrpSpPr>
                  <a:grpSpLocks/>
                </p:cNvGrpSpPr>
                <p:nvPr/>
              </p:nvGrpSpPr>
              <p:grpSpPr bwMode="auto">
                <a:xfrm>
                  <a:off x="2516" y="2640"/>
                  <a:ext cx="382" cy="144"/>
                  <a:chOff x="4178" y="1824"/>
                  <a:chExt cx="382" cy="144"/>
                </a:xfrm>
              </p:grpSpPr>
              <p:sp>
                <p:nvSpPr>
                  <p:cNvPr id="243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4178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44" name="AutoShape 179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0" y="1856"/>
                    <a:ext cx="240" cy="96"/>
                  </a:xfrm>
                  <a:prstGeom prst="leftArrow">
                    <a:avLst>
                      <a:gd name="adj1" fmla="val 50000"/>
                      <a:gd name="adj2" fmla="val 62500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45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4247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  <p:grpSp>
              <p:nvGrpSpPr>
                <p:cNvPr id="235" name="Group 181"/>
                <p:cNvGrpSpPr>
                  <a:grpSpLocks/>
                </p:cNvGrpSpPr>
                <p:nvPr/>
              </p:nvGrpSpPr>
              <p:grpSpPr bwMode="auto">
                <a:xfrm>
                  <a:off x="2680" y="2496"/>
                  <a:ext cx="382" cy="144"/>
                  <a:chOff x="4178" y="1824"/>
                  <a:chExt cx="382" cy="144"/>
                </a:xfrm>
              </p:grpSpPr>
              <p:sp>
                <p:nvSpPr>
                  <p:cNvPr id="240" name="Oval 182"/>
                  <p:cNvSpPr>
                    <a:spLocks noChangeArrowheads="1"/>
                  </p:cNvSpPr>
                  <p:nvPr/>
                </p:nvSpPr>
                <p:spPr bwMode="auto">
                  <a:xfrm>
                    <a:off x="4178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41" name="AutoShape 183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0" y="1856"/>
                    <a:ext cx="240" cy="96"/>
                  </a:xfrm>
                  <a:prstGeom prst="leftArrow">
                    <a:avLst>
                      <a:gd name="adj1" fmla="val 50000"/>
                      <a:gd name="adj2" fmla="val 62500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42" name="Oval 184"/>
                  <p:cNvSpPr>
                    <a:spLocks noChangeArrowheads="1"/>
                  </p:cNvSpPr>
                  <p:nvPr/>
                </p:nvSpPr>
                <p:spPr bwMode="auto">
                  <a:xfrm>
                    <a:off x="4247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  <p:grpSp>
              <p:nvGrpSpPr>
                <p:cNvPr id="236" name="Group 185"/>
                <p:cNvGrpSpPr>
                  <a:grpSpLocks/>
                </p:cNvGrpSpPr>
                <p:nvPr/>
              </p:nvGrpSpPr>
              <p:grpSpPr bwMode="auto">
                <a:xfrm>
                  <a:off x="2768" y="2304"/>
                  <a:ext cx="382" cy="144"/>
                  <a:chOff x="4178" y="1824"/>
                  <a:chExt cx="382" cy="144"/>
                </a:xfrm>
              </p:grpSpPr>
              <p:sp>
                <p:nvSpPr>
                  <p:cNvPr id="237" name="Oval 186"/>
                  <p:cNvSpPr>
                    <a:spLocks noChangeArrowheads="1"/>
                  </p:cNvSpPr>
                  <p:nvPr/>
                </p:nvSpPr>
                <p:spPr bwMode="auto">
                  <a:xfrm>
                    <a:off x="4178" y="1824"/>
                    <a:ext cx="144" cy="144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38" name="AutoShape 187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0" y="1856"/>
                    <a:ext cx="240" cy="96"/>
                  </a:xfrm>
                  <a:prstGeom prst="leftArrow">
                    <a:avLst>
                      <a:gd name="adj1" fmla="val 50000"/>
                      <a:gd name="adj2" fmla="val 62500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  <p:sp>
                <p:nvSpPr>
                  <p:cNvPr id="239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4247" y="1894"/>
                    <a:ext cx="5" cy="5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sp>
            <p:nvSpPr>
              <p:cNvPr id="226" name="Arc 189"/>
              <p:cNvSpPr>
                <a:spLocks/>
              </p:cNvSpPr>
              <p:nvPr/>
            </p:nvSpPr>
            <p:spPr bwMode="auto">
              <a:xfrm rot="-772500">
                <a:off x="2544" y="1392"/>
                <a:ext cx="288" cy="28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20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27" name="Arc 190"/>
              <p:cNvSpPr>
                <a:spLocks/>
              </p:cNvSpPr>
              <p:nvPr/>
            </p:nvSpPr>
            <p:spPr bwMode="auto">
              <a:xfrm rot="10135269">
                <a:off x="1680" y="2736"/>
                <a:ext cx="288" cy="28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20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grpSp>
            <p:nvGrpSpPr>
              <p:cNvPr id="228" name="Group 191"/>
              <p:cNvGrpSpPr>
                <a:grpSpLocks/>
              </p:cNvGrpSpPr>
              <p:nvPr/>
            </p:nvGrpSpPr>
            <p:grpSpPr bwMode="auto">
              <a:xfrm>
                <a:off x="1484" y="2137"/>
                <a:ext cx="1592" cy="203"/>
                <a:chOff x="1484" y="2137"/>
                <a:chExt cx="1592" cy="203"/>
              </a:xfrm>
            </p:grpSpPr>
            <p:sp>
              <p:nvSpPr>
                <p:cNvPr id="229" name="Rectangle 192"/>
                <p:cNvSpPr>
                  <a:spLocks noChangeArrowheads="1"/>
                </p:cNvSpPr>
                <p:nvPr/>
              </p:nvSpPr>
              <p:spPr bwMode="auto">
                <a:xfrm>
                  <a:off x="2932" y="2140"/>
                  <a:ext cx="144" cy="19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230" name="Rectangle 193"/>
                <p:cNvSpPr>
                  <a:spLocks noChangeArrowheads="1"/>
                </p:cNvSpPr>
                <p:nvPr/>
              </p:nvSpPr>
              <p:spPr bwMode="auto">
                <a:xfrm>
                  <a:off x="1484" y="2137"/>
                  <a:ext cx="144" cy="203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graphicFrame>
          <p:nvGraphicFramePr>
            <p:cNvPr id="129" name="Object 194"/>
            <p:cNvGraphicFramePr>
              <a:graphicFrameLocks noChangeAspect="1"/>
            </p:cNvGraphicFramePr>
            <p:nvPr/>
          </p:nvGraphicFramePr>
          <p:xfrm>
            <a:off x="4988" y="799"/>
            <a:ext cx="20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Equation" r:id="rId5" imgW="177569" imgH="215619" progId="Equation.3">
                    <p:embed/>
                  </p:oleObj>
                </mc:Choice>
                <mc:Fallback>
                  <p:oleObj name="Equation" r:id="rId5" imgW="177569" imgH="215619" progId="Equation.3">
                    <p:embed/>
                    <p:pic>
                      <p:nvPicPr>
                        <p:cNvPr id="129" name="Object 1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8" y="799"/>
                          <a:ext cx="205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195"/>
            <p:cNvGraphicFramePr>
              <a:graphicFrameLocks noChangeAspect="1"/>
            </p:cNvGraphicFramePr>
            <p:nvPr/>
          </p:nvGraphicFramePr>
          <p:xfrm>
            <a:off x="5079" y="3113"/>
            <a:ext cx="20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Equation" r:id="rId7" imgW="177569" imgH="215619" progId="Equation.3">
                    <p:embed/>
                  </p:oleObj>
                </mc:Choice>
                <mc:Fallback>
                  <p:oleObj name="Equation" r:id="rId7" imgW="177569" imgH="215619" progId="Equation.3">
                    <p:embed/>
                    <p:pic>
                      <p:nvPicPr>
                        <p:cNvPr id="130" name="Object 1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9" y="3113"/>
                          <a:ext cx="205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9" name="Line 196"/>
          <p:cNvSpPr>
            <a:spLocks noChangeShapeType="1"/>
          </p:cNvSpPr>
          <p:nvPr/>
        </p:nvSpPr>
        <p:spPr bwMode="auto">
          <a:xfrm flipH="1" flipV="1">
            <a:off x="7078991" y="4061566"/>
            <a:ext cx="557212" cy="3429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rtl="0" algn="l"/>
            <a:endParaRPr lang="de-DE"/>
          </a:p>
        </p:txBody>
      </p:sp>
      <p:sp>
        <p:nvSpPr>
          <p:cNvPr id="5" name="TextBox 4"/>
          <p:cNvSpPr txBox="1"/>
          <p:nvPr/>
        </p:nvSpPr>
        <p:spPr bwMode="gray">
          <a:xfrm>
            <a:off x="7597215" y="4238339"/>
            <a:ext cx="803305" cy="310072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rtl="0" algn="l"/>
            <a:r>
              <a:rPr lang="de-DE" sz="1400" dirty="0" err="1"/>
              <a:t>cepillos</a:t>
            </a:r>
            <a:endParaRPr lang="de-DE" sz="1400" dirty="0"/>
          </a:p>
        </p:txBody>
      </p:sp>
      <p:sp>
        <p:nvSpPr>
          <p:cNvPr id="320" name="Text Placeholder 7"/>
          <p:cNvSpPr txBox="1">
            <a:spLocks/>
          </p:cNvSpPr>
          <p:nvPr/>
        </p:nvSpPr>
        <p:spPr bwMode="gray">
          <a:xfrm>
            <a:off x="276067" y="1823692"/>
            <a:ext cx="418147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Movimiento de rotación y par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303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8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4285099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La inductancia en el circuito de armadura afecta el campo electromagnético.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 err="1"/>
              <a:t>interpolo</a:t>
            </a:r>
            <a:r>
              <a:rPr lang="en-US" altLang="de-DE" dirty="0"/>
              <a:t>los devanados generan un campo opuesto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Conmutación más suave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0" name="Text Placeholder 7"/>
          <p:cNvSpPr txBox="1">
            <a:spLocks/>
          </p:cNvSpPr>
          <p:nvPr/>
        </p:nvSpPr>
        <p:spPr bwMode="gray">
          <a:xfrm>
            <a:off x="277493" y="1816571"/>
            <a:ext cx="418147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 err="1"/>
              <a:t>interpolo</a:t>
            </a:r>
            <a:r>
              <a:rPr lang="en-US" altLang="de-DE" dirty="0"/>
              <a:t>devanados</a:t>
            </a:r>
            <a:endParaRPr lang="en-US" dirty="0"/>
          </a:p>
        </p:txBody>
      </p:sp>
      <p:grpSp>
        <p:nvGrpSpPr>
          <p:cNvPr id="321" name="Group 4"/>
          <p:cNvGrpSpPr>
            <a:grpSpLocks/>
          </p:cNvGrpSpPr>
          <p:nvPr/>
        </p:nvGrpSpPr>
        <p:grpSpPr bwMode="auto">
          <a:xfrm>
            <a:off x="4940206" y="2261433"/>
            <a:ext cx="2177049" cy="1546711"/>
            <a:chOff x="3742" y="1344"/>
            <a:chExt cx="1587" cy="1391"/>
          </a:xfrm>
        </p:grpSpPr>
        <p:sp>
          <p:nvSpPr>
            <p:cNvPr id="322" name="Line 5"/>
            <p:cNvSpPr>
              <a:spLocks noChangeShapeType="1"/>
            </p:cNvSpPr>
            <p:nvPr/>
          </p:nvSpPr>
          <p:spPr bwMode="auto">
            <a:xfrm>
              <a:off x="3923" y="2568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23" name="Line 6"/>
            <p:cNvSpPr>
              <a:spLocks noChangeShapeType="1"/>
            </p:cNvSpPr>
            <p:nvPr/>
          </p:nvSpPr>
          <p:spPr bwMode="auto">
            <a:xfrm>
              <a:off x="3923" y="1616"/>
              <a:ext cx="771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24" name="Line 7"/>
            <p:cNvSpPr>
              <a:spLocks noChangeShapeType="1"/>
            </p:cNvSpPr>
            <p:nvPr/>
          </p:nvSpPr>
          <p:spPr bwMode="auto">
            <a:xfrm>
              <a:off x="3923" y="2069"/>
              <a:ext cx="318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25" name="Line 8"/>
            <p:cNvSpPr>
              <a:spLocks noChangeShapeType="1"/>
            </p:cNvSpPr>
            <p:nvPr/>
          </p:nvSpPr>
          <p:spPr bwMode="auto">
            <a:xfrm flipV="1">
              <a:off x="4241" y="1434"/>
              <a:ext cx="0" cy="11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26" name="Freeform 9"/>
            <p:cNvSpPr>
              <a:spLocks/>
            </p:cNvSpPr>
            <p:nvPr/>
          </p:nvSpPr>
          <p:spPr bwMode="auto">
            <a:xfrm>
              <a:off x="4241" y="2069"/>
              <a:ext cx="907" cy="227"/>
            </a:xfrm>
            <a:custGeom>
              <a:avLst/>
              <a:gdLst>
                <a:gd name="T0" fmla="*/ 0 w 181"/>
                <a:gd name="T1" fmla="*/ 0 h 227"/>
                <a:gd name="T2" fmla="*/ 89409775 w 181"/>
                <a:gd name="T3" fmla="*/ 136 h 227"/>
                <a:gd name="T4" fmla="*/ 360605090 w 181"/>
                <a:gd name="T5" fmla="*/ 227 h 2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1" h="227">
                  <a:moveTo>
                    <a:pt x="0" y="0"/>
                  </a:moveTo>
                  <a:cubicBezTo>
                    <a:pt x="7" y="49"/>
                    <a:pt x="15" y="98"/>
                    <a:pt x="45" y="136"/>
                  </a:cubicBezTo>
                  <a:cubicBezTo>
                    <a:pt x="75" y="174"/>
                    <a:pt x="128" y="200"/>
                    <a:pt x="181" y="227"/>
                  </a:cubicBez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27" name="Freeform 10"/>
            <p:cNvSpPr>
              <a:spLocks/>
            </p:cNvSpPr>
            <p:nvPr/>
          </p:nvSpPr>
          <p:spPr bwMode="auto">
            <a:xfrm>
              <a:off x="4694" y="1616"/>
              <a:ext cx="454" cy="453"/>
            </a:xfrm>
            <a:custGeom>
              <a:avLst/>
              <a:gdLst>
                <a:gd name="T0" fmla="*/ 0 w 409"/>
                <a:gd name="T1" fmla="*/ 0 h 453"/>
                <a:gd name="T2" fmla="*/ 120 w 409"/>
                <a:gd name="T3" fmla="*/ 226 h 453"/>
                <a:gd name="T4" fmla="*/ 464 w 409"/>
                <a:gd name="T5" fmla="*/ 363 h 453"/>
                <a:gd name="T6" fmla="*/ 1046 w 409"/>
                <a:gd name="T7" fmla="*/ 453 h 4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9" h="453">
                  <a:moveTo>
                    <a:pt x="0" y="0"/>
                  </a:moveTo>
                  <a:cubicBezTo>
                    <a:pt x="8" y="83"/>
                    <a:pt x="16" y="166"/>
                    <a:pt x="46" y="226"/>
                  </a:cubicBezTo>
                  <a:cubicBezTo>
                    <a:pt x="76" y="286"/>
                    <a:pt x="122" y="325"/>
                    <a:pt x="182" y="363"/>
                  </a:cubicBezTo>
                  <a:cubicBezTo>
                    <a:pt x="242" y="401"/>
                    <a:pt x="325" y="427"/>
                    <a:pt x="409" y="453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28" name="Text Box 11"/>
            <p:cNvSpPr txBox="1">
              <a:spLocks noChangeArrowheads="1"/>
            </p:cNvSpPr>
            <p:nvPr/>
          </p:nvSpPr>
          <p:spPr bwMode="auto">
            <a:xfrm>
              <a:off x="5103" y="2523"/>
              <a:ext cx="18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600">
                  <a:solidFill>
                    <a:schemeClr val="tx1"/>
                  </a:solidFill>
                </a:rPr>
                <a:t>norte</a:t>
              </a:r>
            </a:p>
          </p:txBody>
        </p:sp>
        <p:sp>
          <p:nvSpPr>
            <p:cNvPr id="329" name="Text Box 12"/>
            <p:cNvSpPr txBox="1">
              <a:spLocks noChangeArrowheads="1"/>
            </p:cNvSpPr>
            <p:nvPr/>
          </p:nvSpPr>
          <p:spPr bwMode="auto">
            <a:xfrm>
              <a:off x="3742" y="1494"/>
              <a:ext cx="20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600">
                  <a:solidFill>
                    <a:schemeClr val="tx1"/>
                  </a:solidFill>
                </a:rPr>
                <a:t>yo</a:t>
              </a:r>
              <a:r>
                <a:rPr lang="de-DE" altLang="de-DE" sz="1600" baseline="-25000">
                  <a:solidFill>
                    <a:schemeClr val="tx1"/>
                  </a:solidFill>
                </a:rPr>
                <a:t>UN</a:t>
              </a:r>
              <a:endParaRPr lang="de-DE" altLang="de-DE" sz="1600">
                <a:solidFill>
                  <a:schemeClr val="tx1"/>
                </a:solidFill>
              </a:endParaRPr>
            </a:p>
          </p:txBody>
        </p:sp>
        <p:sp>
          <p:nvSpPr>
            <p:cNvPr id="330" name="Line 13"/>
            <p:cNvSpPr>
              <a:spLocks noChangeShapeType="1"/>
            </p:cNvSpPr>
            <p:nvPr/>
          </p:nvSpPr>
          <p:spPr bwMode="auto">
            <a:xfrm flipV="1">
              <a:off x="3923" y="1344"/>
              <a:ext cx="0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331" name="Text Box 14"/>
            <p:cNvSpPr txBox="1">
              <a:spLocks noChangeArrowheads="1"/>
            </p:cNvSpPr>
            <p:nvPr/>
          </p:nvSpPr>
          <p:spPr bwMode="auto">
            <a:xfrm>
              <a:off x="4105" y="2523"/>
              <a:ext cx="2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600">
                  <a:solidFill>
                    <a:schemeClr val="tx1"/>
                  </a:solidFill>
                </a:rPr>
                <a:t>norte</a:t>
              </a:r>
              <a:r>
                <a:rPr lang="de-DE" altLang="de-DE" sz="1600" baseline="-25000">
                  <a:solidFill>
                    <a:schemeClr val="tx1"/>
                  </a:solidFill>
                </a:rPr>
                <a:t>norte</a:t>
              </a:r>
            </a:p>
          </p:txBody>
        </p:sp>
      </p:grpSp>
      <p:grpSp>
        <p:nvGrpSpPr>
          <p:cNvPr id="332" name="Group 15"/>
          <p:cNvGrpSpPr>
            <a:grpSpLocks noChangeAspect="1"/>
          </p:cNvGrpSpPr>
          <p:nvPr/>
        </p:nvGrpSpPr>
        <p:grpSpPr bwMode="auto">
          <a:xfrm>
            <a:off x="4674005" y="4018713"/>
            <a:ext cx="4068762" cy="1828611"/>
            <a:chOff x="522" y="2365"/>
            <a:chExt cx="4082" cy="1836"/>
          </a:xfrm>
        </p:grpSpPr>
        <p:sp>
          <p:nvSpPr>
            <p:cNvPr id="333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22" y="2368"/>
              <a:ext cx="4082" cy="1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34" name="Rectangle 17"/>
            <p:cNvSpPr>
              <a:spLocks noChangeArrowheads="1"/>
            </p:cNvSpPr>
            <p:nvPr/>
          </p:nvSpPr>
          <p:spPr bwMode="auto">
            <a:xfrm>
              <a:off x="1361" y="2791"/>
              <a:ext cx="317" cy="3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35" name="Freeform 18"/>
            <p:cNvSpPr>
              <a:spLocks/>
            </p:cNvSpPr>
            <p:nvPr/>
          </p:nvSpPr>
          <p:spPr bwMode="auto">
            <a:xfrm>
              <a:off x="1791" y="2923"/>
              <a:ext cx="851" cy="849"/>
            </a:xfrm>
            <a:custGeom>
              <a:avLst/>
              <a:gdLst>
                <a:gd name="T0" fmla="*/ 28 w 851"/>
                <a:gd name="T1" fmla="*/ 0 h 849"/>
                <a:gd name="T2" fmla="*/ 0 w 851"/>
                <a:gd name="T3" fmla="*/ 28 h 849"/>
                <a:gd name="T4" fmla="*/ 824 w 851"/>
                <a:gd name="T5" fmla="*/ 849 h 849"/>
                <a:gd name="T6" fmla="*/ 851 w 851"/>
                <a:gd name="T7" fmla="*/ 822 h 849"/>
                <a:gd name="T8" fmla="*/ 28 w 851"/>
                <a:gd name="T9" fmla="*/ 0 h 8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1" h="849">
                  <a:moveTo>
                    <a:pt x="28" y="0"/>
                  </a:moveTo>
                  <a:lnTo>
                    <a:pt x="0" y="28"/>
                  </a:lnTo>
                  <a:lnTo>
                    <a:pt x="824" y="849"/>
                  </a:lnTo>
                  <a:lnTo>
                    <a:pt x="851" y="82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36" name="Rectangle 19"/>
            <p:cNvSpPr>
              <a:spLocks noChangeArrowheads="1"/>
            </p:cNvSpPr>
            <p:nvPr/>
          </p:nvSpPr>
          <p:spPr bwMode="auto">
            <a:xfrm>
              <a:off x="2628" y="3740"/>
              <a:ext cx="444" cy="3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37" name="Rectangle 20"/>
            <p:cNvSpPr>
              <a:spLocks noChangeArrowheads="1"/>
            </p:cNvSpPr>
            <p:nvPr/>
          </p:nvSpPr>
          <p:spPr bwMode="auto">
            <a:xfrm>
              <a:off x="1108" y="2791"/>
              <a:ext cx="253" cy="3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38" name="Rectangle 21"/>
            <p:cNvSpPr>
              <a:spLocks noChangeArrowheads="1"/>
            </p:cNvSpPr>
            <p:nvPr/>
          </p:nvSpPr>
          <p:spPr bwMode="auto">
            <a:xfrm>
              <a:off x="3072" y="3740"/>
              <a:ext cx="190" cy="3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339" name="Group 22"/>
            <p:cNvGrpSpPr>
              <a:grpSpLocks/>
            </p:cNvGrpSpPr>
            <p:nvPr/>
          </p:nvGrpSpPr>
          <p:grpSpPr bwMode="auto">
            <a:xfrm>
              <a:off x="1932" y="2798"/>
              <a:ext cx="744" cy="977"/>
              <a:chOff x="1932" y="2798"/>
              <a:chExt cx="744" cy="977"/>
            </a:xfrm>
          </p:grpSpPr>
          <p:sp>
            <p:nvSpPr>
              <p:cNvPr id="750" name="Freeform 23"/>
              <p:cNvSpPr>
                <a:spLocks/>
              </p:cNvSpPr>
              <p:nvPr/>
            </p:nvSpPr>
            <p:spPr bwMode="auto">
              <a:xfrm>
                <a:off x="1932" y="2798"/>
                <a:ext cx="26" cy="27"/>
              </a:xfrm>
              <a:custGeom>
                <a:avLst/>
                <a:gdLst>
                  <a:gd name="T0" fmla="*/ 1 w 26"/>
                  <a:gd name="T1" fmla="*/ 0 h 27"/>
                  <a:gd name="T2" fmla="*/ 0 w 26"/>
                  <a:gd name="T3" fmla="*/ 26 h 27"/>
                  <a:gd name="T4" fmla="*/ 18 w 26"/>
                  <a:gd name="T5" fmla="*/ 26 h 27"/>
                  <a:gd name="T6" fmla="*/ 25 w 26"/>
                  <a:gd name="T7" fmla="*/ 27 h 27"/>
                  <a:gd name="T8" fmla="*/ 26 w 26"/>
                  <a:gd name="T9" fmla="*/ 1 h 27"/>
                  <a:gd name="T10" fmla="*/ 18 w 26"/>
                  <a:gd name="T11" fmla="*/ 0 h 27"/>
                  <a:gd name="T12" fmla="*/ 1 w 26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27">
                    <a:moveTo>
                      <a:pt x="1" y="0"/>
                    </a:moveTo>
                    <a:lnTo>
                      <a:pt x="0" y="26"/>
                    </a:lnTo>
                    <a:lnTo>
                      <a:pt x="18" y="26"/>
                    </a:lnTo>
                    <a:lnTo>
                      <a:pt x="25" y="27"/>
                    </a:lnTo>
                    <a:lnTo>
                      <a:pt x="26" y="1"/>
                    </a:lnTo>
                    <a:lnTo>
                      <a:pt x="18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1" name="Freeform 24"/>
              <p:cNvSpPr>
                <a:spLocks/>
              </p:cNvSpPr>
              <p:nvPr/>
            </p:nvSpPr>
            <p:spPr bwMode="auto">
              <a:xfrm>
                <a:off x="1983" y="2800"/>
                <a:ext cx="29" cy="28"/>
              </a:xfrm>
              <a:custGeom>
                <a:avLst/>
                <a:gdLst>
                  <a:gd name="T0" fmla="*/ 1 w 29"/>
                  <a:gd name="T1" fmla="*/ 0 h 28"/>
                  <a:gd name="T2" fmla="*/ 0 w 29"/>
                  <a:gd name="T3" fmla="*/ 26 h 28"/>
                  <a:gd name="T4" fmla="*/ 13 w 29"/>
                  <a:gd name="T5" fmla="*/ 27 h 28"/>
                  <a:gd name="T6" fmla="*/ 27 w 29"/>
                  <a:gd name="T7" fmla="*/ 28 h 28"/>
                  <a:gd name="T8" fmla="*/ 29 w 29"/>
                  <a:gd name="T9" fmla="*/ 2 h 28"/>
                  <a:gd name="T10" fmla="*/ 13 w 29"/>
                  <a:gd name="T11" fmla="*/ 1 h 28"/>
                  <a:gd name="T12" fmla="*/ 1 w 29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8">
                    <a:moveTo>
                      <a:pt x="1" y="0"/>
                    </a:moveTo>
                    <a:lnTo>
                      <a:pt x="0" y="26"/>
                    </a:lnTo>
                    <a:lnTo>
                      <a:pt x="13" y="27"/>
                    </a:lnTo>
                    <a:lnTo>
                      <a:pt x="27" y="28"/>
                    </a:lnTo>
                    <a:lnTo>
                      <a:pt x="29" y="2"/>
                    </a:lnTo>
                    <a:lnTo>
                      <a:pt x="13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2" name="Freeform 25"/>
              <p:cNvSpPr>
                <a:spLocks/>
              </p:cNvSpPr>
              <p:nvPr/>
            </p:nvSpPr>
            <p:spPr bwMode="auto">
              <a:xfrm>
                <a:off x="2036" y="2803"/>
                <a:ext cx="29" cy="29"/>
              </a:xfrm>
              <a:custGeom>
                <a:avLst/>
                <a:gdLst>
                  <a:gd name="T0" fmla="*/ 2 w 29"/>
                  <a:gd name="T1" fmla="*/ 0 h 29"/>
                  <a:gd name="T2" fmla="*/ 0 w 29"/>
                  <a:gd name="T3" fmla="*/ 26 h 29"/>
                  <a:gd name="T4" fmla="*/ 14 w 29"/>
                  <a:gd name="T5" fmla="*/ 27 h 29"/>
                  <a:gd name="T6" fmla="*/ 27 w 29"/>
                  <a:gd name="T7" fmla="*/ 29 h 29"/>
                  <a:gd name="T8" fmla="*/ 29 w 29"/>
                  <a:gd name="T9" fmla="*/ 2 h 29"/>
                  <a:gd name="T10" fmla="*/ 14 w 29"/>
                  <a:gd name="T11" fmla="*/ 1 h 29"/>
                  <a:gd name="T12" fmla="*/ 2 w 29"/>
                  <a:gd name="T13" fmla="*/ 0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" y="0"/>
                    </a:moveTo>
                    <a:lnTo>
                      <a:pt x="0" y="26"/>
                    </a:lnTo>
                    <a:lnTo>
                      <a:pt x="14" y="27"/>
                    </a:lnTo>
                    <a:lnTo>
                      <a:pt x="27" y="29"/>
                    </a:lnTo>
                    <a:lnTo>
                      <a:pt x="29" y="2"/>
                    </a:lnTo>
                    <a:lnTo>
                      <a:pt x="14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3" name="Freeform 26"/>
              <p:cNvSpPr>
                <a:spLocks/>
              </p:cNvSpPr>
              <p:nvPr/>
            </p:nvSpPr>
            <p:spPr bwMode="auto">
              <a:xfrm>
                <a:off x="2089" y="2808"/>
                <a:ext cx="28" cy="29"/>
              </a:xfrm>
              <a:custGeom>
                <a:avLst/>
                <a:gdLst>
                  <a:gd name="T0" fmla="*/ 2 w 28"/>
                  <a:gd name="T1" fmla="*/ 0 h 29"/>
                  <a:gd name="T2" fmla="*/ 0 w 28"/>
                  <a:gd name="T3" fmla="*/ 27 h 29"/>
                  <a:gd name="T4" fmla="*/ 13 w 28"/>
                  <a:gd name="T5" fmla="*/ 28 h 29"/>
                  <a:gd name="T6" fmla="*/ 26 w 28"/>
                  <a:gd name="T7" fmla="*/ 29 h 29"/>
                  <a:gd name="T8" fmla="*/ 28 w 28"/>
                  <a:gd name="T9" fmla="*/ 2 h 29"/>
                  <a:gd name="T10" fmla="*/ 13 w 28"/>
                  <a:gd name="T11" fmla="*/ 1 h 29"/>
                  <a:gd name="T12" fmla="*/ 2 w 28"/>
                  <a:gd name="T13" fmla="*/ 0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2" y="0"/>
                    </a:moveTo>
                    <a:lnTo>
                      <a:pt x="0" y="27"/>
                    </a:lnTo>
                    <a:lnTo>
                      <a:pt x="13" y="28"/>
                    </a:lnTo>
                    <a:lnTo>
                      <a:pt x="26" y="29"/>
                    </a:lnTo>
                    <a:lnTo>
                      <a:pt x="28" y="2"/>
                    </a:lnTo>
                    <a:lnTo>
                      <a:pt x="13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4" name="Freeform 27"/>
              <p:cNvSpPr>
                <a:spLocks/>
              </p:cNvSpPr>
              <p:nvPr/>
            </p:nvSpPr>
            <p:spPr bwMode="auto">
              <a:xfrm>
                <a:off x="2141" y="2813"/>
                <a:ext cx="29" cy="28"/>
              </a:xfrm>
              <a:custGeom>
                <a:avLst/>
                <a:gdLst>
                  <a:gd name="T0" fmla="*/ 2 w 29"/>
                  <a:gd name="T1" fmla="*/ 0 h 28"/>
                  <a:gd name="T2" fmla="*/ 0 w 29"/>
                  <a:gd name="T3" fmla="*/ 26 h 28"/>
                  <a:gd name="T4" fmla="*/ 19 w 29"/>
                  <a:gd name="T5" fmla="*/ 28 h 28"/>
                  <a:gd name="T6" fmla="*/ 20 w 29"/>
                  <a:gd name="T7" fmla="*/ 14 h 28"/>
                  <a:gd name="T8" fmla="*/ 19 w 29"/>
                  <a:gd name="T9" fmla="*/ 28 h 28"/>
                  <a:gd name="T10" fmla="*/ 26 w 29"/>
                  <a:gd name="T11" fmla="*/ 28 h 28"/>
                  <a:gd name="T12" fmla="*/ 29 w 29"/>
                  <a:gd name="T13" fmla="*/ 2 h 28"/>
                  <a:gd name="T14" fmla="*/ 22 w 29"/>
                  <a:gd name="T15" fmla="*/ 2 h 28"/>
                  <a:gd name="T16" fmla="*/ 21 w 29"/>
                  <a:gd name="T17" fmla="*/ 2 h 28"/>
                  <a:gd name="T18" fmla="*/ 2 w 29"/>
                  <a:gd name="T19" fmla="*/ 0 h 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" h="28">
                    <a:moveTo>
                      <a:pt x="2" y="0"/>
                    </a:moveTo>
                    <a:lnTo>
                      <a:pt x="0" y="26"/>
                    </a:lnTo>
                    <a:lnTo>
                      <a:pt x="19" y="28"/>
                    </a:lnTo>
                    <a:lnTo>
                      <a:pt x="20" y="14"/>
                    </a:lnTo>
                    <a:lnTo>
                      <a:pt x="19" y="28"/>
                    </a:lnTo>
                    <a:lnTo>
                      <a:pt x="26" y="28"/>
                    </a:lnTo>
                    <a:lnTo>
                      <a:pt x="29" y="2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5" name="Freeform 28"/>
              <p:cNvSpPr>
                <a:spLocks/>
              </p:cNvSpPr>
              <p:nvPr/>
            </p:nvSpPr>
            <p:spPr bwMode="auto">
              <a:xfrm>
                <a:off x="2193" y="2817"/>
                <a:ext cx="29" cy="28"/>
              </a:xfrm>
              <a:custGeom>
                <a:avLst/>
                <a:gdLst>
                  <a:gd name="T0" fmla="*/ 3 w 29"/>
                  <a:gd name="T1" fmla="*/ 0 h 28"/>
                  <a:gd name="T2" fmla="*/ 0 w 29"/>
                  <a:gd name="T3" fmla="*/ 26 h 28"/>
                  <a:gd name="T4" fmla="*/ 27 w 29"/>
                  <a:gd name="T5" fmla="*/ 28 h 28"/>
                  <a:gd name="T6" fmla="*/ 29 w 29"/>
                  <a:gd name="T7" fmla="*/ 2 h 28"/>
                  <a:gd name="T8" fmla="*/ 3 w 29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3" y="0"/>
                    </a:moveTo>
                    <a:lnTo>
                      <a:pt x="0" y="26"/>
                    </a:lnTo>
                    <a:lnTo>
                      <a:pt x="27" y="28"/>
                    </a:lnTo>
                    <a:lnTo>
                      <a:pt x="29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6" name="Freeform 29"/>
              <p:cNvSpPr>
                <a:spLocks/>
              </p:cNvSpPr>
              <p:nvPr/>
            </p:nvSpPr>
            <p:spPr bwMode="auto">
              <a:xfrm>
                <a:off x="2245" y="2823"/>
                <a:ext cx="32" cy="30"/>
              </a:xfrm>
              <a:custGeom>
                <a:avLst/>
                <a:gdLst>
                  <a:gd name="T0" fmla="*/ 3 w 32"/>
                  <a:gd name="T1" fmla="*/ 0 h 30"/>
                  <a:gd name="T2" fmla="*/ 0 w 32"/>
                  <a:gd name="T3" fmla="*/ 25 h 30"/>
                  <a:gd name="T4" fmla="*/ 10 w 32"/>
                  <a:gd name="T5" fmla="*/ 27 h 30"/>
                  <a:gd name="T6" fmla="*/ 10 w 32"/>
                  <a:gd name="T7" fmla="*/ 14 h 30"/>
                  <a:gd name="T8" fmla="*/ 4 w 32"/>
                  <a:gd name="T9" fmla="*/ 26 h 30"/>
                  <a:gd name="T10" fmla="*/ 19 w 32"/>
                  <a:gd name="T11" fmla="*/ 30 h 30"/>
                  <a:gd name="T12" fmla="*/ 23 w 32"/>
                  <a:gd name="T13" fmla="*/ 30 h 30"/>
                  <a:gd name="T14" fmla="*/ 32 w 32"/>
                  <a:gd name="T15" fmla="*/ 5 h 30"/>
                  <a:gd name="T16" fmla="*/ 30 w 32"/>
                  <a:gd name="T17" fmla="*/ 5 h 30"/>
                  <a:gd name="T18" fmla="*/ 15 w 32"/>
                  <a:gd name="T19" fmla="*/ 2 h 30"/>
                  <a:gd name="T20" fmla="*/ 10 w 32"/>
                  <a:gd name="T21" fmla="*/ 1 h 30"/>
                  <a:gd name="T22" fmla="*/ 3 w 32"/>
                  <a:gd name="T23" fmla="*/ 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2" h="30">
                    <a:moveTo>
                      <a:pt x="3" y="0"/>
                    </a:moveTo>
                    <a:lnTo>
                      <a:pt x="0" y="25"/>
                    </a:lnTo>
                    <a:lnTo>
                      <a:pt x="10" y="27"/>
                    </a:lnTo>
                    <a:lnTo>
                      <a:pt x="10" y="14"/>
                    </a:lnTo>
                    <a:lnTo>
                      <a:pt x="4" y="26"/>
                    </a:lnTo>
                    <a:lnTo>
                      <a:pt x="19" y="30"/>
                    </a:lnTo>
                    <a:lnTo>
                      <a:pt x="23" y="30"/>
                    </a:lnTo>
                    <a:lnTo>
                      <a:pt x="32" y="5"/>
                    </a:lnTo>
                    <a:lnTo>
                      <a:pt x="30" y="5"/>
                    </a:lnTo>
                    <a:lnTo>
                      <a:pt x="15" y="2"/>
                    </a:lnTo>
                    <a:lnTo>
                      <a:pt x="10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7" name="Freeform 30"/>
              <p:cNvSpPr>
                <a:spLocks/>
              </p:cNvSpPr>
              <p:nvPr/>
            </p:nvSpPr>
            <p:spPr bwMode="auto">
              <a:xfrm>
                <a:off x="2293" y="2838"/>
                <a:ext cx="35" cy="36"/>
              </a:xfrm>
              <a:custGeom>
                <a:avLst/>
                <a:gdLst>
                  <a:gd name="T0" fmla="*/ 9 w 35"/>
                  <a:gd name="T1" fmla="*/ 0 h 36"/>
                  <a:gd name="T2" fmla="*/ 0 w 35"/>
                  <a:gd name="T3" fmla="*/ 24 h 36"/>
                  <a:gd name="T4" fmla="*/ 3 w 35"/>
                  <a:gd name="T5" fmla="*/ 25 h 36"/>
                  <a:gd name="T6" fmla="*/ 18 w 35"/>
                  <a:gd name="T7" fmla="*/ 32 h 36"/>
                  <a:gd name="T8" fmla="*/ 23 w 35"/>
                  <a:gd name="T9" fmla="*/ 36 h 36"/>
                  <a:gd name="T10" fmla="*/ 35 w 35"/>
                  <a:gd name="T11" fmla="*/ 12 h 36"/>
                  <a:gd name="T12" fmla="*/ 28 w 35"/>
                  <a:gd name="T13" fmla="*/ 8 h 36"/>
                  <a:gd name="T14" fmla="*/ 13 w 35"/>
                  <a:gd name="T15" fmla="*/ 1 h 36"/>
                  <a:gd name="T16" fmla="*/ 9 w 35"/>
                  <a:gd name="T17" fmla="*/ 0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5" h="36">
                    <a:moveTo>
                      <a:pt x="9" y="0"/>
                    </a:moveTo>
                    <a:lnTo>
                      <a:pt x="0" y="24"/>
                    </a:lnTo>
                    <a:lnTo>
                      <a:pt x="3" y="25"/>
                    </a:lnTo>
                    <a:lnTo>
                      <a:pt x="18" y="32"/>
                    </a:lnTo>
                    <a:lnTo>
                      <a:pt x="23" y="36"/>
                    </a:lnTo>
                    <a:lnTo>
                      <a:pt x="35" y="12"/>
                    </a:lnTo>
                    <a:lnTo>
                      <a:pt x="28" y="8"/>
                    </a:lnTo>
                    <a:lnTo>
                      <a:pt x="13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8" name="Freeform 31"/>
              <p:cNvSpPr>
                <a:spLocks/>
              </p:cNvSpPr>
              <p:nvPr/>
            </p:nvSpPr>
            <p:spPr bwMode="auto">
              <a:xfrm>
                <a:off x="2337" y="2860"/>
                <a:ext cx="35" cy="40"/>
              </a:xfrm>
              <a:custGeom>
                <a:avLst/>
                <a:gdLst>
                  <a:gd name="T0" fmla="*/ 13 w 35"/>
                  <a:gd name="T1" fmla="*/ 0 h 40"/>
                  <a:gd name="T2" fmla="*/ 4 w 35"/>
                  <a:gd name="T3" fmla="*/ 24 h 40"/>
                  <a:gd name="T4" fmla="*/ 5 w 35"/>
                  <a:gd name="T5" fmla="*/ 25 h 40"/>
                  <a:gd name="T6" fmla="*/ 10 w 35"/>
                  <a:gd name="T7" fmla="*/ 13 h 40"/>
                  <a:gd name="T8" fmla="*/ 0 w 35"/>
                  <a:gd name="T9" fmla="*/ 22 h 40"/>
                  <a:gd name="T10" fmla="*/ 10 w 35"/>
                  <a:gd name="T11" fmla="*/ 32 h 40"/>
                  <a:gd name="T12" fmla="*/ 14 w 35"/>
                  <a:gd name="T13" fmla="*/ 34 h 40"/>
                  <a:gd name="T14" fmla="*/ 22 w 35"/>
                  <a:gd name="T15" fmla="*/ 40 h 40"/>
                  <a:gd name="T16" fmla="*/ 35 w 35"/>
                  <a:gd name="T17" fmla="*/ 18 h 40"/>
                  <a:gd name="T18" fmla="*/ 24 w 35"/>
                  <a:gd name="T19" fmla="*/ 9 h 40"/>
                  <a:gd name="T20" fmla="*/ 19 w 35"/>
                  <a:gd name="T21" fmla="*/ 22 h 40"/>
                  <a:gd name="T22" fmla="*/ 29 w 35"/>
                  <a:gd name="T23" fmla="*/ 13 h 40"/>
                  <a:gd name="T24" fmla="*/ 19 w 35"/>
                  <a:gd name="T25" fmla="*/ 3 h 40"/>
                  <a:gd name="T26" fmla="*/ 19 w 35"/>
                  <a:gd name="T27" fmla="*/ 3 h 40"/>
                  <a:gd name="T28" fmla="*/ 15 w 35"/>
                  <a:gd name="T29" fmla="*/ 1 h 40"/>
                  <a:gd name="T30" fmla="*/ 14 w 35"/>
                  <a:gd name="T31" fmla="*/ 1 h 40"/>
                  <a:gd name="T32" fmla="*/ 13 w 35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" h="40">
                    <a:moveTo>
                      <a:pt x="13" y="0"/>
                    </a:moveTo>
                    <a:lnTo>
                      <a:pt x="4" y="24"/>
                    </a:lnTo>
                    <a:lnTo>
                      <a:pt x="5" y="25"/>
                    </a:lnTo>
                    <a:lnTo>
                      <a:pt x="10" y="13"/>
                    </a:lnTo>
                    <a:lnTo>
                      <a:pt x="0" y="22"/>
                    </a:lnTo>
                    <a:lnTo>
                      <a:pt x="10" y="32"/>
                    </a:lnTo>
                    <a:lnTo>
                      <a:pt x="14" y="34"/>
                    </a:lnTo>
                    <a:lnTo>
                      <a:pt x="22" y="40"/>
                    </a:lnTo>
                    <a:lnTo>
                      <a:pt x="35" y="18"/>
                    </a:lnTo>
                    <a:lnTo>
                      <a:pt x="24" y="9"/>
                    </a:lnTo>
                    <a:lnTo>
                      <a:pt x="19" y="22"/>
                    </a:lnTo>
                    <a:lnTo>
                      <a:pt x="29" y="13"/>
                    </a:lnTo>
                    <a:lnTo>
                      <a:pt x="19" y="3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59" name="Freeform 32"/>
              <p:cNvSpPr>
                <a:spLocks/>
              </p:cNvSpPr>
              <p:nvPr/>
            </p:nvSpPr>
            <p:spPr bwMode="auto">
              <a:xfrm>
                <a:off x="2377" y="2894"/>
                <a:ext cx="38" cy="37"/>
              </a:xfrm>
              <a:custGeom>
                <a:avLst/>
                <a:gdLst>
                  <a:gd name="T0" fmla="*/ 22 w 38"/>
                  <a:gd name="T1" fmla="*/ 0 h 37"/>
                  <a:gd name="T2" fmla="*/ 0 w 38"/>
                  <a:gd name="T3" fmla="*/ 13 h 37"/>
                  <a:gd name="T4" fmla="*/ 1 w 38"/>
                  <a:gd name="T5" fmla="*/ 15 h 37"/>
                  <a:gd name="T6" fmla="*/ 3 w 38"/>
                  <a:gd name="T7" fmla="*/ 20 h 37"/>
                  <a:gd name="T8" fmla="*/ 7 w 38"/>
                  <a:gd name="T9" fmla="*/ 24 h 37"/>
                  <a:gd name="T10" fmla="*/ 10 w 38"/>
                  <a:gd name="T11" fmla="*/ 28 h 37"/>
                  <a:gd name="T12" fmla="*/ 12 w 38"/>
                  <a:gd name="T13" fmla="*/ 29 h 37"/>
                  <a:gd name="T14" fmla="*/ 19 w 38"/>
                  <a:gd name="T15" fmla="*/ 33 h 37"/>
                  <a:gd name="T16" fmla="*/ 23 w 38"/>
                  <a:gd name="T17" fmla="*/ 37 h 37"/>
                  <a:gd name="T18" fmla="*/ 23 w 38"/>
                  <a:gd name="T19" fmla="*/ 37 h 37"/>
                  <a:gd name="T20" fmla="*/ 35 w 38"/>
                  <a:gd name="T21" fmla="*/ 13 h 37"/>
                  <a:gd name="T22" fmla="*/ 34 w 38"/>
                  <a:gd name="T23" fmla="*/ 12 h 37"/>
                  <a:gd name="T24" fmla="*/ 29 w 38"/>
                  <a:gd name="T25" fmla="*/ 24 h 37"/>
                  <a:gd name="T26" fmla="*/ 38 w 38"/>
                  <a:gd name="T27" fmla="*/ 14 h 37"/>
                  <a:gd name="T28" fmla="*/ 28 w 38"/>
                  <a:gd name="T29" fmla="*/ 9 h 37"/>
                  <a:gd name="T30" fmla="*/ 19 w 38"/>
                  <a:gd name="T31" fmla="*/ 19 h 37"/>
                  <a:gd name="T32" fmla="*/ 29 w 38"/>
                  <a:gd name="T33" fmla="*/ 9 h 37"/>
                  <a:gd name="T34" fmla="*/ 26 w 38"/>
                  <a:gd name="T35" fmla="*/ 5 h 37"/>
                  <a:gd name="T36" fmla="*/ 16 w 38"/>
                  <a:gd name="T37" fmla="*/ 14 h 37"/>
                  <a:gd name="T38" fmla="*/ 28 w 38"/>
                  <a:gd name="T39" fmla="*/ 9 h 37"/>
                  <a:gd name="T40" fmla="*/ 26 w 38"/>
                  <a:gd name="T41" fmla="*/ 5 h 37"/>
                  <a:gd name="T42" fmla="*/ 22 w 38"/>
                  <a:gd name="T43" fmla="*/ 0 h 3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8" h="37">
                    <a:moveTo>
                      <a:pt x="22" y="0"/>
                    </a:moveTo>
                    <a:lnTo>
                      <a:pt x="0" y="13"/>
                    </a:lnTo>
                    <a:lnTo>
                      <a:pt x="1" y="15"/>
                    </a:lnTo>
                    <a:lnTo>
                      <a:pt x="3" y="20"/>
                    </a:lnTo>
                    <a:lnTo>
                      <a:pt x="7" y="24"/>
                    </a:lnTo>
                    <a:lnTo>
                      <a:pt x="10" y="28"/>
                    </a:lnTo>
                    <a:lnTo>
                      <a:pt x="12" y="29"/>
                    </a:lnTo>
                    <a:lnTo>
                      <a:pt x="19" y="33"/>
                    </a:lnTo>
                    <a:lnTo>
                      <a:pt x="23" y="37"/>
                    </a:lnTo>
                    <a:lnTo>
                      <a:pt x="35" y="13"/>
                    </a:lnTo>
                    <a:lnTo>
                      <a:pt x="34" y="12"/>
                    </a:lnTo>
                    <a:lnTo>
                      <a:pt x="29" y="24"/>
                    </a:lnTo>
                    <a:lnTo>
                      <a:pt x="38" y="14"/>
                    </a:lnTo>
                    <a:lnTo>
                      <a:pt x="28" y="9"/>
                    </a:lnTo>
                    <a:lnTo>
                      <a:pt x="19" y="19"/>
                    </a:lnTo>
                    <a:lnTo>
                      <a:pt x="29" y="9"/>
                    </a:lnTo>
                    <a:lnTo>
                      <a:pt x="26" y="5"/>
                    </a:lnTo>
                    <a:lnTo>
                      <a:pt x="16" y="14"/>
                    </a:lnTo>
                    <a:lnTo>
                      <a:pt x="28" y="9"/>
                    </a:lnTo>
                    <a:lnTo>
                      <a:pt x="26" y="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0" name="Freeform 33"/>
              <p:cNvSpPr>
                <a:spLocks/>
              </p:cNvSpPr>
              <p:nvPr/>
            </p:nvSpPr>
            <p:spPr bwMode="auto">
              <a:xfrm>
                <a:off x="2414" y="2927"/>
                <a:ext cx="38" cy="37"/>
              </a:xfrm>
              <a:custGeom>
                <a:avLst/>
                <a:gdLst>
                  <a:gd name="T0" fmla="*/ 21 w 38"/>
                  <a:gd name="T1" fmla="*/ 1 h 37"/>
                  <a:gd name="T2" fmla="*/ 0 w 38"/>
                  <a:gd name="T3" fmla="*/ 16 h 37"/>
                  <a:gd name="T4" fmla="*/ 2 w 38"/>
                  <a:gd name="T5" fmla="*/ 19 h 37"/>
                  <a:gd name="T6" fmla="*/ 13 w 38"/>
                  <a:gd name="T7" fmla="*/ 31 h 37"/>
                  <a:gd name="T8" fmla="*/ 21 w 38"/>
                  <a:gd name="T9" fmla="*/ 37 h 37"/>
                  <a:gd name="T10" fmla="*/ 38 w 38"/>
                  <a:gd name="T11" fmla="*/ 17 h 37"/>
                  <a:gd name="T12" fmla="*/ 32 w 38"/>
                  <a:gd name="T13" fmla="*/ 12 h 37"/>
                  <a:gd name="T14" fmla="*/ 21 w 38"/>
                  <a:gd name="T15" fmla="*/ 0 h 37"/>
                  <a:gd name="T16" fmla="*/ 21 w 38"/>
                  <a:gd name="T17" fmla="*/ 1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8" h="37">
                    <a:moveTo>
                      <a:pt x="21" y="1"/>
                    </a:moveTo>
                    <a:lnTo>
                      <a:pt x="0" y="16"/>
                    </a:lnTo>
                    <a:lnTo>
                      <a:pt x="2" y="19"/>
                    </a:lnTo>
                    <a:lnTo>
                      <a:pt x="13" y="31"/>
                    </a:lnTo>
                    <a:lnTo>
                      <a:pt x="21" y="37"/>
                    </a:lnTo>
                    <a:lnTo>
                      <a:pt x="38" y="17"/>
                    </a:lnTo>
                    <a:lnTo>
                      <a:pt x="32" y="12"/>
                    </a:lnTo>
                    <a:lnTo>
                      <a:pt x="21" y="0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1" name="Freeform 34"/>
              <p:cNvSpPr>
                <a:spLocks/>
              </p:cNvSpPr>
              <p:nvPr/>
            </p:nvSpPr>
            <p:spPr bwMode="auto">
              <a:xfrm>
                <a:off x="2452" y="2965"/>
                <a:ext cx="37" cy="35"/>
              </a:xfrm>
              <a:custGeom>
                <a:avLst/>
                <a:gdLst>
                  <a:gd name="T0" fmla="*/ 24 w 37"/>
                  <a:gd name="T1" fmla="*/ 0 h 35"/>
                  <a:gd name="T2" fmla="*/ 0 w 37"/>
                  <a:gd name="T3" fmla="*/ 11 h 35"/>
                  <a:gd name="T4" fmla="*/ 3 w 37"/>
                  <a:gd name="T5" fmla="*/ 17 h 35"/>
                  <a:gd name="T6" fmla="*/ 8 w 37"/>
                  <a:gd name="T7" fmla="*/ 23 h 35"/>
                  <a:gd name="T8" fmla="*/ 10 w 37"/>
                  <a:gd name="T9" fmla="*/ 28 h 35"/>
                  <a:gd name="T10" fmla="*/ 16 w 37"/>
                  <a:gd name="T11" fmla="*/ 35 h 35"/>
                  <a:gd name="T12" fmla="*/ 37 w 37"/>
                  <a:gd name="T13" fmla="*/ 20 h 35"/>
                  <a:gd name="T14" fmla="*/ 29 w 37"/>
                  <a:gd name="T15" fmla="*/ 9 h 35"/>
                  <a:gd name="T16" fmla="*/ 19 w 37"/>
                  <a:gd name="T17" fmla="*/ 18 h 35"/>
                  <a:gd name="T18" fmla="*/ 32 w 37"/>
                  <a:gd name="T19" fmla="*/ 13 h 35"/>
                  <a:gd name="T20" fmla="*/ 28 w 37"/>
                  <a:gd name="T21" fmla="*/ 7 h 35"/>
                  <a:gd name="T22" fmla="*/ 24 w 37"/>
                  <a:gd name="T23" fmla="*/ 0 h 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7" h="35">
                    <a:moveTo>
                      <a:pt x="24" y="0"/>
                    </a:moveTo>
                    <a:lnTo>
                      <a:pt x="0" y="11"/>
                    </a:lnTo>
                    <a:lnTo>
                      <a:pt x="3" y="17"/>
                    </a:lnTo>
                    <a:lnTo>
                      <a:pt x="8" y="23"/>
                    </a:lnTo>
                    <a:lnTo>
                      <a:pt x="10" y="28"/>
                    </a:lnTo>
                    <a:lnTo>
                      <a:pt x="16" y="35"/>
                    </a:lnTo>
                    <a:lnTo>
                      <a:pt x="37" y="20"/>
                    </a:lnTo>
                    <a:lnTo>
                      <a:pt x="29" y="9"/>
                    </a:lnTo>
                    <a:lnTo>
                      <a:pt x="19" y="18"/>
                    </a:lnTo>
                    <a:lnTo>
                      <a:pt x="32" y="13"/>
                    </a:lnTo>
                    <a:lnTo>
                      <a:pt x="28" y="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2" name="Freeform 35"/>
              <p:cNvSpPr>
                <a:spLocks/>
              </p:cNvSpPr>
              <p:nvPr/>
            </p:nvSpPr>
            <p:spPr bwMode="auto">
              <a:xfrm>
                <a:off x="2486" y="3003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0 w 38"/>
                  <a:gd name="T3" fmla="*/ 18 h 37"/>
                  <a:gd name="T4" fmla="*/ 6 w 38"/>
                  <a:gd name="T5" fmla="*/ 26 h 37"/>
                  <a:gd name="T6" fmla="*/ 16 w 38"/>
                  <a:gd name="T7" fmla="*/ 16 h 37"/>
                  <a:gd name="T8" fmla="*/ 6 w 38"/>
                  <a:gd name="T9" fmla="*/ 24 h 37"/>
                  <a:gd name="T10" fmla="*/ 13 w 38"/>
                  <a:gd name="T11" fmla="*/ 33 h 37"/>
                  <a:gd name="T12" fmla="*/ 22 w 38"/>
                  <a:gd name="T13" fmla="*/ 23 h 37"/>
                  <a:gd name="T14" fmla="*/ 9 w 38"/>
                  <a:gd name="T15" fmla="*/ 29 h 37"/>
                  <a:gd name="T16" fmla="*/ 14 w 38"/>
                  <a:gd name="T17" fmla="*/ 35 h 37"/>
                  <a:gd name="T18" fmla="*/ 15 w 38"/>
                  <a:gd name="T19" fmla="*/ 37 h 37"/>
                  <a:gd name="T20" fmla="*/ 37 w 38"/>
                  <a:gd name="T21" fmla="*/ 24 h 37"/>
                  <a:gd name="T22" fmla="*/ 38 w 38"/>
                  <a:gd name="T23" fmla="*/ 24 h 37"/>
                  <a:gd name="T24" fmla="*/ 34 w 38"/>
                  <a:gd name="T25" fmla="*/ 18 h 37"/>
                  <a:gd name="T26" fmla="*/ 32 w 38"/>
                  <a:gd name="T27" fmla="*/ 14 h 37"/>
                  <a:gd name="T28" fmla="*/ 26 w 38"/>
                  <a:gd name="T29" fmla="*/ 8 h 37"/>
                  <a:gd name="T30" fmla="*/ 25 w 38"/>
                  <a:gd name="T31" fmla="*/ 8 h 37"/>
                  <a:gd name="T32" fmla="*/ 19 w 38"/>
                  <a:gd name="T33" fmla="*/ 0 h 3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0" y="18"/>
                    </a:lnTo>
                    <a:lnTo>
                      <a:pt x="6" y="26"/>
                    </a:lnTo>
                    <a:lnTo>
                      <a:pt x="16" y="16"/>
                    </a:lnTo>
                    <a:lnTo>
                      <a:pt x="6" y="24"/>
                    </a:lnTo>
                    <a:lnTo>
                      <a:pt x="13" y="33"/>
                    </a:lnTo>
                    <a:lnTo>
                      <a:pt x="22" y="23"/>
                    </a:lnTo>
                    <a:lnTo>
                      <a:pt x="9" y="29"/>
                    </a:lnTo>
                    <a:lnTo>
                      <a:pt x="14" y="35"/>
                    </a:lnTo>
                    <a:lnTo>
                      <a:pt x="15" y="37"/>
                    </a:lnTo>
                    <a:lnTo>
                      <a:pt x="37" y="24"/>
                    </a:lnTo>
                    <a:lnTo>
                      <a:pt x="38" y="24"/>
                    </a:lnTo>
                    <a:lnTo>
                      <a:pt x="34" y="18"/>
                    </a:lnTo>
                    <a:lnTo>
                      <a:pt x="32" y="14"/>
                    </a:lnTo>
                    <a:lnTo>
                      <a:pt x="26" y="8"/>
                    </a:lnTo>
                    <a:lnTo>
                      <a:pt x="25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3" name="Freeform 36"/>
              <p:cNvSpPr>
                <a:spLocks/>
              </p:cNvSpPr>
              <p:nvPr/>
            </p:nvSpPr>
            <p:spPr bwMode="auto">
              <a:xfrm>
                <a:off x="2514" y="3046"/>
                <a:ext cx="39" cy="34"/>
              </a:xfrm>
              <a:custGeom>
                <a:avLst/>
                <a:gdLst>
                  <a:gd name="T0" fmla="*/ 22 w 39"/>
                  <a:gd name="T1" fmla="*/ 3 h 34"/>
                  <a:gd name="T2" fmla="*/ 0 w 39"/>
                  <a:gd name="T3" fmla="*/ 17 h 34"/>
                  <a:gd name="T4" fmla="*/ 3 w 39"/>
                  <a:gd name="T5" fmla="*/ 19 h 34"/>
                  <a:gd name="T6" fmla="*/ 8 w 39"/>
                  <a:gd name="T7" fmla="*/ 27 h 34"/>
                  <a:gd name="T8" fmla="*/ 16 w 39"/>
                  <a:gd name="T9" fmla="*/ 34 h 34"/>
                  <a:gd name="T10" fmla="*/ 25 w 39"/>
                  <a:gd name="T11" fmla="*/ 25 h 34"/>
                  <a:gd name="T12" fmla="*/ 12 w 39"/>
                  <a:gd name="T13" fmla="*/ 28 h 34"/>
                  <a:gd name="T14" fmla="*/ 14 w 39"/>
                  <a:gd name="T15" fmla="*/ 34 h 34"/>
                  <a:gd name="T16" fmla="*/ 39 w 39"/>
                  <a:gd name="T17" fmla="*/ 28 h 34"/>
                  <a:gd name="T18" fmla="*/ 37 w 39"/>
                  <a:gd name="T19" fmla="*/ 21 h 34"/>
                  <a:gd name="T20" fmla="*/ 36 w 39"/>
                  <a:gd name="T21" fmla="*/ 19 h 34"/>
                  <a:gd name="T22" fmla="*/ 34 w 39"/>
                  <a:gd name="T23" fmla="*/ 15 h 34"/>
                  <a:gd name="T24" fmla="*/ 34 w 39"/>
                  <a:gd name="T25" fmla="*/ 15 h 34"/>
                  <a:gd name="T26" fmla="*/ 27 w 39"/>
                  <a:gd name="T27" fmla="*/ 8 h 34"/>
                  <a:gd name="T28" fmla="*/ 22 w 39"/>
                  <a:gd name="T29" fmla="*/ 0 h 34"/>
                  <a:gd name="T30" fmla="*/ 22 w 39"/>
                  <a:gd name="T31" fmla="*/ 3 h 3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9" h="34">
                    <a:moveTo>
                      <a:pt x="22" y="3"/>
                    </a:moveTo>
                    <a:lnTo>
                      <a:pt x="0" y="17"/>
                    </a:lnTo>
                    <a:lnTo>
                      <a:pt x="3" y="19"/>
                    </a:lnTo>
                    <a:lnTo>
                      <a:pt x="8" y="27"/>
                    </a:lnTo>
                    <a:lnTo>
                      <a:pt x="16" y="34"/>
                    </a:lnTo>
                    <a:lnTo>
                      <a:pt x="25" y="25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39" y="28"/>
                    </a:lnTo>
                    <a:lnTo>
                      <a:pt x="37" y="21"/>
                    </a:lnTo>
                    <a:lnTo>
                      <a:pt x="36" y="19"/>
                    </a:lnTo>
                    <a:lnTo>
                      <a:pt x="34" y="15"/>
                    </a:lnTo>
                    <a:lnTo>
                      <a:pt x="27" y="8"/>
                    </a:lnTo>
                    <a:lnTo>
                      <a:pt x="22" y="0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4" name="Freeform 37"/>
              <p:cNvSpPr>
                <a:spLocks/>
              </p:cNvSpPr>
              <p:nvPr/>
            </p:nvSpPr>
            <p:spPr bwMode="auto">
              <a:xfrm>
                <a:off x="2540" y="3095"/>
                <a:ext cx="37" cy="35"/>
              </a:xfrm>
              <a:custGeom>
                <a:avLst/>
                <a:gdLst>
                  <a:gd name="T0" fmla="*/ 23 w 37"/>
                  <a:gd name="T1" fmla="*/ 0 h 35"/>
                  <a:gd name="T2" fmla="*/ 0 w 37"/>
                  <a:gd name="T3" fmla="*/ 11 h 35"/>
                  <a:gd name="T4" fmla="*/ 1 w 37"/>
                  <a:gd name="T5" fmla="*/ 13 h 35"/>
                  <a:gd name="T6" fmla="*/ 9 w 37"/>
                  <a:gd name="T7" fmla="*/ 27 h 35"/>
                  <a:gd name="T8" fmla="*/ 13 w 37"/>
                  <a:gd name="T9" fmla="*/ 35 h 35"/>
                  <a:gd name="T10" fmla="*/ 37 w 37"/>
                  <a:gd name="T11" fmla="*/ 23 h 35"/>
                  <a:gd name="T12" fmla="*/ 34 w 37"/>
                  <a:gd name="T13" fmla="*/ 17 h 35"/>
                  <a:gd name="T14" fmla="*/ 25 w 37"/>
                  <a:gd name="T15" fmla="*/ 2 h 35"/>
                  <a:gd name="T16" fmla="*/ 23 w 37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5">
                    <a:moveTo>
                      <a:pt x="23" y="0"/>
                    </a:moveTo>
                    <a:lnTo>
                      <a:pt x="0" y="11"/>
                    </a:lnTo>
                    <a:lnTo>
                      <a:pt x="1" y="13"/>
                    </a:lnTo>
                    <a:lnTo>
                      <a:pt x="9" y="27"/>
                    </a:lnTo>
                    <a:lnTo>
                      <a:pt x="13" y="35"/>
                    </a:lnTo>
                    <a:lnTo>
                      <a:pt x="37" y="23"/>
                    </a:lnTo>
                    <a:lnTo>
                      <a:pt x="34" y="17"/>
                    </a:lnTo>
                    <a:lnTo>
                      <a:pt x="25" y="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5" name="Freeform 38"/>
              <p:cNvSpPr>
                <a:spLocks/>
              </p:cNvSpPr>
              <p:nvPr/>
            </p:nvSpPr>
            <p:spPr bwMode="auto">
              <a:xfrm>
                <a:off x="2564" y="3141"/>
                <a:ext cx="34" cy="36"/>
              </a:xfrm>
              <a:custGeom>
                <a:avLst/>
                <a:gdLst>
                  <a:gd name="T0" fmla="*/ 23 w 34"/>
                  <a:gd name="T1" fmla="*/ 0 h 36"/>
                  <a:gd name="T2" fmla="*/ 0 w 34"/>
                  <a:gd name="T3" fmla="*/ 12 h 36"/>
                  <a:gd name="T4" fmla="*/ 4 w 34"/>
                  <a:gd name="T5" fmla="*/ 21 h 36"/>
                  <a:gd name="T6" fmla="*/ 10 w 34"/>
                  <a:gd name="T7" fmla="*/ 36 h 36"/>
                  <a:gd name="T8" fmla="*/ 34 w 34"/>
                  <a:gd name="T9" fmla="*/ 27 h 36"/>
                  <a:gd name="T10" fmla="*/ 29 w 34"/>
                  <a:gd name="T11" fmla="*/ 11 h 36"/>
                  <a:gd name="T12" fmla="*/ 23 w 34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" h="36">
                    <a:moveTo>
                      <a:pt x="23" y="0"/>
                    </a:moveTo>
                    <a:lnTo>
                      <a:pt x="0" y="12"/>
                    </a:lnTo>
                    <a:lnTo>
                      <a:pt x="4" y="21"/>
                    </a:lnTo>
                    <a:lnTo>
                      <a:pt x="10" y="36"/>
                    </a:lnTo>
                    <a:lnTo>
                      <a:pt x="34" y="27"/>
                    </a:lnTo>
                    <a:lnTo>
                      <a:pt x="29" y="1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6" name="Freeform 39"/>
              <p:cNvSpPr>
                <a:spLocks/>
              </p:cNvSpPr>
              <p:nvPr/>
            </p:nvSpPr>
            <p:spPr bwMode="auto">
              <a:xfrm>
                <a:off x="2582" y="3193"/>
                <a:ext cx="33" cy="34"/>
              </a:xfrm>
              <a:custGeom>
                <a:avLst/>
                <a:gdLst>
                  <a:gd name="T0" fmla="*/ 24 w 33"/>
                  <a:gd name="T1" fmla="*/ 0 h 34"/>
                  <a:gd name="T2" fmla="*/ 0 w 33"/>
                  <a:gd name="T3" fmla="*/ 8 h 34"/>
                  <a:gd name="T4" fmla="*/ 4 w 33"/>
                  <a:gd name="T5" fmla="*/ 21 h 34"/>
                  <a:gd name="T6" fmla="*/ 8 w 33"/>
                  <a:gd name="T7" fmla="*/ 34 h 34"/>
                  <a:gd name="T8" fmla="*/ 33 w 33"/>
                  <a:gd name="T9" fmla="*/ 24 h 34"/>
                  <a:gd name="T10" fmla="*/ 29 w 33"/>
                  <a:gd name="T11" fmla="*/ 10 h 34"/>
                  <a:gd name="T12" fmla="*/ 24 w 33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3" h="34">
                    <a:moveTo>
                      <a:pt x="24" y="0"/>
                    </a:moveTo>
                    <a:lnTo>
                      <a:pt x="0" y="8"/>
                    </a:lnTo>
                    <a:lnTo>
                      <a:pt x="4" y="21"/>
                    </a:lnTo>
                    <a:lnTo>
                      <a:pt x="8" y="34"/>
                    </a:lnTo>
                    <a:lnTo>
                      <a:pt x="33" y="24"/>
                    </a:lnTo>
                    <a:lnTo>
                      <a:pt x="29" y="1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7" name="Freeform 40"/>
              <p:cNvSpPr>
                <a:spLocks/>
              </p:cNvSpPr>
              <p:nvPr/>
            </p:nvSpPr>
            <p:spPr bwMode="auto">
              <a:xfrm>
                <a:off x="2599" y="3242"/>
                <a:ext cx="29" cy="32"/>
              </a:xfrm>
              <a:custGeom>
                <a:avLst/>
                <a:gdLst>
                  <a:gd name="T0" fmla="*/ 24 w 29"/>
                  <a:gd name="T1" fmla="*/ 0 h 32"/>
                  <a:gd name="T2" fmla="*/ 0 w 29"/>
                  <a:gd name="T3" fmla="*/ 10 h 32"/>
                  <a:gd name="T4" fmla="*/ 1 w 29"/>
                  <a:gd name="T5" fmla="*/ 13 h 32"/>
                  <a:gd name="T6" fmla="*/ 4 w 29"/>
                  <a:gd name="T7" fmla="*/ 29 h 32"/>
                  <a:gd name="T8" fmla="*/ 17 w 29"/>
                  <a:gd name="T9" fmla="*/ 24 h 32"/>
                  <a:gd name="T10" fmla="*/ 3 w 29"/>
                  <a:gd name="T11" fmla="*/ 24 h 32"/>
                  <a:gd name="T12" fmla="*/ 4 w 29"/>
                  <a:gd name="T13" fmla="*/ 32 h 32"/>
                  <a:gd name="T14" fmla="*/ 29 w 29"/>
                  <a:gd name="T15" fmla="*/ 29 h 32"/>
                  <a:gd name="T16" fmla="*/ 29 w 29"/>
                  <a:gd name="T17" fmla="*/ 24 h 32"/>
                  <a:gd name="T18" fmla="*/ 28 w 29"/>
                  <a:gd name="T19" fmla="*/ 18 h 32"/>
                  <a:gd name="T20" fmla="*/ 25 w 29"/>
                  <a:gd name="T21" fmla="*/ 2 h 32"/>
                  <a:gd name="T22" fmla="*/ 24 w 29"/>
                  <a:gd name="T23" fmla="*/ 0 h 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9" h="32">
                    <a:moveTo>
                      <a:pt x="24" y="0"/>
                    </a:moveTo>
                    <a:lnTo>
                      <a:pt x="0" y="10"/>
                    </a:lnTo>
                    <a:lnTo>
                      <a:pt x="1" y="13"/>
                    </a:lnTo>
                    <a:lnTo>
                      <a:pt x="4" y="29"/>
                    </a:lnTo>
                    <a:lnTo>
                      <a:pt x="17" y="24"/>
                    </a:lnTo>
                    <a:lnTo>
                      <a:pt x="3" y="24"/>
                    </a:lnTo>
                    <a:lnTo>
                      <a:pt x="4" y="32"/>
                    </a:lnTo>
                    <a:lnTo>
                      <a:pt x="29" y="29"/>
                    </a:lnTo>
                    <a:lnTo>
                      <a:pt x="29" y="24"/>
                    </a:lnTo>
                    <a:lnTo>
                      <a:pt x="28" y="18"/>
                    </a:lnTo>
                    <a:lnTo>
                      <a:pt x="25" y="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8" name="Freeform 41"/>
              <p:cNvSpPr>
                <a:spLocks/>
              </p:cNvSpPr>
              <p:nvPr/>
            </p:nvSpPr>
            <p:spPr bwMode="auto">
              <a:xfrm>
                <a:off x="2607" y="3297"/>
                <a:ext cx="29" cy="30"/>
              </a:xfrm>
              <a:custGeom>
                <a:avLst/>
                <a:gdLst>
                  <a:gd name="T0" fmla="*/ 26 w 29"/>
                  <a:gd name="T1" fmla="*/ 0 h 30"/>
                  <a:gd name="T2" fmla="*/ 0 w 29"/>
                  <a:gd name="T3" fmla="*/ 3 h 30"/>
                  <a:gd name="T4" fmla="*/ 4 w 29"/>
                  <a:gd name="T5" fmla="*/ 30 h 30"/>
                  <a:gd name="T6" fmla="*/ 29 w 29"/>
                  <a:gd name="T7" fmla="*/ 26 h 30"/>
                  <a:gd name="T8" fmla="*/ 26 w 29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6" y="0"/>
                    </a:moveTo>
                    <a:lnTo>
                      <a:pt x="0" y="3"/>
                    </a:lnTo>
                    <a:lnTo>
                      <a:pt x="4" y="30"/>
                    </a:lnTo>
                    <a:lnTo>
                      <a:pt x="29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69" name="Freeform 42"/>
              <p:cNvSpPr>
                <a:spLocks/>
              </p:cNvSpPr>
              <p:nvPr/>
            </p:nvSpPr>
            <p:spPr bwMode="auto">
              <a:xfrm>
                <a:off x="2617" y="3346"/>
                <a:ext cx="29" cy="32"/>
              </a:xfrm>
              <a:custGeom>
                <a:avLst/>
                <a:gdLst>
                  <a:gd name="T0" fmla="*/ 24 w 29"/>
                  <a:gd name="T1" fmla="*/ 0 h 32"/>
                  <a:gd name="T2" fmla="*/ 0 w 29"/>
                  <a:gd name="T3" fmla="*/ 9 h 32"/>
                  <a:gd name="T4" fmla="*/ 3 w 29"/>
                  <a:gd name="T5" fmla="*/ 18 h 32"/>
                  <a:gd name="T6" fmla="*/ 15 w 29"/>
                  <a:gd name="T7" fmla="*/ 12 h 32"/>
                  <a:gd name="T8" fmla="*/ 2 w 29"/>
                  <a:gd name="T9" fmla="*/ 14 h 32"/>
                  <a:gd name="T10" fmla="*/ 4 w 29"/>
                  <a:gd name="T11" fmla="*/ 32 h 32"/>
                  <a:gd name="T12" fmla="*/ 29 w 29"/>
                  <a:gd name="T13" fmla="*/ 29 h 32"/>
                  <a:gd name="T14" fmla="*/ 27 w 29"/>
                  <a:gd name="T15" fmla="*/ 11 h 32"/>
                  <a:gd name="T16" fmla="*/ 27 w 29"/>
                  <a:gd name="T17" fmla="*/ 8 h 32"/>
                  <a:gd name="T18" fmla="*/ 24 w 29"/>
                  <a:gd name="T19" fmla="*/ 0 h 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" h="32">
                    <a:moveTo>
                      <a:pt x="24" y="0"/>
                    </a:moveTo>
                    <a:lnTo>
                      <a:pt x="0" y="9"/>
                    </a:lnTo>
                    <a:lnTo>
                      <a:pt x="3" y="18"/>
                    </a:lnTo>
                    <a:lnTo>
                      <a:pt x="15" y="12"/>
                    </a:lnTo>
                    <a:lnTo>
                      <a:pt x="2" y="14"/>
                    </a:lnTo>
                    <a:lnTo>
                      <a:pt x="4" y="32"/>
                    </a:lnTo>
                    <a:lnTo>
                      <a:pt x="29" y="29"/>
                    </a:lnTo>
                    <a:lnTo>
                      <a:pt x="27" y="11"/>
                    </a:lnTo>
                    <a:lnTo>
                      <a:pt x="27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0" name="Freeform 43"/>
              <p:cNvSpPr>
                <a:spLocks/>
              </p:cNvSpPr>
              <p:nvPr/>
            </p:nvSpPr>
            <p:spPr bwMode="auto">
              <a:xfrm>
                <a:off x="2623" y="3400"/>
                <a:ext cx="29" cy="30"/>
              </a:xfrm>
              <a:custGeom>
                <a:avLst/>
                <a:gdLst>
                  <a:gd name="T0" fmla="*/ 26 w 29"/>
                  <a:gd name="T1" fmla="*/ 0 h 30"/>
                  <a:gd name="T2" fmla="*/ 0 w 29"/>
                  <a:gd name="T3" fmla="*/ 4 h 30"/>
                  <a:gd name="T4" fmla="*/ 3 w 29"/>
                  <a:gd name="T5" fmla="*/ 30 h 30"/>
                  <a:gd name="T6" fmla="*/ 29 w 29"/>
                  <a:gd name="T7" fmla="*/ 27 h 30"/>
                  <a:gd name="T8" fmla="*/ 26 w 29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6" y="0"/>
                    </a:moveTo>
                    <a:lnTo>
                      <a:pt x="0" y="4"/>
                    </a:lnTo>
                    <a:lnTo>
                      <a:pt x="3" y="30"/>
                    </a:lnTo>
                    <a:lnTo>
                      <a:pt x="29" y="27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1" name="Freeform 44"/>
              <p:cNvSpPr>
                <a:spLocks/>
              </p:cNvSpPr>
              <p:nvPr/>
            </p:nvSpPr>
            <p:spPr bwMode="auto">
              <a:xfrm>
                <a:off x="2630" y="3453"/>
                <a:ext cx="28" cy="30"/>
              </a:xfrm>
              <a:custGeom>
                <a:avLst/>
                <a:gdLst>
                  <a:gd name="T0" fmla="*/ 25 w 28"/>
                  <a:gd name="T1" fmla="*/ 0 h 30"/>
                  <a:gd name="T2" fmla="*/ 0 w 28"/>
                  <a:gd name="T3" fmla="*/ 3 h 30"/>
                  <a:gd name="T4" fmla="*/ 3 w 28"/>
                  <a:gd name="T5" fmla="*/ 30 h 30"/>
                  <a:gd name="T6" fmla="*/ 28 w 28"/>
                  <a:gd name="T7" fmla="*/ 26 h 30"/>
                  <a:gd name="T8" fmla="*/ 25 w 28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25" y="0"/>
                    </a:moveTo>
                    <a:lnTo>
                      <a:pt x="0" y="3"/>
                    </a:lnTo>
                    <a:lnTo>
                      <a:pt x="3" y="30"/>
                    </a:lnTo>
                    <a:lnTo>
                      <a:pt x="28" y="2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2" name="Freeform 45"/>
              <p:cNvSpPr>
                <a:spLocks/>
              </p:cNvSpPr>
              <p:nvPr/>
            </p:nvSpPr>
            <p:spPr bwMode="auto">
              <a:xfrm>
                <a:off x="2636" y="3505"/>
                <a:ext cx="29" cy="30"/>
              </a:xfrm>
              <a:custGeom>
                <a:avLst/>
                <a:gdLst>
                  <a:gd name="T0" fmla="*/ 25 w 29"/>
                  <a:gd name="T1" fmla="*/ 0 h 30"/>
                  <a:gd name="T2" fmla="*/ 0 w 29"/>
                  <a:gd name="T3" fmla="*/ 4 h 30"/>
                  <a:gd name="T4" fmla="*/ 2 w 29"/>
                  <a:gd name="T5" fmla="*/ 19 h 30"/>
                  <a:gd name="T6" fmla="*/ 15 w 29"/>
                  <a:gd name="T7" fmla="*/ 17 h 30"/>
                  <a:gd name="T8" fmla="*/ 2 w 29"/>
                  <a:gd name="T9" fmla="*/ 19 h 30"/>
                  <a:gd name="T10" fmla="*/ 3 w 29"/>
                  <a:gd name="T11" fmla="*/ 24 h 30"/>
                  <a:gd name="T12" fmla="*/ 4 w 29"/>
                  <a:gd name="T13" fmla="*/ 30 h 30"/>
                  <a:gd name="T14" fmla="*/ 29 w 29"/>
                  <a:gd name="T15" fmla="*/ 25 h 30"/>
                  <a:gd name="T16" fmla="*/ 29 w 29"/>
                  <a:gd name="T17" fmla="*/ 24 h 30"/>
                  <a:gd name="T18" fmla="*/ 27 w 29"/>
                  <a:gd name="T19" fmla="*/ 15 h 30"/>
                  <a:gd name="T20" fmla="*/ 27 w 29"/>
                  <a:gd name="T21" fmla="*/ 14 h 30"/>
                  <a:gd name="T22" fmla="*/ 25 w 29"/>
                  <a:gd name="T23" fmla="*/ 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9" h="30">
                    <a:moveTo>
                      <a:pt x="25" y="0"/>
                    </a:moveTo>
                    <a:lnTo>
                      <a:pt x="0" y="4"/>
                    </a:lnTo>
                    <a:lnTo>
                      <a:pt x="2" y="19"/>
                    </a:lnTo>
                    <a:lnTo>
                      <a:pt x="15" y="17"/>
                    </a:lnTo>
                    <a:lnTo>
                      <a:pt x="2" y="19"/>
                    </a:lnTo>
                    <a:lnTo>
                      <a:pt x="3" y="24"/>
                    </a:lnTo>
                    <a:lnTo>
                      <a:pt x="4" y="30"/>
                    </a:lnTo>
                    <a:lnTo>
                      <a:pt x="29" y="25"/>
                    </a:lnTo>
                    <a:lnTo>
                      <a:pt x="29" y="24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3" name="Freeform 46"/>
              <p:cNvSpPr>
                <a:spLocks/>
              </p:cNvSpPr>
              <p:nvPr/>
            </p:nvSpPr>
            <p:spPr bwMode="auto">
              <a:xfrm>
                <a:off x="2647" y="3556"/>
                <a:ext cx="28" cy="29"/>
              </a:xfrm>
              <a:custGeom>
                <a:avLst/>
                <a:gdLst>
                  <a:gd name="T0" fmla="*/ 26 w 28"/>
                  <a:gd name="T1" fmla="*/ 0 h 29"/>
                  <a:gd name="T2" fmla="*/ 0 w 28"/>
                  <a:gd name="T3" fmla="*/ 5 h 29"/>
                  <a:gd name="T4" fmla="*/ 0 w 28"/>
                  <a:gd name="T5" fmla="*/ 2 h 29"/>
                  <a:gd name="T6" fmla="*/ 0 w 28"/>
                  <a:gd name="T7" fmla="*/ 8 h 29"/>
                  <a:gd name="T8" fmla="*/ 2 w 28"/>
                  <a:gd name="T9" fmla="*/ 14 h 29"/>
                  <a:gd name="T10" fmla="*/ 2 w 28"/>
                  <a:gd name="T11" fmla="*/ 23 h 29"/>
                  <a:gd name="T12" fmla="*/ 2 w 28"/>
                  <a:gd name="T13" fmla="*/ 29 h 29"/>
                  <a:gd name="T14" fmla="*/ 28 w 28"/>
                  <a:gd name="T15" fmla="*/ 28 h 29"/>
                  <a:gd name="T16" fmla="*/ 28 w 28"/>
                  <a:gd name="T17" fmla="*/ 23 h 29"/>
                  <a:gd name="T18" fmla="*/ 28 w 28"/>
                  <a:gd name="T19" fmla="*/ 14 h 29"/>
                  <a:gd name="T20" fmla="*/ 27 w 28"/>
                  <a:gd name="T21" fmla="*/ 8 h 29"/>
                  <a:gd name="T22" fmla="*/ 27 w 28"/>
                  <a:gd name="T23" fmla="*/ 2 h 29"/>
                  <a:gd name="T24" fmla="*/ 26 w 28"/>
                  <a:gd name="T25" fmla="*/ 0 h 2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8" h="29">
                    <a:moveTo>
                      <a:pt x="26" y="0"/>
                    </a:moveTo>
                    <a:lnTo>
                      <a:pt x="0" y="5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2" y="23"/>
                    </a:lnTo>
                    <a:lnTo>
                      <a:pt x="2" y="29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8" y="14"/>
                    </a:lnTo>
                    <a:lnTo>
                      <a:pt x="27" y="8"/>
                    </a:lnTo>
                    <a:lnTo>
                      <a:pt x="27" y="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4" name="Rectangle 47"/>
              <p:cNvSpPr>
                <a:spLocks noChangeArrowheads="1"/>
              </p:cNvSpPr>
              <p:nvPr/>
            </p:nvSpPr>
            <p:spPr bwMode="auto">
              <a:xfrm>
                <a:off x="2650" y="3611"/>
                <a:ext cx="26" cy="2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75" name="Freeform 48"/>
              <p:cNvSpPr>
                <a:spLocks/>
              </p:cNvSpPr>
              <p:nvPr/>
            </p:nvSpPr>
            <p:spPr bwMode="auto">
              <a:xfrm>
                <a:off x="2650" y="3664"/>
                <a:ext cx="26" cy="26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19 h 26"/>
                  <a:gd name="T6" fmla="*/ 0 w 26"/>
                  <a:gd name="T7" fmla="*/ 26 h 26"/>
                  <a:gd name="T8" fmla="*/ 26 w 26"/>
                  <a:gd name="T9" fmla="*/ 26 h 26"/>
                  <a:gd name="T10" fmla="*/ 26 w 26"/>
                  <a:gd name="T11" fmla="*/ 19 h 26"/>
                  <a:gd name="T12" fmla="*/ 26 w 26"/>
                  <a:gd name="T13" fmla="*/ 0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0" y="26"/>
                    </a:lnTo>
                    <a:lnTo>
                      <a:pt x="26" y="26"/>
                    </a:lnTo>
                    <a:lnTo>
                      <a:pt x="26" y="1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6" name="Rectangle 49"/>
              <p:cNvSpPr>
                <a:spLocks noChangeArrowheads="1"/>
              </p:cNvSpPr>
              <p:nvPr/>
            </p:nvSpPr>
            <p:spPr bwMode="auto">
              <a:xfrm>
                <a:off x="2650" y="3716"/>
                <a:ext cx="26" cy="2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77" name="Rectangle 50"/>
              <p:cNvSpPr>
                <a:spLocks noChangeArrowheads="1"/>
              </p:cNvSpPr>
              <p:nvPr/>
            </p:nvSpPr>
            <p:spPr bwMode="auto">
              <a:xfrm>
                <a:off x="2650" y="3769"/>
                <a:ext cx="26" cy="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40" name="Group 51"/>
            <p:cNvGrpSpPr>
              <a:grpSpLocks/>
            </p:cNvGrpSpPr>
            <p:nvPr/>
          </p:nvGrpSpPr>
          <p:grpSpPr bwMode="auto">
            <a:xfrm>
              <a:off x="1666" y="2810"/>
              <a:ext cx="745" cy="979"/>
              <a:chOff x="1666" y="2810"/>
              <a:chExt cx="745" cy="979"/>
            </a:xfrm>
          </p:grpSpPr>
          <p:sp>
            <p:nvSpPr>
              <p:cNvPr id="722" name="Freeform 52"/>
              <p:cNvSpPr>
                <a:spLocks/>
              </p:cNvSpPr>
              <p:nvPr/>
            </p:nvSpPr>
            <p:spPr bwMode="auto">
              <a:xfrm>
                <a:off x="2384" y="3761"/>
                <a:ext cx="27" cy="28"/>
              </a:xfrm>
              <a:custGeom>
                <a:avLst/>
                <a:gdLst>
                  <a:gd name="T0" fmla="*/ 26 w 27"/>
                  <a:gd name="T1" fmla="*/ 28 h 28"/>
                  <a:gd name="T2" fmla="*/ 27 w 27"/>
                  <a:gd name="T3" fmla="*/ 2 h 28"/>
                  <a:gd name="T4" fmla="*/ 9 w 27"/>
                  <a:gd name="T5" fmla="*/ 1 h 28"/>
                  <a:gd name="T6" fmla="*/ 1 w 27"/>
                  <a:gd name="T7" fmla="*/ 0 h 28"/>
                  <a:gd name="T8" fmla="*/ 0 w 27"/>
                  <a:gd name="T9" fmla="*/ 26 h 28"/>
                  <a:gd name="T10" fmla="*/ 9 w 27"/>
                  <a:gd name="T11" fmla="*/ 27 h 28"/>
                  <a:gd name="T12" fmla="*/ 26 w 27"/>
                  <a:gd name="T13" fmla="*/ 28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28">
                    <a:moveTo>
                      <a:pt x="26" y="28"/>
                    </a:moveTo>
                    <a:lnTo>
                      <a:pt x="27" y="2"/>
                    </a:lnTo>
                    <a:lnTo>
                      <a:pt x="9" y="1"/>
                    </a:lnTo>
                    <a:lnTo>
                      <a:pt x="1" y="0"/>
                    </a:lnTo>
                    <a:lnTo>
                      <a:pt x="0" y="26"/>
                    </a:lnTo>
                    <a:lnTo>
                      <a:pt x="9" y="27"/>
                    </a:ln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3" name="Freeform 53"/>
              <p:cNvSpPr>
                <a:spLocks/>
              </p:cNvSpPr>
              <p:nvPr/>
            </p:nvSpPr>
            <p:spPr bwMode="auto">
              <a:xfrm>
                <a:off x="2330" y="3757"/>
                <a:ext cx="28" cy="29"/>
              </a:xfrm>
              <a:custGeom>
                <a:avLst/>
                <a:gdLst>
                  <a:gd name="T0" fmla="*/ 27 w 28"/>
                  <a:gd name="T1" fmla="*/ 29 h 29"/>
                  <a:gd name="T2" fmla="*/ 28 w 28"/>
                  <a:gd name="T3" fmla="*/ 3 h 29"/>
                  <a:gd name="T4" fmla="*/ 17 w 28"/>
                  <a:gd name="T5" fmla="*/ 2 h 29"/>
                  <a:gd name="T6" fmla="*/ 2 w 28"/>
                  <a:gd name="T7" fmla="*/ 0 h 29"/>
                  <a:gd name="T8" fmla="*/ 0 w 28"/>
                  <a:gd name="T9" fmla="*/ 27 h 29"/>
                  <a:gd name="T10" fmla="*/ 17 w 28"/>
                  <a:gd name="T11" fmla="*/ 28 h 29"/>
                  <a:gd name="T12" fmla="*/ 27 w 28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27" y="29"/>
                    </a:moveTo>
                    <a:lnTo>
                      <a:pt x="28" y="3"/>
                    </a:lnTo>
                    <a:lnTo>
                      <a:pt x="17" y="2"/>
                    </a:lnTo>
                    <a:lnTo>
                      <a:pt x="2" y="0"/>
                    </a:lnTo>
                    <a:lnTo>
                      <a:pt x="0" y="27"/>
                    </a:lnTo>
                    <a:lnTo>
                      <a:pt x="17" y="28"/>
                    </a:lnTo>
                    <a:lnTo>
                      <a:pt x="27" y="29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4" name="Freeform 54"/>
              <p:cNvSpPr>
                <a:spLocks/>
              </p:cNvSpPr>
              <p:nvPr/>
            </p:nvSpPr>
            <p:spPr bwMode="auto">
              <a:xfrm>
                <a:off x="2277" y="3754"/>
                <a:ext cx="28" cy="29"/>
              </a:xfrm>
              <a:custGeom>
                <a:avLst/>
                <a:gdLst>
                  <a:gd name="T0" fmla="*/ 26 w 28"/>
                  <a:gd name="T1" fmla="*/ 29 h 29"/>
                  <a:gd name="T2" fmla="*/ 28 w 28"/>
                  <a:gd name="T3" fmla="*/ 2 h 29"/>
                  <a:gd name="T4" fmla="*/ 16 w 28"/>
                  <a:gd name="T5" fmla="*/ 1 h 29"/>
                  <a:gd name="T6" fmla="*/ 2 w 28"/>
                  <a:gd name="T7" fmla="*/ 0 h 29"/>
                  <a:gd name="T8" fmla="*/ 0 w 28"/>
                  <a:gd name="T9" fmla="*/ 27 h 29"/>
                  <a:gd name="T10" fmla="*/ 16 w 28"/>
                  <a:gd name="T11" fmla="*/ 28 h 29"/>
                  <a:gd name="T12" fmla="*/ 26 w 28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29">
                    <a:moveTo>
                      <a:pt x="26" y="29"/>
                    </a:moveTo>
                    <a:lnTo>
                      <a:pt x="28" y="2"/>
                    </a:lnTo>
                    <a:lnTo>
                      <a:pt x="16" y="1"/>
                    </a:lnTo>
                    <a:lnTo>
                      <a:pt x="2" y="0"/>
                    </a:lnTo>
                    <a:lnTo>
                      <a:pt x="0" y="27"/>
                    </a:lnTo>
                    <a:lnTo>
                      <a:pt x="16" y="28"/>
                    </a:lnTo>
                    <a:lnTo>
                      <a:pt x="26" y="29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5" name="Freeform 55"/>
              <p:cNvSpPr>
                <a:spLocks/>
              </p:cNvSpPr>
              <p:nvPr/>
            </p:nvSpPr>
            <p:spPr bwMode="auto">
              <a:xfrm>
                <a:off x="2224" y="3749"/>
                <a:ext cx="29" cy="29"/>
              </a:xfrm>
              <a:custGeom>
                <a:avLst/>
                <a:gdLst>
                  <a:gd name="T0" fmla="*/ 26 w 29"/>
                  <a:gd name="T1" fmla="*/ 29 h 29"/>
                  <a:gd name="T2" fmla="*/ 29 w 29"/>
                  <a:gd name="T3" fmla="*/ 2 h 29"/>
                  <a:gd name="T4" fmla="*/ 16 w 29"/>
                  <a:gd name="T5" fmla="*/ 1 h 29"/>
                  <a:gd name="T6" fmla="*/ 2 w 29"/>
                  <a:gd name="T7" fmla="*/ 0 h 29"/>
                  <a:gd name="T8" fmla="*/ 0 w 29"/>
                  <a:gd name="T9" fmla="*/ 26 h 29"/>
                  <a:gd name="T10" fmla="*/ 16 w 29"/>
                  <a:gd name="T11" fmla="*/ 27 h 29"/>
                  <a:gd name="T12" fmla="*/ 26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6" y="29"/>
                    </a:moveTo>
                    <a:lnTo>
                      <a:pt x="29" y="2"/>
                    </a:lnTo>
                    <a:lnTo>
                      <a:pt x="16" y="1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16" y="27"/>
                    </a:lnTo>
                    <a:lnTo>
                      <a:pt x="26" y="29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6" name="Freeform 56"/>
              <p:cNvSpPr>
                <a:spLocks/>
              </p:cNvSpPr>
              <p:nvPr/>
            </p:nvSpPr>
            <p:spPr bwMode="auto">
              <a:xfrm>
                <a:off x="2172" y="3745"/>
                <a:ext cx="29" cy="28"/>
              </a:xfrm>
              <a:custGeom>
                <a:avLst/>
                <a:gdLst>
                  <a:gd name="T0" fmla="*/ 27 w 29"/>
                  <a:gd name="T1" fmla="*/ 28 h 28"/>
                  <a:gd name="T2" fmla="*/ 29 w 29"/>
                  <a:gd name="T3" fmla="*/ 2 h 28"/>
                  <a:gd name="T4" fmla="*/ 10 w 29"/>
                  <a:gd name="T5" fmla="*/ 1 h 28"/>
                  <a:gd name="T6" fmla="*/ 2 w 29"/>
                  <a:gd name="T7" fmla="*/ 0 h 28"/>
                  <a:gd name="T8" fmla="*/ 0 w 29"/>
                  <a:gd name="T9" fmla="*/ 26 h 28"/>
                  <a:gd name="T10" fmla="*/ 8 w 29"/>
                  <a:gd name="T11" fmla="*/ 27 h 28"/>
                  <a:gd name="T12" fmla="*/ 27 w 29"/>
                  <a:gd name="T13" fmla="*/ 28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8">
                    <a:moveTo>
                      <a:pt x="27" y="28"/>
                    </a:moveTo>
                    <a:lnTo>
                      <a:pt x="29" y="2"/>
                    </a:lnTo>
                    <a:lnTo>
                      <a:pt x="10" y="1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8" y="27"/>
                    </a:lnTo>
                    <a:lnTo>
                      <a:pt x="27" y="28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7" name="Freeform 57"/>
              <p:cNvSpPr>
                <a:spLocks/>
              </p:cNvSpPr>
              <p:nvPr/>
            </p:nvSpPr>
            <p:spPr bwMode="auto">
              <a:xfrm>
                <a:off x="2120" y="3741"/>
                <a:ext cx="28" cy="28"/>
              </a:xfrm>
              <a:custGeom>
                <a:avLst/>
                <a:gdLst>
                  <a:gd name="T0" fmla="*/ 26 w 28"/>
                  <a:gd name="T1" fmla="*/ 28 h 28"/>
                  <a:gd name="T2" fmla="*/ 28 w 28"/>
                  <a:gd name="T3" fmla="*/ 2 h 28"/>
                  <a:gd name="T4" fmla="*/ 2 w 28"/>
                  <a:gd name="T5" fmla="*/ 0 h 28"/>
                  <a:gd name="T6" fmla="*/ 0 w 28"/>
                  <a:gd name="T7" fmla="*/ 26 h 28"/>
                  <a:gd name="T8" fmla="*/ 26 w 28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6" y="28"/>
                    </a:moveTo>
                    <a:lnTo>
                      <a:pt x="28" y="2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8" name="Freeform 58"/>
              <p:cNvSpPr>
                <a:spLocks/>
              </p:cNvSpPr>
              <p:nvPr/>
            </p:nvSpPr>
            <p:spPr bwMode="auto">
              <a:xfrm>
                <a:off x="2065" y="3733"/>
                <a:ext cx="31" cy="30"/>
              </a:xfrm>
              <a:custGeom>
                <a:avLst/>
                <a:gdLst>
                  <a:gd name="T0" fmla="*/ 28 w 31"/>
                  <a:gd name="T1" fmla="*/ 30 h 30"/>
                  <a:gd name="T2" fmla="*/ 31 w 31"/>
                  <a:gd name="T3" fmla="*/ 4 h 30"/>
                  <a:gd name="T4" fmla="*/ 22 w 31"/>
                  <a:gd name="T5" fmla="*/ 3 h 30"/>
                  <a:gd name="T6" fmla="*/ 22 w 31"/>
                  <a:gd name="T7" fmla="*/ 16 h 30"/>
                  <a:gd name="T8" fmla="*/ 27 w 31"/>
                  <a:gd name="T9" fmla="*/ 4 h 30"/>
                  <a:gd name="T10" fmla="*/ 12 w 31"/>
                  <a:gd name="T11" fmla="*/ 1 h 30"/>
                  <a:gd name="T12" fmla="*/ 8 w 31"/>
                  <a:gd name="T13" fmla="*/ 0 h 30"/>
                  <a:gd name="T14" fmla="*/ 0 w 31"/>
                  <a:gd name="T15" fmla="*/ 24 h 30"/>
                  <a:gd name="T16" fmla="*/ 2 w 31"/>
                  <a:gd name="T17" fmla="*/ 26 h 30"/>
                  <a:gd name="T18" fmla="*/ 17 w 31"/>
                  <a:gd name="T19" fmla="*/ 29 h 30"/>
                  <a:gd name="T20" fmla="*/ 22 w 31"/>
                  <a:gd name="T21" fmla="*/ 30 h 30"/>
                  <a:gd name="T22" fmla="*/ 28 w 31"/>
                  <a:gd name="T23" fmla="*/ 3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1" h="30">
                    <a:moveTo>
                      <a:pt x="28" y="30"/>
                    </a:moveTo>
                    <a:lnTo>
                      <a:pt x="31" y="4"/>
                    </a:lnTo>
                    <a:lnTo>
                      <a:pt x="22" y="3"/>
                    </a:lnTo>
                    <a:lnTo>
                      <a:pt x="22" y="16"/>
                    </a:lnTo>
                    <a:lnTo>
                      <a:pt x="27" y="4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17" y="29"/>
                    </a:lnTo>
                    <a:lnTo>
                      <a:pt x="22" y="30"/>
                    </a:lnTo>
                    <a:lnTo>
                      <a:pt x="28" y="30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9" name="Freeform 59"/>
              <p:cNvSpPr>
                <a:spLocks/>
              </p:cNvSpPr>
              <p:nvPr/>
            </p:nvSpPr>
            <p:spPr bwMode="auto">
              <a:xfrm>
                <a:off x="2014" y="3712"/>
                <a:ext cx="35" cy="36"/>
              </a:xfrm>
              <a:custGeom>
                <a:avLst/>
                <a:gdLst>
                  <a:gd name="T0" fmla="*/ 25 w 35"/>
                  <a:gd name="T1" fmla="*/ 36 h 36"/>
                  <a:gd name="T2" fmla="*/ 35 w 35"/>
                  <a:gd name="T3" fmla="*/ 12 h 36"/>
                  <a:gd name="T4" fmla="*/ 33 w 35"/>
                  <a:gd name="T5" fmla="*/ 11 h 36"/>
                  <a:gd name="T6" fmla="*/ 18 w 35"/>
                  <a:gd name="T7" fmla="*/ 3 h 36"/>
                  <a:gd name="T8" fmla="*/ 12 w 35"/>
                  <a:gd name="T9" fmla="*/ 0 h 36"/>
                  <a:gd name="T10" fmla="*/ 0 w 35"/>
                  <a:gd name="T11" fmla="*/ 23 h 36"/>
                  <a:gd name="T12" fmla="*/ 7 w 35"/>
                  <a:gd name="T13" fmla="*/ 28 h 36"/>
                  <a:gd name="T14" fmla="*/ 22 w 35"/>
                  <a:gd name="T15" fmla="*/ 35 h 36"/>
                  <a:gd name="T16" fmla="*/ 25 w 35"/>
                  <a:gd name="T17" fmla="*/ 36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5" h="36">
                    <a:moveTo>
                      <a:pt x="25" y="36"/>
                    </a:moveTo>
                    <a:lnTo>
                      <a:pt x="35" y="12"/>
                    </a:lnTo>
                    <a:lnTo>
                      <a:pt x="33" y="11"/>
                    </a:lnTo>
                    <a:lnTo>
                      <a:pt x="18" y="3"/>
                    </a:lnTo>
                    <a:lnTo>
                      <a:pt x="12" y="0"/>
                    </a:lnTo>
                    <a:lnTo>
                      <a:pt x="0" y="23"/>
                    </a:lnTo>
                    <a:lnTo>
                      <a:pt x="7" y="28"/>
                    </a:lnTo>
                    <a:lnTo>
                      <a:pt x="22" y="35"/>
                    </a:lnTo>
                    <a:lnTo>
                      <a:pt x="25" y="36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0" name="Freeform 60"/>
              <p:cNvSpPr>
                <a:spLocks/>
              </p:cNvSpPr>
              <p:nvPr/>
            </p:nvSpPr>
            <p:spPr bwMode="auto">
              <a:xfrm>
                <a:off x="1970" y="3685"/>
                <a:ext cx="33" cy="41"/>
              </a:xfrm>
              <a:custGeom>
                <a:avLst/>
                <a:gdLst>
                  <a:gd name="T0" fmla="*/ 22 w 33"/>
                  <a:gd name="T1" fmla="*/ 41 h 41"/>
                  <a:gd name="T2" fmla="*/ 30 w 33"/>
                  <a:gd name="T3" fmla="*/ 16 h 41"/>
                  <a:gd name="T4" fmla="*/ 29 w 33"/>
                  <a:gd name="T5" fmla="*/ 16 h 41"/>
                  <a:gd name="T6" fmla="*/ 25 w 33"/>
                  <a:gd name="T7" fmla="*/ 28 h 41"/>
                  <a:gd name="T8" fmla="*/ 33 w 33"/>
                  <a:gd name="T9" fmla="*/ 19 h 41"/>
                  <a:gd name="T10" fmla="*/ 26 w 33"/>
                  <a:gd name="T11" fmla="*/ 10 h 41"/>
                  <a:gd name="T12" fmla="*/ 22 w 33"/>
                  <a:gd name="T13" fmla="*/ 6 h 41"/>
                  <a:gd name="T14" fmla="*/ 18 w 33"/>
                  <a:gd name="T15" fmla="*/ 3 h 41"/>
                  <a:gd name="T16" fmla="*/ 13 w 33"/>
                  <a:gd name="T17" fmla="*/ 1 h 41"/>
                  <a:gd name="T18" fmla="*/ 7 w 33"/>
                  <a:gd name="T19" fmla="*/ 11 h 41"/>
                  <a:gd name="T20" fmla="*/ 14 w 33"/>
                  <a:gd name="T21" fmla="*/ 1 h 41"/>
                  <a:gd name="T22" fmla="*/ 13 w 33"/>
                  <a:gd name="T23" fmla="*/ 0 h 41"/>
                  <a:gd name="T24" fmla="*/ 0 w 33"/>
                  <a:gd name="T25" fmla="*/ 22 h 41"/>
                  <a:gd name="T26" fmla="*/ 1 w 33"/>
                  <a:gd name="T27" fmla="*/ 23 h 41"/>
                  <a:gd name="T28" fmla="*/ 1 w 33"/>
                  <a:gd name="T29" fmla="*/ 23 h 41"/>
                  <a:gd name="T30" fmla="*/ 7 w 33"/>
                  <a:gd name="T31" fmla="*/ 27 h 41"/>
                  <a:gd name="T32" fmla="*/ 12 w 33"/>
                  <a:gd name="T33" fmla="*/ 16 h 41"/>
                  <a:gd name="T34" fmla="*/ 3 w 33"/>
                  <a:gd name="T35" fmla="*/ 25 h 41"/>
                  <a:gd name="T36" fmla="*/ 7 w 33"/>
                  <a:gd name="T37" fmla="*/ 29 h 41"/>
                  <a:gd name="T38" fmla="*/ 16 w 33"/>
                  <a:gd name="T39" fmla="*/ 39 h 41"/>
                  <a:gd name="T40" fmla="*/ 20 w 33"/>
                  <a:gd name="T41" fmla="*/ 40 h 41"/>
                  <a:gd name="T42" fmla="*/ 21 w 33"/>
                  <a:gd name="T43" fmla="*/ 41 h 41"/>
                  <a:gd name="T44" fmla="*/ 22 w 33"/>
                  <a:gd name="T45" fmla="*/ 41 h 4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3" h="41">
                    <a:moveTo>
                      <a:pt x="22" y="41"/>
                    </a:moveTo>
                    <a:lnTo>
                      <a:pt x="30" y="16"/>
                    </a:lnTo>
                    <a:lnTo>
                      <a:pt x="29" y="16"/>
                    </a:lnTo>
                    <a:lnTo>
                      <a:pt x="25" y="28"/>
                    </a:lnTo>
                    <a:lnTo>
                      <a:pt x="33" y="19"/>
                    </a:lnTo>
                    <a:lnTo>
                      <a:pt x="26" y="10"/>
                    </a:lnTo>
                    <a:lnTo>
                      <a:pt x="22" y="6"/>
                    </a:lnTo>
                    <a:lnTo>
                      <a:pt x="18" y="3"/>
                    </a:lnTo>
                    <a:lnTo>
                      <a:pt x="13" y="1"/>
                    </a:lnTo>
                    <a:lnTo>
                      <a:pt x="7" y="1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0" y="22"/>
                    </a:lnTo>
                    <a:lnTo>
                      <a:pt x="1" y="23"/>
                    </a:lnTo>
                    <a:lnTo>
                      <a:pt x="7" y="27"/>
                    </a:lnTo>
                    <a:lnTo>
                      <a:pt x="12" y="16"/>
                    </a:lnTo>
                    <a:lnTo>
                      <a:pt x="3" y="25"/>
                    </a:lnTo>
                    <a:lnTo>
                      <a:pt x="7" y="29"/>
                    </a:lnTo>
                    <a:lnTo>
                      <a:pt x="16" y="39"/>
                    </a:lnTo>
                    <a:lnTo>
                      <a:pt x="20" y="40"/>
                    </a:lnTo>
                    <a:lnTo>
                      <a:pt x="21" y="41"/>
                    </a:lnTo>
                    <a:lnTo>
                      <a:pt x="22" y="41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1" name="Freeform 61"/>
              <p:cNvSpPr>
                <a:spLocks/>
              </p:cNvSpPr>
              <p:nvPr/>
            </p:nvSpPr>
            <p:spPr bwMode="auto">
              <a:xfrm>
                <a:off x="1927" y="3655"/>
                <a:ext cx="38" cy="37"/>
              </a:xfrm>
              <a:custGeom>
                <a:avLst/>
                <a:gdLst>
                  <a:gd name="T0" fmla="*/ 15 w 38"/>
                  <a:gd name="T1" fmla="*/ 37 h 37"/>
                  <a:gd name="T2" fmla="*/ 38 w 38"/>
                  <a:gd name="T3" fmla="*/ 25 h 37"/>
                  <a:gd name="T4" fmla="*/ 37 w 38"/>
                  <a:gd name="T5" fmla="*/ 22 h 37"/>
                  <a:gd name="T6" fmla="*/ 35 w 38"/>
                  <a:gd name="T7" fmla="*/ 18 h 37"/>
                  <a:gd name="T8" fmla="*/ 32 w 38"/>
                  <a:gd name="T9" fmla="*/ 14 h 37"/>
                  <a:gd name="T10" fmla="*/ 28 w 38"/>
                  <a:gd name="T11" fmla="*/ 10 h 37"/>
                  <a:gd name="T12" fmla="*/ 19 w 38"/>
                  <a:gd name="T13" fmla="*/ 19 h 37"/>
                  <a:gd name="T14" fmla="*/ 29 w 38"/>
                  <a:gd name="T15" fmla="*/ 10 h 37"/>
                  <a:gd name="T16" fmla="*/ 19 w 38"/>
                  <a:gd name="T17" fmla="*/ 3 h 37"/>
                  <a:gd name="T18" fmla="*/ 15 w 38"/>
                  <a:gd name="T19" fmla="*/ 0 h 37"/>
                  <a:gd name="T20" fmla="*/ 14 w 38"/>
                  <a:gd name="T21" fmla="*/ 0 h 37"/>
                  <a:gd name="T22" fmla="*/ 2 w 38"/>
                  <a:gd name="T23" fmla="*/ 23 h 37"/>
                  <a:gd name="T24" fmla="*/ 5 w 38"/>
                  <a:gd name="T25" fmla="*/ 25 h 37"/>
                  <a:gd name="T26" fmla="*/ 10 w 38"/>
                  <a:gd name="T27" fmla="*/ 13 h 37"/>
                  <a:gd name="T28" fmla="*/ 0 w 38"/>
                  <a:gd name="T29" fmla="*/ 22 h 37"/>
                  <a:gd name="T30" fmla="*/ 10 w 38"/>
                  <a:gd name="T31" fmla="*/ 29 h 37"/>
                  <a:gd name="T32" fmla="*/ 12 w 38"/>
                  <a:gd name="T33" fmla="*/ 30 h 37"/>
                  <a:gd name="T34" fmla="*/ 13 w 38"/>
                  <a:gd name="T35" fmla="*/ 33 h 37"/>
                  <a:gd name="T36" fmla="*/ 23 w 38"/>
                  <a:gd name="T37" fmla="*/ 23 h 37"/>
                  <a:gd name="T38" fmla="*/ 11 w 38"/>
                  <a:gd name="T39" fmla="*/ 29 h 37"/>
                  <a:gd name="T40" fmla="*/ 13 w 38"/>
                  <a:gd name="T41" fmla="*/ 33 h 37"/>
                  <a:gd name="T42" fmla="*/ 15 w 38"/>
                  <a:gd name="T43" fmla="*/ 37 h 3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8" h="37">
                    <a:moveTo>
                      <a:pt x="15" y="37"/>
                    </a:moveTo>
                    <a:lnTo>
                      <a:pt x="38" y="25"/>
                    </a:lnTo>
                    <a:lnTo>
                      <a:pt x="37" y="22"/>
                    </a:lnTo>
                    <a:lnTo>
                      <a:pt x="35" y="18"/>
                    </a:lnTo>
                    <a:lnTo>
                      <a:pt x="32" y="14"/>
                    </a:lnTo>
                    <a:lnTo>
                      <a:pt x="28" y="10"/>
                    </a:lnTo>
                    <a:lnTo>
                      <a:pt x="19" y="19"/>
                    </a:lnTo>
                    <a:lnTo>
                      <a:pt x="29" y="10"/>
                    </a:lnTo>
                    <a:lnTo>
                      <a:pt x="19" y="3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2" y="23"/>
                    </a:lnTo>
                    <a:lnTo>
                      <a:pt x="5" y="25"/>
                    </a:lnTo>
                    <a:lnTo>
                      <a:pt x="10" y="13"/>
                    </a:lnTo>
                    <a:lnTo>
                      <a:pt x="0" y="22"/>
                    </a:lnTo>
                    <a:lnTo>
                      <a:pt x="10" y="29"/>
                    </a:lnTo>
                    <a:lnTo>
                      <a:pt x="12" y="30"/>
                    </a:lnTo>
                    <a:lnTo>
                      <a:pt x="13" y="33"/>
                    </a:lnTo>
                    <a:lnTo>
                      <a:pt x="23" y="23"/>
                    </a:lnTo>
                    <a:lnTo>
                      <a:pt x="11" y="29"/>
                    </a:lnTo>
                    <a:lnTo>
                      <a:pt x="13" y="33"/>
                    </a:lnTo>
                    <a:lnTo>
                      <a:pt x="15" y="37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2" name="Freeform 62"/>
              <p:cNvSpPr>
                <a:spLocks/>
              </p:cNvSpPr>
              <p:nvPr/>
            </p:nvSpPr>
            <p:spPr bwMode="auto">
              <a:xfrm>
                <a:off x="1889" y="3622"/>
                <a:ext cx="38" cy="36"/>
              </a:xfrm>
              <a:custGeom>
                <a:avLst/>
                <a:gdLst>
                  <a:gd name="T0" fmla="*/ 17 w 38"/>
                  <a:gd name="T1" fmla="*/ 35 h 36"/>
                  <a:gd name="T2" fmla="*/ 38 w 38"/>
                  <a:gd name="T3" fmla="*/ 20 h 36"/>
                  <a:gd name="T4" fmla="*/ 37 w 38"/>
                  <a:gd name="T5" fmla="*/ 18 h 36"/>
                  <a:gd name="T6" fmla="*/ 26 w 38"/>
                  <a:gd name="T7" fmla="*/ 6 h 36"/>
                  <a:gd name="T8" fmla="*/ 17 w 38"/>
                  <a:gd name="T9" fmla="*/ 0 h 36"/>
                  <a:gd name="T10" fmla="*/ 0 w 38"/>
                  <a:gd name="T11" fmla="*/ 20 h 36"/>
                  <a:gd name="T12" fmla="*/ 7 w 38"/>
                  <a:gd name="T13" fmla="*/ 25 h 36"/>
                  <a:gd name="T14" fmla="*/ 18 w 38"/>
                  <a:gd name="T15" fmla="*/ 36 h 36"/>
                  <a:gd name="T16" fmla="*/ 17 w 38"/>
                  <a:gd name="T17" fmla="*/ 35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7" y="35"/>
                    </a:moveTo>
                    <a:lnTo>
                      <a:pt x="38" y="20"/>
                    </a:lnTo>
                    <a:lnTo>
                      <a:pt x="37" y="18"/>
                    </a:lnTo>
                    <a:lnTo>
                      <a:pt x="26" y="6"/>
                    </a:lnTo>
                    <a:lnTo>
                      <a:pt x="17" y="0"/>
                    </a:lnTo>
                    <a:lnTo>
                      <a:pt x="0" y="20"/>
                    </a:lnTo>
                    <a:lnTo>
                      <a:pt x="7" y="25"/>
                    </a:lnTo>
                    <a:lnTo>
                      <a:pt x="18" y="36"/>
                    </a:lnTo>
                    <a:lnTo>
                      <a:pt x="17" y="35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3" name="Freeform 63"/>
              <p:cNvSpPr>
                <a:spLocks/>
              </p:cNvSpPr>
              <p:nvPr/>
            </p:nvSpPr>
            <p:spPr bwMode="auto">
              <a:xfrm>
                <a:off x="1853" y="3586"/>
                <a:ext cx="36" cy="35"/>
              </a:xfrm>
              <a:custGeom>
                <a:avLst/>
                <a:gdLst>
                  <a:gd name="T0" fmla="*/ 12 w 36"/>
                  <a:gd name="T1" fmla="*/ 35 h 35"/>
                  <a:gd name="T2" fmla="*/ 36 w 36"/>
                  <a:gd name="T3" fmla="*/ 25 h 35"/>
                  <a:gd name="T4" fmla="*/ 33 w 36"/>
                  <a:gd name="T5" fmla="*/ 18 h 35"/>
                  <a:gd name="T6" fmla="*/ 30 w 36"/>
                  <a:gd name="T7" fmla="*/ 11 h 35"/>
                  <a:gd name="T8" fmla="*/ 27 w 36"/>
                  <a:gd name="T9" fmla="*/ 7 h 35"/>
                  <a:gd name="T10" fmla="*/ 22 w 36"/>
                  <a:gd name="T11" fmla="*/ 0 h 35"/>
                  <a:gd name="T12" fmla="*/ 0 w 36"/>
                  <a:gd name="T13" fmla="*/ 15 h 35"/>
                  <a:gd name="T14" fmla="*/ 8 w 36"/>
                  <a:gd name="T15" fmla="*/ 26 h 35"/>
                  <a:gd name="T16" fmla="*/ 17 w 36"/>
                  <a:gd name="T17" fmla="*/ 17 h 35"/>
                  <a:gd name="T18" fmla="*/ 6 w 36"/>
                  <a:gd name="T19" fmla="*/ 22 h 35"/>
                  <a:gd name="T20" fmla="*/ 9 w 36"/>
                  <a:gd name="T21" fmla="*/ 28 h 35"/>
                  <a:gd name="T22" fmla="*/ 12 w 36"/>
                  <a:gd name="T23" fmla="*/ 35 h 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6" h="35">
                    <a:moveTo>
                      <a:pt x="12" y="35"/>
                    </a:moveTo>
                    <a:lnTo>
                      <a:pt x="36" y="25"/>
                    </a:lnTo>
                    <a:lnTo>
                      <a:pt x="33" y="18"/>
                    </a:lnTo>
                    <a:lnTo>
                      <a:pt x="30" y="11"/>
                    </a:lnTo>
                    <a:lnTo>
                      <a:pt x="27" y="7"/>
                    </a:lnTo>
                    <a:lnTo>
                      <a:pt x="22" y="0"/>
                    </a:lnTo>
                    <a:lnTo>
                      <a:pt x="0" y="15"/>
                    </a:lnTo>
                    <a:lnTo>
                      <a:pt x="8" y="26"/>
                    </a:lnTo>
                    <a:lnTo>
                      <a:pt x="17" y="17"/>
                    </a:lnTo>
                    <a:lnTo>
                      <a:pt x="6" y="22"/>
                    </a:lnTo>
                    <a:lnTo>
                      <a:pt x="9" y="28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4" name="Freeform 64"/>
              <p:cNvSpPr>
                <a:spLocks/>
              </p:cNvSpPr>
              <p:nvPr/>
            </p:nvSpPr>
            <p:spPr bwMode="auto">
              <a:xfrm>
                <a:off x="1818" y="3544"/>
                <a:ext cx="38" cy="38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21 h 38"/>
                  <a:gd name="T4" fmla="*/ 32 w 38"/>
                  <a:gd name="T5" fmla="*/ 14 h 38"/>
                  <a:gd name="T6" fmla="*/ 32 w 38"/>
                  <a:gd name="T7" fmla="*/ 14 h 38"/>
                  <a:gd name="T8" fmla="*/ 26 w 38"/>
                  <a:gd name="T9" fmla="*/ 6 h 38"/>
                  <a:gd name="T10" fmla="*/ 22 w 38"/>
                  <a:gd name="T11" fmla="*/ 0 h 38"/>
                  <a:gd name="T12" fmla="*/ 12 w 38"/>
                  <a:gd name="T13" fmla="*/ 9 h 38"/>
                  <a:gd name="T14" fmla="*/ 24 w 38"/>
                  <a:gd name="T15" fmla="*/ 4 h 38"/>
                  <a:gd name="T16" fmla="*/ 23 w 38"/>
                  <a:gd name="T17" fmla="*/ 2 h 38"/>
                  <a:gd name="T18" fmla="*/ 1 w 38"/>
                  <a:gd name="T19" fmla="*/ 14 h 38"/>
                  <a:gd name="T20" fmla="*/ 0 w 38"/>
                  <a:gd name="T21" fmla="*/ 14 h 38"/>
                  <a:gd name="T22" fmla="*/ 3 w 38"/>
                  <a:gd name="T23" fmla="*/ 19 h 38"/>
                  <a:gd name="T24" fmla="*/ 7 w 38"/>
                  <a:gd name="T25" fmla="*/ 25 h 38"/>
                  <a:gd name="T26" fmla="*/ 13 w 38"/>
                  <a:gd name="T27" fmla="*/ 32 h 38"/>
                  <a:gd name="T28" fmla="*/ 23 w 38"/>
                  <a:gd name="T29" fmla="*/ 23 h 38"/>
                  <a:gd name="T30" fmla="*/ 13 w 38"/>
                  <a:gd name="T31" fmla="*/ 31 h 38"/>
                  <a:gd name="T32" fmla="*/ 19 w 38"/>
                  <a:gd name="T33" fmla="*/ 38 h 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lnTo>
                      <a:pt x="38" y="21"/>
                    </a:lnTo>
                    <a:lnTo>
                      <a:pt x="32" y="14"/>
                    </a:lnTo>
                    <a:lnTo>
                      <a:pt x="26" y="6"/>
                    </a:lnTo>
                    <a:lnTo>
                      <a:pt x="22" y="0"/>
                    </a:lnTo>
                    <a:lnTo>
                      <a:pt x="12" y="9"/>
                    </a:lnTo>
                    <a:lnTo>
                      <a:pt x="24" y="4"/>
                    </a:lnTo>
                    <a:lnTo>
                      <a:pt x="23" y="2"/>
                    </a:lnTo>
                    <a:lnTo>
                      <a:pt x="1" y="14"/>
                    </a:lnTo>
                    <a:lnTo>
                      <a:pt x="0" y="14"/>
                    </a:lnTo>
                    <a:lnTo>
                      <a:pt x="3" y="19"/>
                    </a:lnTo>
                    <a:lnTo>
                      <a:pt x="7" y="25"/>
                    </a:lnTo>
                    <a:lnTo>
                      <a:pt x="13" y="32"/>
                    </a:lnTo>
                    <a:lnTo>
                      <a:pt x="23" y="23"/>
                    </a:lnTo>
                    <a:lnTo>
                      <a:pt x="13" y="31"/>
                    </a:ln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5" name="Freeform 65"/>
              <p:cNvSpPr>
                <a:spLocks/>
              </p:cNvSpPr>
              <p:nvPr/>
            </p:nvSpPr>
            <p:spPr bwMode="auto">
              <a:xfrm>
                <a:off x="1789" y="3506"/>
                <a:ext cx="37" cy="32"/>
              </a:xfrm>
              <a:custGeom>
                <a:avLst/>
                <a:gdLst>
                  <a:gd name="T0" fmla="*/ 17 w 37"/>
                  <a:gd name="T1" fmla="*/ 32 h 32"/>
                  <a:gd name="T2" fmla="*/ 37 w 37"/>
                  <a:gd name="T3" fmla="*/ 16 h 32"/>
                  <a:gd name="T4" fmla="*/ 32 w 37"/>
                  <a:gd name="T5" fmla="*/ 8 h 32"/>
                  <a:gd name="T6" fmla="*/ 24 w 37"/>
                  <a:gd name="T7" fmla="*/ 1 h 32"/>
                  <a:gd name="T8" fmla="*/ 15 w 37"/>
                  <a:gd name="T9" fmla="*/ 10 h 32"/>
                  <a:gd name="T10" fmla="*/ 27 w 37"/>
                  <a:gd name="T11" fmla="*/ 7 h 32"/>
                  <a:gd name="T12" fmla="*/ 24 w 37"/>
                  <a:gd name="T13" fmla="*/ 0 h 32"/>
                  <a:gd name="T14" fmla="*/ 0 w 37"/>
                  <a:gd name="T15" fmla="*/ 7 h 32"/>
                  <a:gd name="T16" fmla="*/ 3 w 37"/>
                  <a:gd name="T17" fmla="*/ 14 h 32"/>
                  <a:gd name="T18" fmla="*/ 3 w 37"/>
                  <a:gd name="T19" fmla="*/ 16 h 32"/>
                  <a:gd name="T20" fmla="*/ 5 w 37"/>
                  <a:gd name="T21" fmla="*/ 20 h 32"/>
                  <a:gd name="T22" fmla="*/ 6 w 37"/>
                  <a:gd name="T23" fmla="*/ 20 h 32"/>
                  <a:gd name="T24" fmla="*/ 13 w 37"/>
                  <a:gd name="T25" fmla="*/ 27 h 32"/>
                  <a:gd name="T26" fmla="*/ 17 w 37"/>
                  <a:gd name="T27" fmla="*/ 32 h 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7" h="32">
                    <a:moveTo>
                      <a:pt x="17" y="32"/>
                    </a:moveTo>
                    <a:lnTo>
                      <a:pt x="37" y="16"/>
                    </a:lnTo>
                    <a:lnTo>
                      <a:pt x="32" y="8"/>
                    </a:lnTo>
                    <a:lnTo>
                      <a:pt x="24" y="1"/>
                    </a:lnTo>
                    <a:lnTo>
                      <a:pt x="15" y="10"/>
                    </a:lnTo>
                    <a:lnTo>
                      <a:pt x="27" y="7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3" y="14"/>
                    </a:lnTo>
                    <a:lnTo>
                      <a:pt x="3" y="16"/>
                    </a:lnTo>
                    <a:lnTo>
                      <a:pt x="5" y="20"/>
                    </a:lnTo>
                    <a:lnTo>
                      <a:pt x="6" y="20"/>
                    </a:lnTo>
                    <a:lnTo>
                      <a:pt x="13" y="27"/>
                    </a:lnTo>
                    <a:lnTo>
                      <a:pt x="17" y="32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6" name="Freeform 66"/>
              <p:cNvSpPr>
                <a:spLocks/>
              </p:cNvSpPr>
              <p:nvPr/>
            </p:nvSpPr>
            <p:spPr bwMode="auto">
              <a:xfrm>
                <a:off x="1765" y="3456"/>
                <a:ext cx="37" cy="36"/>
              </a:xfrm>
              <a:custGeom>
                <a:avLst/>
                <a:gdLst>
                  <a:gd name="T0" fmla="*/ 13 w 37"/>
                  <a:gd name="T1" fmla="*/ 36 h 36"/>
                  <a:gd name="T2" fmla="*/ 37 w 37"/>
                  <a:gd name="T3" fmla="*/ 23 h 36"/>
                  <a:gd name="T4" fmla="*/ 37 w 37"/>
                  <a:gd name="T5" fmla="*/ 23 h 36"/>
                  <a:gd name="T6" fmla="*/ 27 w 37"/>
                  <a:gd name="T7" fmla="*/ 9 h 36"/>
                  <a:gd name="T8" fmla="*/ 23 w 37"/>
                  <a:gd name="T9" fmla="*/ 0 h 36"/>
                  <a:gd name="T10" fmla="*/ 0 w 37"/>
                  <a:gd name="T11" fmla="*/ 12 h 36"/>
                  <a:gd name="T12" fmla="*/ 3 w 37"/>
                  <a:gd name="T13" fmla="*/ 19 h 36"/>
                  <a:gd name="T14" fmla="*/ 12 w 37"/>
                  <a:gd name="T15" fmla="*/ 34 h 36"/>
                  <a:gd name="T16" fmla="*/ 13 w 37"/>
                  <a:gd name="T17" fmla="*/ 36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13" y="36"/>
                    </a:moveTo>
                    <a:lnTo>
                      <a:pt x="37" y="23"/>
                    </a:lnTo>
                    <a:lnTo>
                      <a:pt x="27" y="9"/>
                    </a:lnTo>
                    <a:lnTo>
                      <a:pt x="23" y="0"/>
                    </a:lnTo>
                    <a:lnTo>
                      <a:pt x="0" y="12"/>
                    </a:lnTo>
                    <a:lnTo>
                      <a:pt x="3" y="19"/>
                    </a:lnTo>
                    <a:lnTo>
                      <a:pt x="12" y="34"/>
                    </a:lnTo>
                    <a:lnTo>
                      <a:pt x="13" y="36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7" name="Freeform 67"/>
              <p:cNvSpPr>
                <a:spLocks/>
              </p:cNvSpPr>
              <p:nvPr/>
            </p:nvSpPr>
            <p:spPr bwMode="auto">
              <a:xfrm>
                <a:off x="1744" y="3409"/>
                <a:ext cx="33" cy="35"/>
              </a:xfrm>
              <a:custGeom>
                <a:avLst/>
                <a:gdLst>
                  <a:gd name="T0" fmla="*/ 10 w 33"/>
                  <a:gd name="T1" fmla="*/ 35 h 35"/>
                  <a:gd name="T2" fmla="*/ 33 w 33"/>
                  <a:gd name="T3" fmla="*/ 24 h 35"/>
                  <a:gd name="T4" fmla="*/ 30 w 33"/>
                  <a:gd name="T5" fmla="*/ 15 h 35"/>
                  <a:gd name="T6" fmla="*/ 24 w 33"/>
                  <a:gd name="T7" fmla="*/ 0 h 35"/>
                  <a:gd name="T8" fmla="*/ 0 w 33"/>
                  <a:gd name="T9" fmla="*/ 9 h 35"/>
                  <a:gd name="T10" fmla="*/ 6 w 33"/>
                  <a:gd name="T11" fmla="*/ 25 h 35"/>
                  <a:gd name="T12" fmla="*/ 10 w 33"/>
                  <a:gd name="T13" fmla="*/ 35 h 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3" h="35">
                    <a:moveTo>
                      <a:pt x="10" y="35"/>
                    </a:moveTo>
                    <a:lnTo>
                      <a:pt x="33" y="24"/>
                    </a:lnTo>
                    <a:lnTo>
                      <a:pt x="30" y="15"/>
                    </a:lnTo>
                    <a:lnTo>
                      <a:pt x="24" y="0"/>
                    </a:lnTo>
                    <a:lnTo>
                      <a:pt x="0" y="9"/>
                    </a:lnTo>
                    <a:lnTo>
                      <a:pt x="6" y="25"/>
                    </a:lnTo>
                    <a:lnTo>
                      <a:pt x="10" y="35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8" name="Freeform 68"/>
              <p:cNvSpPr>
                <a:spLocks/>
              </p:cNvSpPr>
              <p:nvPr/>
            </p:nvSpPr>
            <p:spPr bwMode="auto">
              <a:xfrm>
                <a:off x="1727" y="3359"/>
                <a:ext cx="32" cy="34"/>
              </a:xfrm>
              <a:custGeom>
                <a:avLst/>
                <a:gdLst>
                  <a:gd name="T0" fmla="*/ 8 w 32"/>
                  <a:gd name="T1" fmla="*/ 34 h 34"/>
                  <a:gd name="T2" fmla="*/ 32 w 32"/>
                  <a:gd name="T3" fmla="*/ 26 h 34"/>
                  <a:gd name="T4" fmla="*/ 24 w 32"/>
                  <a:gd name="T5" fmla="*/ 0 h 34"/>
                  <a:gd name="T6" fmla="*/ 0 w 32"/>
                  <a:gd name="T7" fmla="*/ 9 h 34"/>
                  <a:gd name="T8" fmla="*/ 8 w 32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4">
                    <a:moveTo>
                      <a:pt x="8" y="34"/>
                    </a:moveTo>
                    <a:lnTo>
                      <a:pt x="32" y="26"/>
                    </a:lnTo>
                    <a:lnTo>
                      <a:pt x="24" y="0"/>
                    </a:lnTo>
                    <a:lnTo>
                      <a:pt x="0" y="9"/>
                    </a:lnTo>
                    <a:lnTo>
                      <a:pt x="8" y="34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39" name="Freeform 69"/>
              <p:cNvSpPr>
                <a:spLocks/>
              </p:cNvSpPr>
              <p:nvPr/>
            </p:nvSpPr>
            <p:spPr bwMode="auto">
              <a:xfrm>
                <a:off x="1713" y="3312"/>
                <a:ext cx="31" cy="31"/>
              </a:xfrm>
              <a:custGeom>
                <a:avLst/>
                <a:gdLst>
                  <a:gd name="T0" fmla="*/ 6 w 31"/>
                  <a:gd name="T1" fmla="*/ 31 h 31"/>
                  <a:gd name="T2" fmla="*/ 31 w 31"/>
                  <a:gd name="T3" fmla="*/ 22 h 31"/>
                  <a:gd name="T4" fmla="*/ 30 w 31"/>
                  <a:gd name="T5" fmla="*/ 19 h 31"/>
                  <a:gd name="T6" fmla="*/ 26 w 31"/>
                  <a:gd name="T7" fmla="*/ 4 h 31"/>
                  <a:gd name="T8" fmla="*/ 15 w 31"/>
                  <a:gd name="T9" fmla="*/ 9 h 31"/>
                  <a:gd name="T10" fmla="*/ 27 w 31"/>
                  <a:gd name="T11" fmla="*/ 9 h 31"/>
                  <a:gd name="T12" fmla="*/ 25 w 31"/>
                  <a:gd name="T13" fmla="*/ 0 h 31"/>
                  <a:gd name="T14" fmla="*/ 0 w 31"/>
                  <a:gd name="T15" fmla="*/ 3 h 31"/>
                  <a:gd name="T16" fmla="*/ 1 w 31"/>
                  <a:gd name="T17" fmla="*/ 9 h 31"/>
                  <a:gd name="T18" fmla="*/ 2 w 31"/>
                  <a:gd name="T19" fmla="*/ 15 h 31"/>
                  <a:gd name="T20" fmla="*/ 5 w 31"/>
                  <a:gd name="T21" fmla="*/ 29 h 31"/>
                  <a:gd name="T22" fmla="*/ 6 w 31"/>
                  <a:gd name="T23" fmla="*/ 31 h 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1" h="31">
                    <a:moveTo>
                      <a:pt x="6" y="31"/>
                    </a:moveTo>
                    <a:lnTo>
                      <a:pt x="31" y="22"/>
                    </a:lnTo>
                    <a:lnTo>
                      <a:pt x="30" y="19"/>
                    </a:lnTo>
                    <a:lnTo>
                      <a:pt x="26" y="4"/>
                    </a:lnTo>
                    <a:lnTo>
                      <a:pt x="15" y="9"/>
                    </a:lnTo>
                    <a:lnTo>
                      <a:pt x="27" y="9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1" y="9"/>
                    </a:lnTo>
                    <a:lnTo>
                      <a:pt x="2" y="15"/>
                    </a:lnTo>
                    <a:lnTo>
                      <a:pt x="5" y="29"/>
                    </a:lnTo>
                    <a:lnTo>
                      <a:pt x="6" y="31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0" name="Freeform 70"/>
              <p:cNvSpPr>
                <a:spLocks/>
              </p:cNvSpPr>
              <p:nvPr/>
            </p:nvSpPr>
            <p:spPr bwMode="auto">
              <a:xfrm>
                <a:off x="1707" y="3259"/>
                <a:ext cx="28" cy="30"/>
              </a:xfrm>
              <a:custGeom>
                <a:avLst/>
                <a:gdLst>
                  <a:gd name="T0" fmla="*/ 3 w 28"/>
                  <a:gd name="T1" fmla="*/ 30 h 30"/>
                  <a:gd name="T2" fmla="*/ 28 w 28"/>
                  <a:gd name="T3" fmla="*/ 27 h 30"/>
                  <a:gd name="T4" fmla="*/ 25 w 28"/>
                  <a:gd name="T5" fmla="*/ 0 h 30"/>
                  <a:gd name="T6" fmla="*/ 0 w 28"/>
                  <a:gd name="T7" fmla="*/ 3 h 30"/>
                  <a:gd name="T8" fmla="*/ 3 w 28"/>
                  <a:gd name="T9" fmla="*/ 3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3" y="30"/>
                    </a:moveTo>
                    <a:lnTo>
                      <a:pt x="28" y="27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1" name="Freeform 71"/>
              <p:cNvSpPr>
                <a:spLocks/>
              </p:cNvSpPr>
              <p:nvPr/>
            </p:nvSpPr>
            <p:spPr bwMode="auto">
              <a:xfrm>
                <a:off x="1696" y="3208"/>
                <a:ext cx="30" cy="32"/>
              </a:xfrm>
              <a:custGeom>
                <a:avLst/>
                <a:gdLst>
                  <a:gd name="T0" fmla="*/ 5 w 30"/>
                  <a:gd name="T1" fmla="*/ 32 h 32"/>
                  <a:gd name="T2" fmla="*/ 30 w 30"/>
                  <a:gd name="T3" fmla="*/ 23 h 32"/>
                  <a:gd name="T4" fmla="*/ 28 w 30"/>
                  <a:gd name="T5" fmla="*/ 15 h 32"/>
                  <a:gd name="T6" fmla="*/ 15 w 30"/>
                  <a:gd name="T7" fmla="*/ 20 h 32"/>
                  <a:gd name="T8" fmla="*/ 28 w 30"/>
                  <a:gd name="T9" fmla="*/ 19 h 32"/>
                  <a:gd name="T10" fmla="*/ 25 w 30"/>
                  <a:gd name="T11" fmla="*/ 0 h 32"/>
                  <a:gd name="T12" fmla="*/ 0 w 30"/>
                  <a:gd name="T13" fmla="*/ 3 h 32"/>
                  <a:gd name="T14" fmla="*/ 2 w 30"/>
                  <a:gd name="T15" fmla="*/ 22 h 32"/>
                  <a:gd name="T16" fmla="*/ 3 w 30"/>
                  <a:gd name="T17" fmla="*/ 25 h 32"/>
                  <a:gd name="T18" fmla="*/ 5 w 30"/>
                  <a:gd name="T19" fmla="*/ 32 h 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" h="32">
                    <a:moveTo>
                      <a:pt x="5" y="32"/>
                    </a:moveTo>
                    <a:lnTo>
                      <a:pt x="30" y="23"/>
                    </a:lnTo>
                    <a:lnTo>
                      <a:pt x="28" y="15"/>
                    </a:lnTo>
                    <a:lnTo>
                      <a:pt x="15" y="20"/>
                    </a:lnTo>
                    <a:lnTo>
                      <a:pt x="28" y="19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2" y="22"/>
                    </a:lnTo>
                    <a:lnTo>
                      <a:pt x="3" y="25"/>
                    </a:lnTo>
                    <a:lnTo>
                      <a:pt x="5" y="32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2" name="Freeform 72"/>
              <p:cNvSpPr>
                <a:spLocks/>
              </p:cNvSpPr>
              <p:nvPr/>
            </p:nvSpPr>
            <p:spPr bwMode="auto">
              <a:xfrm>
                <a:off x="1691" y="3155"/>
                <a:ext cx="28" cy="29"/>
              </a:xfrm>
              <a:custGeom>
                <a:avLst/>
                <a:gdLst>
                  <a:gd name="T0" fmla="*/ 3 w 28"/>
                  <a:gd name="T1" fmla="*/ 29 h 29"/>
                  <a:gd name="T2" fmla="*/ 28 w 28"/>
                  <a:gd name="T3" fmla="*/ 26 h 29"/>
                  <a:gd name="T4" fmla="*/ 25 w 28"/>
                  <a:gd name="T5" fmla="*/ 0 h 29"/>
                  <a:gd name="T6" fmla="*/ 0 w 28"/>
                  <a:gd name="T7" fmla="*/ 3 h 29"/>
                  <a:gd name="T8" fmla="*/ 3 w 28"/>
                  <a:gd name="T9" fmla="*/ 29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lnTo>
                      <a:pt x="28" y="26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3" y="29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3" name="Freeform 73"/>
              <p:cNvSpPr>
                <a:spLocks/>
              </p:cNvSpPr>
              <p:nvPr/>
            </p:nvSpPr>
            <p:spPr bwMode="auto">
              <a:xfrm>
                <a:off x="1685" y="3102"/>
                <a:ext cx="28" cy="31"/>
              </a:xfrm>
              <a:custGeom>
                <a:avLst/>
                <a:gdLst>
                  <a:gd name="T0" fmla="*/ 3 w 28"/>
                  <a:gd name="T1" fmla="*/ 31 h 31"/>
                  <a:gd name="T2" fmla="*/ 28 w 28"/>
                  <a:gd name="T3" fmla="*/ 28 h 31"/>
                  <a:gd name="T4" fmla="*/ 26 w 28"/>
                  <a:gd name="T5" fmla="*/ 3 h 31"/>
                  <a:gd name="T6" fmla="*/ 25 w 28"/>
                  <a:gd name="T7" fmla="*/ 0 h 31"/>
                  <a:gd name="T8" fmla="*/ 0 w 28"/>
                  <a:gd name="T9" fmla="*/ 4 h 31"/>
                  <a:gd name="T10" fmla="*/ 0 w 28"/>
                  <a:gd name="T11" fmla="*/ 3 h 31"/>
                  <a:gd name="T12" fmla="*/ 3 w 28"/>
                  <a:gd name="T13" fmla="*/ 31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31">
                    <a:moveTo>
                      <a:pt x="3" y="31"/>
                    </a:moveTo>
                    <a:lnTo>
                      <a:pt x="28" y="28"/>
                    </a:lnTo>
                    <a:lnTo>
                      <a:pt x="26" y="3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3" y="31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4" name="Freeform 74"/>
              <p:cNvSpPr>
                <a:spLocks/>
              </p:cNvSpPr>
              <p:nvPr/>
            </p:nvSpPr>
            <p:spPr bwMode="auto">
              <a:xfrm>
                <a:off x="1677" y="3050"/>
                <a:ext cx="30" cy="30"/>
              </a:xfrm>
              <a:custGeom>
                <a:avLst/>
                <a:gdLst>
                  <a:gd name="T0" fmla="*/ 4 w 30"/>
                  <a:gd name="T1" fmla="*/ 30 h 30"/>
                  <a:gd name="T2" fmla="*/ 30 w 30"/>
                  <a:gd name="T3" fmla="*/ 26 h 30"/>
                  <a:gd name="T4" fmla="*/ 28 w 30"/>
                  <a:gd name="T5" fmla="*/ 12 h 30"/>
                  <a:gd name="T6" fmla="*/ 27 w 30"/>
                  <a:gd name="T7" fmla="*/ 7 h 30"/>
                  <a:gd name="T8" fmla="*/ 25 w 30"/>
                  <a:gd name="T9" fmla="*/ 2 h 30"/>
                  <a:gd name="T10" fmla="*/ 25 w 30"/>
                  <a:gd name="T11" fmla="*/ 0 h 30"/>
                  <a:gd name="T12" fmla="*/ 0 w 30"/>
                  <a:gd name="T13" fmla="*/ 6 h 30"/>
                  <a:gd name="T14" fmla="*/ 1 w 30"/>
                  <a:gd name="T15" fmla="*/ 12 h 30"/>
                  <a:gd name="T16" fmla="*/ 14 w 30"/>
                  <a:gd name="T17" fmla="*/ 7 h 30"/>
                  <a:gd name="T18" fmla="*/ 0 w 30"/>
                  <a:gd name="T19" fmla="*/ 7 h 30"/>
                  <a:gd name="T20" fmla="*/ 2 w 30"/>
                  <a:gd name="T21" fmla="*/ 16 h 30"/>
                  <a:gd name="T22" fmla="*/ 4 w 30"/>
                  <a:gd name="T23" fmla="*/ 3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" h="30">
                    <a:moveTo>
                      <a:pt x="4" y="30"/>
                    </a:moveTo>
                    <a:lnTo>
                      <a:pt x="30" y="26"/>
                    </a:lnTo>
                    <a:lnTo>
                      <a:pt x="28" y="12"/>
                    </a:lnTo>
                    <a:lnTo>
                      <a:pt x="27" y="7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0" y="6"/>
                    </a:lnTo>
                    <a:lnTo>
                      <a:pt x="1" y="12"/>
                    </a:lnTo>
                    <a:lnTo>
                      <a:pt x="14" y="7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5" name="Freeform 75"/>
              <p:cNvSpPr>
                <a:spLocks/>
              </p:cNvSpPr>
              <p:nvPr/>
            </p:nvSpPr>
            <p:spPr bwMode="auto">
              <a:xfrm>
                <a:off x="1667" y="3001"/>
                <a:ext cx="27" cy="28"/>
              </a:xfrm>
              <a:custGeom>
                <a:avLst/>
                <a:gdLst>
                  <a:gd name="T0" fmla="*/ 2 w 27"/>
                  <a:gd name="T1" fmla="*/ 28 h 28"/>
                  <a:gd name="T2" fmla="*/ 27 w 27"/>
                  <a:gd name="T3" fmla="*/ 25 h 28"/>
                  <a:gd name="T4" fmla="*/ 27 w 27"/>
                  <a:gd name="T5" fmla="*/ 22 h 28"/>
                  <a:gd name="T6" fmla="*/ 26 w 27"/>
                  <a:gd name="T7" fmla="*/ 16 h 28"/>
                  <a:gd name="T8" fmla="*/ 26 w 27"/>
                  <a:gd name="T9" fmla="*/ 6 h 28"/>
                  <a:gd name="T10" fmla="*/ 26 w 27"/>
                  <a:gd name="T11" fmla="*/ 0 h 28"/>
                  <a:gd name="T12" fmla="*/ 0 w 27"/>
                  <a:gd name="T13" fmla="*/ 1 h 28"/>
                  <a:gd name="T14" fmla="*/ 0 w 27"/>
                  <a:gd name="T15" fmla="*/ 6 h 28"/>
                  <a:gd name="T16" fmla="*/ 0 w 27"/>
                  <a:gd name="T17" fmla="*/ 16 h 28"/>
                  <a:gd name="T18" fmla="*/ 1 w 27"/>
                  <a:gd name="T19" fmla="*/ 22 h 28"/>
                  <a:gd name="T20" fmla="*/ 2 w 27"/>
                  <a:gd name="T21" fmla="*/ 28 h 2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7" h="28">
                    <a:moveTo>
                      <a:pt x="2" y="28"/>
                    </a:moveTo>
                    <a:lnTo>
                      <a:pt x="27" y="25"/>
                    </a:lnTo>
                    <a:lnTo>
                      <a:pt x="27" y="22"/>
                    </a:lnTo>
                    <a:lnTo>
                      <a:pt x="26" y="16"/>
                    </a:lnTo>
                    <a:lnTo>
                      <a:pt x="26" y="6"/>
                    </a:lnTo>
                    <a:lnTo>
                      <a:pt x="26" y="0"/>
                    </a:lnTo>
                    <a:lnTo>
                      <a:pt x="0" y="1"/>
                    </a:lnTo>
                    <a:lnTo>
                      <a:pt x="0" y="6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6" name="Rectangle 76"/>
              <p:cNvSpPr>
                <a:spLocks noChangeArrowheads="1"/>
              </p:cNvSpPr>
              <p:nvPr/>
            </p:nvSpPr>
            <p:spPr bwMode="auto">
              <a:xfrm>
                <a:off x="1666" y="2948"/>
                <a:ext cx="26" cy="27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47" name="Freeform 77"/>
              <p:cNvSpPr>
                <a:spLocks/>
              </p:cNvSpPr>
              <p:nvPr/>
            </p:nvSpPr>
            <p:spPr bwMode="auto">
              <a:xfrm>
                <a:off x="1666" y="2896"/>
                <a:ext cx="26" cy="26"/>
              </a:xfrm>
              <a:custGeom>
                <a:avLst/>
                <a:gdLst>
                  <a:gd name="T0" fmla="*/ 0 w 26"/>
                  <a:gd name="T1" fmla="*/ 26 h 26"/>
                  <a:gd name="T2" fmla="*/ 26 w 26"/>
                  <a:gd name="T3" fmla="*/ 26 h 26"/>
                  <a:gd name="T4" fmla="*/ 26 w 26"/>
                  <a:gd name="T5" fmla="*/ 8 h 26"/>
                  <a:gd name="T6" fmla="*/ 26 w 26"/>
                  <a:gd name="T7" fmla="*/ 0 h 26"/>
                  <a:gd name="T8" fmla="*/ 0 w 26"/>
                  <a:gd name="T9" fmla="*/ 0 h 26"/>
                  <a:gd name="T10" fmla="*/ 0 w 26"/>
                  <a:gd name="T11" fmla="*/ 8 h 26"/>
                  <a:gd name="T12" fmla="*/ 0 w 26"/>
                  <a:gd name="T13" fmla="*/ 26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0" y="26"/>
                    </a:moveTo>
                    <a:lnTo>
                      <a:pt x="26" y="26"/>
                    </a:lnTo>
                    <a:lnTo>
                      <a:pt x="26" y="8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48" name="Rectangle 78"/>
              <p:cNvSpPr>
                <a:spLocks noChangeArrowheads="1"/>
              </p:cNvSpPr>
              <p:nvPr/>
            </p:nvSpPr>
            <p:spPr bwMode="auto">
              <a:xfrm>
                <a:off x="1666" y="2843"/>
                <a:ext cx="26" cy="26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49" name="Freeform 79"/>
              <p:cNvSpPr>
                <a:spLocks/>
              </p:cNvSpPr>
              <p:nvPr/>
            </p:nvSpPr>
            <p:spPr bwMode="auto">
              <a:xfrm>
                <a:off x="1666" y="2810"/>
                <a:ext cx="27" cy="7"/>
              </a:xfrm>
              <a:custGeom>
                <a:avLst/>
                <a:gdLst>
                  <a:gd name="T0" fmla="*/ 0 w 27"/>
                  <a:gd name="T1" fmla="*/ 7 h 7"/>
                  <a:gd name="T2" fmla="*/ 26 w 27"/>
                  <a:gd name="T3" fmla="*/ 7 h 7"/>
                  <a:gd name="T4" fmla="*/ 27 w 27"/>
                  <a:gd name="T5" fmla="*/ 0 h 7"/>
                  <a:gd name="T6" fmla="*/ 1 w 27"/>
                  <a:gd name="T7" fmla="*/ 0 h 7"/>
                  <a:gd name="T8" fmla="*/ 0 w 27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" h="7">
                    <a:moveTo>
                      <a:pt x="0" y="7"/>
                    </a:moveTo>
                    <a:lnTo>
                      <a:pt x="26" y="7"/>
                    </a:lnTo>
                    <a:lnTo>
                      <a:pt x="27" y="0"/>
                    </a:lnTo>
                    <a:lnTo>
                      <a:pt x="1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41" name="Freeform 80"/>
            <p:cNvSpPr>
              <a:spLocks/>
            </p:cNvSpPr>
            <p:nvPr/>
          </p:nvSpPr>
          <p:spPr bwMode="auto">
            <a:xfrm>
              <a:off x="1664" y="2797"/>
              <a:ext cx="155" cy="154"/>
            </a:xfrm>
            <a:custGeom>
              <a:avLst/>
              <a:gdLst>
                <a:gd name="T0" fmla="*/ 127 w 155"/>
                <a:gd name="T1" fmla="*/ 154 h 154"/>
                <a:gd name="T2" fmla="*/ 155 w 155"/>
                <a:gd name="T3" fmla="*/ 126 h 154"/>
                <a:gd name="T4" fmla="*/ 28 w 155"/>
                <a:gd name="T5" fmla="*/ 0 h 154"/>
                <a:gd name="T6" fmla="*/ 0 w 155"/>
                <a:gd name="T7" fmla="*/ 27 h 154"/>
                <a:gd name="T8" fmla="*/ 127 w 155"/>
                <a:gd name="T9" fmla="*/ 154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" h="154">
                  <a:moveTo>
                    <a:pt x="127" y="154"/>
                  </a:moveTo>
                  <a:lnTo>
                    <a:pt x="155" y="126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127" y="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grpSp>
          <p:nvGrpSpPr>
            <p:cNvPr id="342" name="Group 81"/>
            <p:cNvGrpSpPr>
              <a:grpSpLocks/>
            </p:cNvGrpSpPr>
            <p:nvPr/>
          </p:nvGrpSpPr>
          <p:grpSpPr bwMode="auto">
            <a:xfrm>
              <a:off x="1742" y="2798"/>
              <a:ext cx="184" cy="26"/>
              <a:chOff x="1742" y="2798"/>
              <a:chExt cx="184" cy="26"/>
            </a:xfrm>
          </p:grpSpPr>
          <p:sp>
            <p:nvSpPr>
              <p:cNvPr id="718" name="Rectangle 82"/>
              <p:cNvSpPr>
                <a:spLocks noChangeArrowheads="1"/>
              </p:cNvSpPr>
              <p:nvPr/>
            </p:nvSpPr>
            <p:spPr bwMode="auto">
              <a:xfrm>
                <a:off x="1742" y="2798"/>
                <a:ext cx="26" cy="2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9" name="Rectangle 83"/>
              <p:cNvSpPr>
                <a:spLocks noChangeArrowheads="1"/>
              </p:cNvSpPr>
              <p:nvPr/>
            </p:nvSpPr>
            <p:spPr bwMode="auto">
              <a:xfrm>
                <a:off x="1794" y="2798"/>
                <a:ext cx="27" cy="2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20" name="Rectangle 84"/>
              <p:cNvSpPr>
                <a:spLocks noChangeArrowheads="1"/>
              </p:cNvSpPr>
              <p:nvPr/>
            </p:nvSpPr>
            <p:spPr bwMode="auto">
              <a:xfrm>
                <a:off x="1847" y="2798"/>
                <a:ext cx="27" cy="2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21" name="Rectangle 85"/>
              <p:cNvSpPr>
                <a:spLocks noChangeArrowheads="1"/>
              </p:cNvSpPr>
              <p:nvPr/>
            </p:nvSpPr>
            <p:spPr bwMode="auto">
              <a:xfrm>
                <a:off x="1900" y="2798"/>
                <a:ext cx="26" cy="2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43" name="Group 86"/>
            <p:cNvGrpSpPr>
              <a:grpSpLocks/>
            </p:cNvGrpSpPr>
            <p:nvPr/>
          </p:nvGrpSpPr>
          <p:grpSpPr bwMode="auto">
            <a:xfrm>
              <a:off x="2375" y="3746"/>
              <a:ext cx="185" cy="26"/>
              <a:chOff x="2375" y="3746"/>
              <a:chExt cx="185" cy="26"/>
            </a:xfrm>
          </p:grpSpPr>
          <p:sp>
            <p:nvSpPr>
              <p:cNvPr id="714" name="Rectangle 87"/>
              <p:cNvSpPr>
                <a:spLocks noChangeArrowheads="1"/>
              </p:cNvSpPr>
              <p:nvPr/>
            </p:nvSpPr>
            <p:spPr bwMode="auto">
              <a:xfrm>
                <a:off x="2375" y="3746"/>
                <a:ext cx="26" cy="26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5" name="Rectangle 88"/>
              <p:cNvSpPr>
                <a:spLocks noChangeArrowheads="1"/>
              </p:cNvSpPr>
              <p:nvPr/>
            </p:nvSpPr>
            <p:spPr bwMode="auto">
              <a:xfrm>
                <a:off x="2428" y="3746"/>
                <a:ext cx="26" cy="26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6" name="Rectangle 89"/>
              <p:cNvSpPr>
                <a:spLocks noChangeArrowheads="1"/>
              </p:cNvSpPr>
              <p:nvPr/>
            </p:nvSpPr>
            <p:spPr bwMode="auto">
              <a:xfrm>
                <a:off x="2481" y="3746"/>
                <a:ext cx="26" cy="26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7" name="Rectangle 90"/>
              <p:cNvSpPr>
                <a:spLocks noChangeArrowheads="1"/>
              </p:cNvSpPr>
              <p:nvPr/>
            </p:nvSpPr>
            <p:spPr bwMode="auto">
              <a:xfrm>
                <a:off x="2533" y="3746"/>
                <a:ext cx="27" cy="26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44" name="Group 91"/>
            <p:cNvGrpSpPr>
              <a:grpSpLocks/>
            </p:cNvGrpSpPr>
            <p:nvPr/>
          </p:nvGrpSpPr>
          <p:grpSpPr bwMode="auto">
            <a:xfrm>
              <a:off x="994" y="2368"/>
              <a:ext cx="102" cy="1833"/>
              <a:chOff x="994" y="2368"/>
              <a:chExt cx="102" cy="1833"/>
            </a:xfrm>
          </p:grpSpPr>
          <p:sp>
            <p:nvSpPr>
              <p:cNvPr id="712" name="Rectangle 92"/>
              <p:cNvSpPr>
                <a:spLocks noChangeArrowheads="1"/>
              </p:cNvSpPr>
              <p:nvPr/>
            </p:nvSpPr>
            <p:spPr bwMode="auto">
              <a:xfrm>
                <a:off x="1035" y="2467"/>
                <a:ext cx="20" cy="173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3" name="Freeform 93"/>
              <p:cNvSpPr>
                <a:spLocks/>
              </p:cNvSpPr>
              <p:nvPr/>
            </p:nvSpPr>
            <p:spPr bwMode="auto">
              <a:xfrm>
                <a:off x="994" y="2368"/>
                <a:ext cx="102" cy="101"/>
              </a:xfrm>
              <a:custGeom>
                <a:avLst/>
                <a:gdLst>
                  <a:gd name="T0" fmla="*/ 102 w 102"/>
                  <a:gd name="T1" fmla="*/ 101 h 101"/>
                  <a:gd name="T2" fmla="*/ 51 w 102"/>
                  <a:gd name="T3" fmla="*/ 0 h 101"/>
                  <a:gd name="T4" fmla="*/ 0 w 102"/>
                  <a:gd name="T5" fmla="*/ 101 h 101"/>
                  <a:gd name="T6" fmla="*/ 102 w 102"/>
                  <a:gd name="T7" fmla="*/ 101 h 1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2" h="101">
                    <a:moveTo>
                      <a:pt x="102" y="101"/>
                    </a:moveTo>
                    <a:lnTo>
                      <a:pt x="51" y="0"/>
                    </a:lnTo>
                    <a:lnTo>
                      <a:pt x="0" y="101"/>
                    </a:lnTo>
                    <a:lnTo>
                      <a:pt x="102" y="10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45" name="Group 94"/>
            <p:cNvGrpSpPr>
              <a:grpSpLocks/>
            </p:cNvGrpSpPr>
            <p:nvPr/>
          </p:nvGrpSpPr>
          <p:grpSpPr bwMode="auto">
            <a:xfrm>
              <a:off x="1045" y="3266"/>
              <a:ext cx="2407" cy="102"/>
              <a:chOff x="1045" y="3266"/>
              <a:chExt cx="2407" cy="102"/>
            </a:xfrm>
          </p:grpSpPr>
          <p:sp>
            <p:nvSpPr>
              <p:cNvPr id="710" name="Rectangle 95"/>
              <p:cNvSpPr>
                <a:spLocks noChangeArrowheads="1"/>
              </p:cNvSpPr>
              <p:nvPr/>
            </p:nvSpPr>
            <p:spPr bwMode="auto">
              <a:xfrm>
                <a:off x="1045" y="3307"/>
                <a:ext cx="2308" cy="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1" name="Freeform 96"/>
              <p:cNvSpPr>
                <a:spLocks/>
              </p:cNvSpPr>
              <p:nvPr/>
            </p:nvSpPr>
            <p:spPr bwMode="auto">
              <a:xfrm>
                <a:off x="3351" y="3266"/>
                <a:ext cx="101" cy="102"/>
              </a:xfrm>
              <a:custGeom>
                <a:avLst/>
                <a:gdLst>
                  <a:gd name="T0" fmla="*/ 0 w 101"/>
                  <a:gd name="T1" fmla="*/ 102 h 102"/>
                  <a:gd name="T2" fmla="*/ 101 w 101"/>
                  <a:gd name="T3" fmla="*/ 50 h 102"/>
                  <a:gd name="T4" fmla="*/ 0 w 101"/>
                  <a:gd name="T5" fmla="*/ 0 h 102"/>
                  <a:gd name="T6" fmla="*/ 0 w 101"/>
                  <a:gd name="T7" fmla="*/ 102 h 1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1" h="102">
                    <a:moveTo>
                      <a:pt x="0" y="102"/>
                    </a:moveTo>
                    <a:lnTo>
                      <a:pt x="101" y="50"/>
                    </a:lnTo>
                    <a:lnTo>
                      <a:pt x="0" y="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46" name="Group 97"/>
            <p:cNvGrpSpPr>
              <a:grpSpLocks/>
            </p:cNvGrpSpPr>
            <p:nvPr/>
          </p:nvGrpSpPr>
          <p:grpSpPr bwMode="auto">
            <a:xfrm>
              <a:off x="598" y="3629"/>
              <a:ext cx="386" cy="196"/>
              <a:chOff x="598" y="3629"/>
              <a:chExt cx="386" cy="196"/>
            </a:xfrm>
          </p:grpSpPr>
          <p:sp>
            <p:nvSpPr>
              <p:cNvPr id="619" name="Rectangle 98"/>
              <p:cNvSpPr>
                <a:spLocks noChangeArrowheads="1"/>
              </p:cNvSpPr>
              <p:nvPr/>
            </p:nvSpPr>
            <p:spPr bwMode="auto">
              <a:xfrm>
                <a:off x="601" y="3632"/>
                <a:ext cx="380" cy="1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20" name="Freeform 99"/>
              <p:cNvSpPr>
                <a:spLocks/>
              </p:cNvSpPr>
              <p:nvPr/>
            </p:nvSpPr>
            <p:spPr bwMode="auto">
              <a:xfrm>
                <a:off x="598" y="3629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3 h 6"/>
                  <a:gd name="T4" fmla="*/ 5 w 6"/>
                  <a:gd name="T5" fmla="*/ 2 h 6"/>
                  <a:gd name="T6" fmla="*/ 4 w 6"/>
                  <a:gd name="T7" fmla="*/ 1 h 6"/>
                  <a:gd name="T8" fmla="*/ 3 w 6"/>
                  <a:gd name="T9" fmla="*/ 0 h 6"/>
                  <a:gd name="T10" fmla="*/ 3 w 6"/>
                  <a:gd name="T11" fmla="*/ 0 h 6"/>
                  <a:gd name="T12" fmla="*/ 2 w 6"/>
                  <a:gd name="T13" fmla="*/ 1 h 6"/>
                  <a:gd name="T14" fmla="*/ 1 w 6"/>
                  <a:gd name="T15" fmla="*/ 2 h 6"/>
                  <a:gd name="T16" fmla="*/ 0 w 6"/>
                  <a:gd name="T17" fmla="*/ 3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1" name="Freeform 100"/>
              <p:cNvSpPr>
                <a:spLocks/>
              </p:cNvSpPr>
              <p:nvPr/>
            </p:nvSpPr>
            <p:spPr bwMode="auto">
              <a:xfrm>
                <a:off x="598" y="3642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2" name="Freeform 101"/>
              <p:cNvSpPr>
                <a:spLocks/>
              </p:cNvSpPr>
              <p:nvPr/>
            </p:nvSpPr>
            <p:spPr bwMode="auto">
              <a:xfrm>
                <a:off x="598" y="3654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4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4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3" name="Freeform 102"/>
              <p:cNvSpPr>
                <a:spLocks/>
              </p:cNvSpPr>
              <p:nvPr/>
            </p:nvSpPr>
            <p:spPr bwMode="auto">
              <a:xfrm>
                <a:off x="598" y="3667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4" name="Freeform 103"/>
              <p:cNvSpPr>
                <a:spLocks/>
              </p:cNvSpPr>
              <p:nvPr/>
            </p:nvSpPr>
            <p:spPr bwMode="auto">
              <a:xfrm>
                <a:off x="598" y="3680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5" name="Freeform 104"/>
              <p:cNvSpPr>
                <a:spLocks/>
              </p:cNvSpPr>
              <p:nvPr/>
            </p:nvSpPr>
            <p:spPr bwMode="auto">
              <a:xfrm>
                <a:off x="598" y="3692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4 h 7"/>
                  <a:gd name="T26" fmla="*/ 2 w 6"/>
                  <a:gd name="T27" fmla="*/ 5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5 h 7"/>
                  <a:gd name="T34" fmla="*/ 5 w 6"/>
                  <a:gd name="T35" fmla="*/ 4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6" name="Freeform 105"/>
              <p:cNvSpPr>
                <a:spLocks/>
              </p:cNvSpPr>
              <p:nvPr/>
            </p:nvSpPr>
            <p:spPr bwMode="auto">
              <a:xfrm>
                <a:off x="598" y="3705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7" name="Freeform 106"/>
              <p:cNvSpPr>
                <a:spLocks/>
              </p:cNvSpPr>
              <p:nvPr/>
            </p:nvSpPr>
            <p:spPr bwMode="auto">
              <a:xfrm>
                <a:off x="598" y="3717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2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2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8" name="Freeform 107"/>
              <p:cNvSpPr>
                <a:spLocks/>
              </p:cNvSpPr>
              <p:nvPr/>
            </p:nvSpPr>
            <p:spPr bwMode="auto">
              <a:xfrm>
                <a:off x="598" y="3730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9" name="Freeform 108"/>
              <p:cNvSpPr>
                <a:spLocks/>
              </p:cNvSpPr>
              <p:nvPr/>
            </p:nvSpPr>
            <p:spPr bwMode="auto">
              <a:xfrm>
                <a:off x="598" y="3743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0" name="Freeform 109"/>
              <p:cNvSpPr>
                <a:spLocks/>
              </p:cNvSpPr>
              <p:nvPr/>
            </p:nvSpPr>
            <p:spPr bwMode="auto">
              <a:xfrm>
                <a:off x="598" y="3755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1" name="Freeform 110"/>
              <p:cNvSpPr>
                <a:spLocks/>
              </p:cNvSpPr>
              <p:nvPr/>
            </p:nvSpPr>
            <p:spPr bwMode="auto">
              <a:xfrm>
                <a:off x="598" y="3768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2" name="Freeform 111"/>
              <p:cNvSpPr>
                <a:spLocks/>
              </p:cNvSpPr>
              <p:nvPr/>
            </p:nvSpPr>
            <p:spPr bwMode="auto">
              <a:xfrm>
                <a:off x="598" y="3781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3" name="Freeform 112"/>
              <p:cNvSpPr>
                <a:spLocks/>
              </p:cNvSpPr>
              <p:nvPr/>
            </p:nvSpPr>
            <p:spPr bwMode="auto">
              <a:xfrm>
                <a:off x="598" y="3793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4" name="Freeform 113"/>
              <p:cNvSpPr>
                <a:spLocks/>
              </p:cNvSpPr>
              <p:nvPr/>
            </p:nvSpPr>
            <p:spPr bwMode="auto">
              <a:xfrm>
                <a:off x="598" y="3806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5" name="Freeform 114"/>
              <p:cNvSpPr>
                <a:spLocks/>
              </p:cNvSpPr>
              <p:nvPr/>
            </p:nvSpPr>
            <p:spPr bwMode="auto">
              <a:xfrm>
                <a:off x="598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3 w 6"/>
                  <a:gd name="T3" fmla="*/ 0 h 6"/>
                  <a:gd name="T4" fmla="*/ 2 w 6"/>
                  <a:gd name="T5" fmla="*/ 1 h 6"/>
                  <a:gd name="T6" fmla="*/ 1 w 6"/>
                  <a:gd name="T7" fmla="*/ 2 h 6"/>
                  <a:gd name="T8" fmla="*/ 0 w 6"/>
                  <a:gd name="T9" fmla="*/ 3 h 6"/>
                  <a:gd name="T10" fmla="*/ 0 w 6"/>
                  <a:gd name="T11" fmla="*/ 3 h 6"/>
                  <a:gd name="T12" fmla="*/ 1 w 6"/>
                  <a:gd name="T13" fmla="*/ 4 h 6"/>
                  <a:gd name="T14" fmla="*/ 2 w 6"/>
                  <a:gd name="T15" fmla="*/ 5 h 6"/>
                  <a:gd name="T16" fmla="*/ 3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6" name="Freeform 115"/>
              <p:cNvSpPr>
                <a:spLocks/>
              </p:cNvSpPr>
              <p:nvPr/>
            </p:nvSpPr>
            <p:spPr bwMode="auto">
              <a:xfrm>
                <a:off x="611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7" name="Freeform 116"/>
              <p:cNvSpPr>
                <a:spLocks/>
              </p:cNvSpPr>
              <p:nvPr/>
            </p:nvSpPr>
            <p:spPr bwMode="auto">
              <a:xfrm>
                <a:off x="623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8" name="Freeform 117"/>
              <p:cNvSpPr>
                <a:spLocks/>
              </p:cNvSpPr>
              <p:nvPr/>
            </p:nvSpPr>
            <p:spPr bwMode="auto">
              <a:xfrm>
                <a:off x="636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9" name="Freeform 118"/>
              <p:cNvSpPr>
                <a:spLocks/>
              </p:cNvSpPr>
              <p:nvPr/>
            </p:nvSpPr>
            <p:spPr bwMode="auto">
              <a:xfrm>
                <a:off x="649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0" name="Freeform 119"/>
              <p:cNvSpPr>
                <a:spLocks/>
              </p:cNvSpPr>
              <p:nvPr/>
            </p:nvSpPr>
            <p:spPr bwMode="auto">
              <a:xfrm>
                <a:off x="661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1" name="Freeform 120"/>
              <p:cNvSpPr>
                <a:spLocks/>
              </p:cNvSpPr>
              <p:nvPr/>
            </p:nvSpPr>
            <p:spPr bwMode="auto">
              <a:xfrm>
                <a:off x="674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2" name="Freeform 121"/>
              <p:cNvSpPr>
                <a:spLocks/>
              </p:cNvSpPr>
              <p:nvPr/>
            </p:nvSpPr>
            <p:spPr bwMode="auto">
              <a:xfrm>
                <a:off x="687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3" name="Freeform 122"/>
              <p:cNvSpPr>
                <a:spLocks/>
              </p:cNvSpPr>
              <p:nvPr/>
            </p:nvSpPr>
            <p:spPr bwMode="auto">
              <a:xfrm>
                <a:off x="699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4" name="Freeform 123"/>
              <p:cNvSpPr>
                <a:spLocks/>
              </p:cNvSpPr>
              <p:nvPr/>
            </p:nvSpPr>
            <p:spPr bwMode="auto">
              <a:xfrm>
                <a:off x="712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5" name="Freeform 124"/>
              <p:cNvSpPr>
                <a:spLocks/>
              </p:cNvSpPr>
              <p:nvPr/>
            </p:nvSpPr>
            <p:spPr bwMode="auto">
              <a:xfrm>
                <a:off x="725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6" name="Freeform 125"/>
              <p:cNvSpPr>
                <a:spLocks/>
              </p:cNvSpPr>
              <p:nvPr/>
            </p:nvSpPr>
            <p:spPr bwMode="auto">
              <a:xfrm>
                <a:off x="737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7" name="Freeform 126"/>
              <p:cNvSpPr>
                <a:spLocks/>
              </p:cNvSpPr>
              <p:nvPr/>
            </p:nvSpPr>
            <p:spPr bwMode="auto">
              <a:xfrm>
                <a:off x="750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8" name="Freeform 127"/>
              <p:cNvSpPr>
                <a:spLocks/>
              </p:cNvSpPr>
              <p:nvPr/>
            </p:nvSpPr>
            <p:spPr bwMode="auto">
              <a:xfrm>
                <a:off x="763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9" name="Freeform 128"/>
              <p:cNvSpPr>
                <a:spLocks/>
              </p:cNvSpPr>
              <p:nvPr/>
            </p:nvSpPr>
            <p:spPr bwMode="auto">
              <a:xfrm>
                <a:off x="775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0" name="Freeform 129"/>
              <p:cNvSpPr>
                <a:spLocks/>
              </p:cNvSpPr>
              <p:nvPr/>
            </p:nvSpPr>
            <p:spPr bwMode="auto">
              <a:xfrm>
                <a:off x="788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1" name="Freeform 130"/>
              <p:cNvSpPr>
                <a:spLocks/>
              </p:cNvSpPr>
              <p:nvPr/>
            </p:nvSpPr>
            <p:spPr bwMode="auto">
              <a:xfrm>
                <a:off x="801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2" name="Freeform 131"/>
              <p:cNvSpPr>
                <a:spLocks/>
              </p:cNvSpPr>
              <p:nvPr/>
            </p:nvSpPr>
            <p:spPr bwMode="auto">
              <a:xfrm>
                <a:off x="813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3" name="Freeform 132"/>
              <p:cNvSpPr>
                <a:spLocks/>
              </p:cNvSpPr>
              <p:nvPr/>
            </p:nvSpPr>
            <p:spPr bwMode="auto">
              <a:xfrm>
                <a:off x="826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4" name="Freeform 133"/>
              <p:cNvSpPr>
                <a:spLocks/>
              </p:cNvSpPr>
              <p:nvPr/>
            </p:nvSpPr>
            <p:spPr bwMode="auto">
              <a:xfrm>
                <a:off x="839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5" name="Freeform 134"/>
              <p:cNvSpPr>
                <a:spLocks/>
              </p:cNvSpPr>
              <p:nvPr/>
            </p:nvSpPr>
            <p:spPr bwMode="auto">
              <a:xfrm>
                <a:off x="851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6" name="Freeform 135"/>
              <p:cNvSpPr>
                <a:spLocks/>
              </p:cNvSpPr>
              <p:nvPr/>
            </p:nvSpPr>
            <p:spPr bwMode="auto">
              <a:xfrm>
                <a:off x="864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7" name="Freeform 136"/>
              <p:cNvSpPr>
                <a:spLocks/>
              </p:cNvSpPr>
              <p:nvPr/>
            </p:nvSpPr>
            <p:spPr bwMode="auto">
              <a:xfrm>
                <a:off x="877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8" name="Freeform 137"/>
              <p:cNvSpPr>
                <a:spLocks/>
              </p:cNvSpPr>
              <p:nvPr/>
            </p:nvSpPr>
            <p:spPr bwMode="auto">
              <a:xfrm>
                <a:off x="889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9" name="Freeform 138"/>
              <p:cNvSpPr>
                <a:spLocks/>
              </p:cNvSpPr>
              <p:nvPr/>
            </p:nvSpPr>
            <p:spPr bwMode="auto">
              <a:xfrm>
                <a:off x="902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0" name="Freeform 139"/>
              <p:cNvSpPr>
                <a:spLocks/>
              </p:cNvSpPr>
              <p:nvPr/>
            </p:nvSpPr>
            <p:spPr bwMode="auto">
              <a:xfrm>
                <a:off x="915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1" name="Freeform 140"/>
              <p:cNvSpPr>
                <a:spLocks/>
              </p:cNvSpPr>
              <p:nvPr/>
            </p:nvSpPr>
            <p:spPr bwMode="auto">
              <a:xfrm>
                <a:off x="927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2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2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2" name="Freeform 141"/>
              <p:cNvSpPr>
                <a:spLocks/>
              </p:cNvSpPr>
              <p:nvPr/>
            </p:nvSpPr>
            <p:spPr bwMode="auto">
              <a:xfrm>
                <a:off x="940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3" name="Freeform 142"/>
              <p:cNvSpPr>
                <a:spLocks/>
              </p:cNvSpPr>
              <p:nvPr/>
            </p:nvSpPr>
            <p:spPr bwMode="auto">
              <a:xfrm>
                <a:off x="953" y="381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4" name="Freeform 143"/>
              <p:cNvSpPr>
                <a:spLocks/>
              </p:cNvSpPr>
              <p:nvPr/>
            </p:nvSpPr>
            <p:spPr bwMode="auto">
              <a:xfrm>
                <a:off x="965" y="3819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2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2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5" name="Freeform 144"/>
              <p:cNvSpPr>
                <a:spLocks/>
              </p:cNvSpPr>
              <p:nvPr/>
            </p:nvSpPr>
            <p:spPr bwMode="auto">
              <a:xfrm>
                <a:off x="978" y="3819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6" name="Freeform 145"/>
              <p:cNvSpPr>
                <a:spLocks/>
              </p:cNvSpPr>
              <p:nvPr/>
            </p:nvSpPr>
            <p:spPr bwMode="auto">
              <a:xfrm>
                <a:off x="978" y="3806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7" name="Freeform 146"/>
              <p:cNvSpPr>
                <a:spLocks/>
              </p:cNvSpPr>
              <p:nvPr/>
            </p:nvSpPr>
            <p:spPr bwMode="auto">
              <a:xfrm>
                <a:off x="978" y="3793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8" name="Freeform 147"/>
              <p:cNvSpPr>
                <a:spLocks/>
              </p:cNvSpPr>
              <p:nvPr/>
            </p:nvSpPr>
            <p:spPr bwMode="auto">
              <a:xfrm>
                <a:off x="978" y="3781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9" name="Freeform 148"/>
              <p:cNvSpPr>
                <a:spLocks/>
              </p:cNvSpPr>
              <p:nvPr/>
            </p:nvSpPr>
            <p:spPr bwMode="auto">
              <a:xfrm>
                <a:off x="978" y="3768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0" name="Freeform 149"/>
              <p:cNvSpPr>
                <a:spLocks/>
              </p:cNvSpPr>
              <p:nvPr/>
            </p:nvSpPr>
            <p:spPr bwMode="auto">
              <a:xfrm>
                <a:off x="978" y="3755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1" name="Freeform 150"/>
              <p:cNvSpPr>
                <a:spLocks/>
              </p:cNvSpPr>
              <p:nvPr/>
            </p:nvSpPr>
            <p:spPr bwMode="auto">
              <a:xfrm>
                <a:off x="978" y="3743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2" name="Freeform 151"/>
              <p:cNvSpPr>
                <a:spLocks/>
              </p:cNvSpPr>
              <p:nvPr/>
            </p:nvSpPr>
            <p:spPr bwMode="auto">
              <a:xfrm>
                <a:off x="978" y="3730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3" name="Freeform 152"/>
              <p:cNvSpPr>
                <a:spLocks/>
              </p:cNvSpPr>
              <p:nvPr/>
            </p:nvSpPr>
            <p:spPr bwMode="auto">
              <a:xfrm>
                <a:off x="978" y="3717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2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2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4" name="Freeform 153"/>
              <p:cNvSpPr>
                <a:spLocks/>
              </p:cNvSpPr>
              <p:nvPr/>
            </p:nvSpPr>
            <p:spPr bwMode="auto">
              <a:xfrm>
                <a:off x="978" y="3705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5" name="Freeform 154"/>
              <p:cNvSpPr>
                <a:spLocks/>
              </p:cNvSpPr>
              <p:nvPr/>
            </p:nvSpPr>
            <p:spPr bwMode="auto">
              <a:xfrm>
                <a:off x="978" y="3692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4 h 7"/>
                  <a:gd name="T6" fmla="*/ 2 w 6"/>
                  <a:gd name="T7" fmla="*/ 5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5 h 7"/>
                  <a:gd name="T14" fmla="*/ 6 w 6"/>
                  <a:gd name="T15" fmla="*/ 4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6" name="Freeform 155"/>
              <p:cNvSpPr>
                <a:spLocks/>
              </p:cNvSpPr>
              <p:nvPr/>
            </p:nvSpPr>
            <p:spPr bwMode="auto">
              <a:xfrm>
                <a:off x="978" y="3680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7" name="Freeform 156"/>
              <p:cNvSpPr>
                <a:spLocks/>
              </p:cNvSpPr>
              <p:nvPr/>
            </p:nvSpPr>
            <p:spPr bwMode="auto">
              <a:xfrm>
                <a:off x="978" y="3667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8" name="Freeform 157"/>
              <p:cNvSpPr>
                <a:spLocks/>
              </p:cNvSpPr>
              <p:nvPr/>
            </p:nvSpPr>
            <p:spPr bwMode="auto">
              <a:xfrm>
                <a:off x="978" y="3654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4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4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79" name="Freeform 158"/>
              <p:cNvSpPr>
                <a:spLocks/>
              </p:cNvSpPr>
              <p:nvPr/>
            </p:nvSpPr>
            <p:spPr bwMode="auto">
              <a:xfrm>
                <a:off x="978" y="3642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0" name="Freeform 159"/>
              <p:cNvSpPr>
                <a:spLocks/>
              </p:cNvSpPr>
              <p:nvPr/>
            </p:nvSpPr>
            <p:spPr bwMode="auto">
              <a:xfrm>
                <a:off x="978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1" name="Freeform 160"/>
              <p:cNvSpPr>
                <a:spLocks/>
              </p:cNvSpPr>
              <p:nvPr/>
            </p:nvSpPr>
            <p:spPr bwMode="auto">
              <a:xfrm>
                <a:off x="965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2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2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2" name="Freeform 161"/>
              <p:cNvSpPr>
                <a:spLocks/>
              </p:cNvSpPr>
              <p:nvPr/>
            </p:nvSpPr>
            <p:spPr bwMode="auto">
              <a:xfrm>
                <a:off x="953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3" name="Freeform 162"/>
              <p:cNvSpPr>
                <a:spLocks/>
              </p:cNvSpPr>
              <p:nvPr/>
            </p:nvSpPr>
            <p:spPr bwMode="auto">
              <a:xfrm>
                <a:off x="940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4" name="Freeform 163"/>
              <p:cNvSpPr>
                <a:spLocks/>
              </p:cNvSpPr>
              <p:nvPr/>
            </p:nvSpPr>
            <p:spPr bwMode="auto">
              <a:xfrm>
                <a:off x="927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2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2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5" name="Freeform 164"/>
              <p:cNvSpPr>
                <a:spLocks/>
              </p:cNvSpPr>
              <p:nvPr/>
            </p:nvSpPr>
            <p:spPr bwMode="auto">
              <a:xfrm>
                <a:off x="915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6" name="Freeform 165"/>
              <p:cNvSpPr>
                <a:spLocks/>
              </p:cNvSpPr>
              <p:nvPr/>
            </p:nvSpPr>
            <p:spPr bwMode="auto">
              <a:xfrm>
                <a:off x="902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7" name="Freeform 166"/>
              <p:cNvSpPr>
                <a:spLocks/>
              </p:cNvSpPr>
              <p:nvPr/>
            </p:nvSpPr>
            <p:spPr bwMode="auto">
              <a:xfrm>
                <a:off x="889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8" name="Freeform 167"/>
              <p:cNvSpPr>
                <a:spLocks/>
              </p:cNvSpPr>
              <p:nvPr/>
            </p:nvSpPr>
            <p:spPr bwMode="auto">
              <a:xfrm>
                <a:off x="877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89" name="Freeform 168"/>
              <p:cNvSpPr>
                <a:spLocks/>
              </p:cNvSpPr>
              <p:nvPr/>
            </p:nvSpPr>
            <p:spPr bwMode="auto">
              <a:xfrm>
                <a:off x="864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0" name="Freeform 169"/>
              <p:cNvSpPr>
                <a:spLocks/>
              </p:cNvSpPr>
              <p:nvPr/>
            </p:nvSpPr>
            <p:spPr bwMode="auto">
              <a:xfrm>
                <a:off x="851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1" name="Freeform 170"/>
              <p:cNvSpPr>
                <a:spLocks/>
              </p:cNvSpPr>
              <p:nvPr/>
            </p:nvSpPr>
            <p:spPr bwMode="auto">
              <a:xfrm>
                <a:off x="839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2" name="Freeform 171"/>
              <p:cNvSpPr>
                <a:spLocks/>
              </p:cNvSpPr>
              <p:nvPr/>
            </p:nvSpPr>
            <p:spPr bwMode="auto">
              <a:xfrm>
                <a:off x="826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3" name="Freeform 172"/>
              <p:cNvSpPr>
                <a:spLocks/>
              </p:cNvSpPr>
              <p:nvPr/>
            </p:nvSpPr>
            <p:spPr bwMode="auto">
              <a:xfrm>
                <a:off x="813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4" name="Freeform 173"/>
              <p:cNvSpPr>
                <a:spLocks/>
              </p:cNvSpPr>
              <p:nvPr/>
            </p:nvSpPr>
            <p:spPr bwMode="auto">
              <a:xfrm>
                <a:off x="801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5" name="Freeform 174"/>
              <p:cNvSpPr>
                <a:spLocks/>
              </p:cNvSpPr>
              <p:nvPr/>
            </p:nvSpPr>
            <p:spPr bwMode="auto">
              <a:xfrm>
                <a:off x="788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6" name="Freeform 175"/>
              <p:cNvSpPr>
                <a:spLocks/>
              </p:cNvSpPr>
              <p:nvPr/>
            </p:nvSpPr>
            <p:spPr bwMode="auto">
              <a:xfrm>
                <a:off x="775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7" name="Freeform 176"/>
              <p:cNvSpPr>
                <a:spLocks/>
              </p:cNvSpPr>
              <p:nvPr/>
            </p:nvSpPr>
            <p:spPr bwMode="auto">
              <a:xfrm>
                <a:off x="763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8" name="Freeform 177"/>
              <p:cNvSpPr>
                <a:spLocks/>
              </p:cNvSpPr>
              <p:nvPr/>
            </p:nvSpPr>
            <p:spPr bwMode="auto">
              <a:xfrm>
                <a:off x="750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99" name="Freeform 178"/>
              <p:cNvSpPr>
                <a:spLocks/>
              </p:cNvSpPr>
              <p:nvPr/>
            </p:nvSpPr>
            <p:spPr bwMode="auto">
              <a:xfrm>
                <a:off x="737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0" name="Freeform 179"/>
              <p:cNvSpPr>
                <a:spLocks/>
              </p:cNvSpPr>
              <p:nvPr/>
            </p:nvSpPr>
            <p:spPr bwMode="auto">
              <a:xfrm>
                <a:off x="725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1" name="Freeform 180"/>
              <p:cNvSpPr>
                <a:spLocks/>
              </p:cNvSpPr>
              <p:nvPr/>
            </p:nvSpPr>
            <p:spPr bwMode="auto">
              <a:xfrm>
                <a:off x="712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2" name="Freeform 181"/>
              <p:cNvSpPr>
                <a:spLocks/>
              </p:cNvSpPr>
              <p:nvPr/>
            </p:nvSpPr>
            <p:spPr bwMode="auto">
              <a:xfrm>
                <a:off x="699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3" name="Freeform 182"/>
              <p:cNvSpPr>
                <a:spLocks/>
              </p:cNvSpPr>
              <p:nvPr/>
            </p:nvSpPr>
            <p:spPr bwMode="auto">
              <a:xfrm>
                <a:off x="687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4" name="Freeform 183"/>
              <p:cNvSpPr>
                <a:spLocks/>
              </p:cNvSpPr>
              <p:nvPr/>
            </p:nvSpPr>
            <p:spPr bwMode="auto">
              <a:xfrm>
                <a:off x="674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5" name="Freeform 184"/>
              <p:cNvSpPr>
                <a:spLocks/>
              </p:cNvSpPr>
              <p:nvPr/>
            </p:nvSpPr>
            <p:spPr bwMode="auto">
              <a:xfrm>
                <a:off x="661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6" name="Freeform 185"/>
              <p:cNvSpPr>
                <a:spLocks/>
              </p:cNvSpPr>
              <p:nvPr/>
            </p:nvSpPr>
            <p:spPr bwMode="auto">
              <a:xfrm>
                <a:off x="649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7" name="Freeform 186"/>
              <p:cNvSpPr>
                <a:spLocks/>
              </p:cNvSpPr>
              <p:nvPr/>
            </p:nvSpPr>
            <p:spPr bwMode="auto">
              <a:xfrm>
                <a:off x="636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8" name="Freeform 187"/>
              <p:cNvSpPr>
                <a:spLocks/>
              </p:cNvSpPr>
              <p:nvPr/>
            </p:nvSpPr>
            <p:spPr bwMode="auto">
              <a:xfrm>
                <a:off x="623" y="3629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09" name="Freeform 188"/>
              <p:cNvSpPr>
                <a:spLocks/>
              </p:cNvSpPr>
              <p:nvPr/>
            </p:nvSpPr>
            <p:spPr bwMode="auto">
              <a:xfrm>
                <a:off x="611" y="3629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47" name="Rectangle 189"/>
            <p:cNvSpPr>
              <a:spLocks noChangeArrowheads="1"/>
            </p:cNvSpPr>
            <p:nvPr/>
          </p:nvSpPr>
          <p:spPr bwMode="auto">
            <a:xfrm>
              <a:off x="644" y="3669"/>
              <a:ext cx="31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>
                  <a:latin typeface="Times New Roman" panose="02020603050405020304" pitchFamily="18" charset="0"/>
                </a:rPr>
                <a:t>-1/2 Ia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grpSp>
          <p:nvGrpSpPr>
            <p:cNvPr id="348" name="Group 190"/>
            <p:cNvGrpSpPr>
              <a:grpSpLocks/>
            </p:cNvGrpSpPr>
            <p:nvPr/>
          </p:nvGrpSpPr>
          <p:grpSpPr bwMode="auto">
            <a:xfrm>
              <a:off x="598" y="2744"/>
              <a:ext cx="386" cy="196"/>
              <a:chOff x="598" y="2744"/>
              <a:chExt cx="386" cy="196"/>
            </a:xfrm>
          </p:grpSpPr>
          <p:sp>
            <p:nvSpPr>
              <p:cNvPr id="528" name="Rectangle 191"/>
              <p:cNvSpPr>
                <a:spLocks noChangeArrowheads="1"/>
              </p:cNvSpPr>
              <p:nvPr/>
            </p:nvSpPr>
            <p:spPr bwMode="auto">
              <a:xfrm>
                <a:off x="601" y="2747"/>
                <a:ext cx="380" cy="1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29" name="Freeform 192"/>
              <p:cNvSpPr>
                <a:spLocks/>
              </p:cNvSpPr>
              <p:nvPr/>
            </p:nvSpPr>
            <p:spPr bwMode="auto">
              <a:xfrm>
                <a:off x="598" y="2744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3 h 6"/>
                  <a:gd name="T4" fmla="*/ 5 w 6"/>
                  <a:gd name="T5" fmla="*/ 2 h 6"/>
                  <a:gd name="T6" fmla="*/ 4 w 6"/>
                  <a:gd name="T7" fmla="*/ 1 h 6"/>
                  <a:gd name="T8" fmla="*/ 3 w 6"/>
                  <a:gd name="T9" fmla="*/ 0 h 6"/>
                  <a:gd name="T10" fmla="*/ 3 w 6"/>
                  <a:gd name="T11" fmla="*/ 0 h 6"/>
                  <a:gd name="T12" fmla="*/ 2 w 6"/>
                  <a:gd name="T13" fmla="*/ 1 h 6"/>
                  <a:gd name="T14" fmla="*/ 1 w 6"/>
                  <a:gd name="T15" fmla="*/ 2 h 6"/>
                  <a:gd name="T16" fmla="*/ 0 w 6"/>
                  <a:gd name="T17" fmla="*/ 3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0" name="Freeform 193"/>
              <p:cNvSpPr>
                <a:spLocks/>
              </p:cNvSpPr>
              <p:nvPr/>
            </p:nvSpPr>
            <p:spPr bwMode="auto">
              <a:xfrm>
                <a:off x="598" y="2757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1" name="Freeform 194"/>
              <p:cNvSpPr>
                <a:spLocks/>
              </p:cNvSpPr>
              <p:nvPr/>
            </p:nvSpPr>
            <p:spPr bwMode="auto">
              <a:xfrm>
                <a:off x="598" y="2769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2" name="Freeform 195"/>
              <p:cNvSpPr>
                <a:spLocks/>
              </p:cNvSpPr>
              <p:nvPr/>
            </p:nvSpPr>
            <p:spPr bwMode="auto">
              <a:xfrm>
                <a:off x="598" y="2782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3" name="Freeform 196"/>
              <p:cNvSpPr>
                <a:spLocks/>
              </p:cNvSpPr>
              <p:nvPr/>
            </p:nvSpPr>
            <p:spPr bwMode="auto">
              <a:xfrm>
                <a:off x="598" y="2795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4" name="Freeform 197"/>
              <p:cNvSpPr>
                <a:spLocks/>
              </p:cNvSpPr>
              <p:nvPr/>
            </p:nvSpPr>
            <p:spPr bwMode="auto">
              <a:xfrm>
                <a:off x="598" y="2807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5" name="Freeform 198"/>
              <p:cNvSpPr>
                <a:spLocks/>
              </p:cNvSpPr>
              <p:nvPr/>
            </p:nvSpPr>
            <p:spPr bwMode="auto">
              <a:xfrm>
                <a:off x="598" y="2820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6" name="Freeform 199"/>
              <p:cNvSpPr>
                <a:spLocks/>
              </p:cNvSpPr>
              <p:nvPr/>
            </p:nvSpPr>
            <p:spPr bwMode="auto">
              <a:xfrm>
                <a:off x="598" y="2833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7" name="Freeform 200"/>
              <p:cNvSpPr>
                <a:spLocks/>
              </p:cNvSpPr>
              <p:nvPr/>
            </p:nvSpPr>
            <p:spPr bwMode="auto">
              <a:xfrm>
                <a:off x="598" y="2845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4 h 7"/>
                  <a:gd name="T26" fmla="*/ 2 w 6"/>
                  <a:gd name="T27" fmla="*/ 5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5 h 7"/>
                  <a:gd name="T34" fmla="*/ 5 w 6"/>
                  <a:gd name="T35" fmla="*/ 4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8" name="Freeform 201"/>
              <p:cNvSpPr>
                <a:spLocks/>
              </p:cNvSpPr>
              <p:nvPr/>
            </p:nvSpPr>
            <p:spPr bwMode="auto">
              <a:xfrm>
                <a:off x="598" y="2858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9" name="Freeform 202"/>
              <p:cNvSpPr>
                <a:spLocks/>
              </p:cNvSpPr>
              <p:nvPr/>
            </p:nvSpPr>
            <p:spPr bwMode="auto">
              <a:xfrm>
                <a:off x="598" y="2870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2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2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0" name="Freeform 203"/>
              <p:cNvSpPr>
                <a:spLocks/>
              </p:cNvSpPr>
              <p:nvPr/>
            </p:nvSpPr>
            <p:spPr bwMode="auto">
              <a:xfrm>
                <a:off x="598" y="2883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1" name="Freeform 204"/>
              <p:cNvSpPr>
                <a:spLocks/>
              </p:cNvSpPr>
              <p:nvPr/>
            </p:nvSpPr>
            <p:spPr bwMode="auto">
              <a:xfrm>
                <a:off x="598" y="2896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2" name="Freeform 205"/>
              <p:cNvSpPr>
                <a:spLocks/>
              </p:cNvSpPr>
              <p:nvPr/>
            </p:nvSpPr>
            <p:spPr bwMode="auto">
              <a:xfrm>
                <a:off x="598" y="2908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3" name="Freeform 206"/>
              <p:cNvSpPr>
                <a:spLocks/>
              </p:cNvSpPr>
              <p:nvPr/>
            </p:nvSpPr>
            <p:spPr bwMode="auto">
              <a:xfrm>
                <a:off x="598" y="2921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4" name="Freeform 207"/>
              <p:cNvSpPr>
                <a:spLocks/>
              </p:cNvSpPr>
              <p:nvPr/>
            </p:nvSpPr>
            <p:spPr bwMode="auto">
              <a:xfrm>
                <a:off x="598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3 w 6"/>
                  <a:gd name="T3" fmla="*/ 0 h 6"/>
                  <a:gd name="T4" fmla="*/ 2 w 6"/>
                  <a:gd name="T5" fmla="*/ 1 h 6"/>
                  <a:gd name="T6" fmla="*/ 1 w 6"/>
                  <a:gd name="T7" fmla="*/ 2 h 6"/>
                  <a:gd name="T8" fmla="*/ 0 w 6"/>
                  <a:gd name="T9" fmla="*/ 3 h 6"/>
                  <a:gd name="T10" fmla="*/ 0 w 6"/>
                  <a:gd name="T11" fmla="*/ 3 h 6"/>
                  <a:gd name="T12" fmla="*/ 1 w 6"/>
                  <a:gd name="T13" fmla="*/ 4 h 6"/>
                  <a:gd name="T14" fmla="*/ 2 w 6"/>
                  <a:gd name="T15" fmla="*/ 5 h 6"/>
                  <a:gd name="T16" fmla="*/ 3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5" name="Freeform 208"/>
              <p:cNvSpPr>
                <a:spLocks/>
              </p:cNvSpPr>
              <p:nvPr/>
            </p:nvSpPr>
            <p:spPr bwMode="auto">
              <a:xfrm>
                <a:off x="611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6" name="Freeform 209"/>
              <p:cNvSpPr>
                <a:spLocks/>
              </p:cNvSpPr>
              <p:nvPr/>
            </p:nvSpPr>
            <p:spPr bwMode="auto">
              <a:xfrm>
                <a:off x="623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7" name="Freeform 210"/>
              <p:cNvSpPr>
                <a:spLocks/>
              </p:cNvSpPr>
              <p:nvPr/>
            </p:nvSpPr>
            <p:spPr bwMode="auto">
              <a:xfrm>
                <a:off x="636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8" name="Freeform 211"/>
              <p:cNvSpPr>
                <a:spLocks/>
              </p:cNvSpPr>
              <p:nvPr/>
            </p:nvSpPr>
            <p:spPr bwMode="auto">
              <a:xfrm>
                <a:off x="649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9" name="Freeform 212"/>
              <p:cNvSpPr>
                <a:spLocks/>
              </p:cNvSpPr>
              <p:nvPr/>
            </p:nvSpPr>
            <p:spPr bwMode="auto">
              <a:xfrm>
                <a:off x="661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0" name="Freeform 213"/>
              <p:cNvSpPr>
                <a:spLocks/>
              </p:cNvSpPr>
              <p:nvPr/>
            </p:nvSpPr>
            <p:spPr bwMode="auto">
              <a:xfrm>
                <a:off x="674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1" name="Freeform 214"/>
              <p:cNvSpPr>
                <a:spLocks/>
              </p:cNvSpPr>
              <p:nvPr/>
            </p:nvSpPr>
            <p:spPr bwMode="auto">
              <a:xfrm>
                <a:off x="687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2" name="Freeform 215"/>
              <p:cNvSpPr>
                <a:spLocks/>
              </p:cNvSpPr>
              <p:nvPr/>
            </p:nvSpPr>
            <p:spPr bwMode="auto">
              <a:xfrm>
                <a:off x="699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3" name="Freeform 216"/>
              <p:cNvSpPr>
                <a:spLocks/>
              </p:cNvSpPr>
              <p:nvPr/>
            </p:nvSpPr>
            <p:spPr bwMode="auto">
              <a:xfrm>
                <a:off x="712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4" name="Freeform 217"/>
              <p:cNvSpPr>
                <a:spLocks/>
              </p:cNvSpPr>
              <p:nvPr/>
            </p:nvSpPr>
            <p:spPr bwMode="auto">
              <a:xfrm>
                <a:off x="725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5" name="Freeform 218"/>
              <p:cNvSpPr>
                <a:spLocks/>
              </p:cNvSpPr>
              <p:nvPr/>
            </p:nvSpPr>
            <p:spPr bwMode="auto">
              <a:xfrm>
                <a:off x="737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6" name="Freeform 219"/>
              <p:cNvSpPr>
                <a:spLocks/>
              </p:cNvSpPr>
              <p:nvPr/>
            </p:nvSpPr>
            <p:spPr bwMode="auto">
              <a:xfrm>
                <a:off x="750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7" name="Freeform 220"/>
              <p:cNvSpPr>
                <a:spLocks/>
              </p:cNvSpPr>
              <p:nvPr/>
            </p:nvSpPr>
            <p:spPr bwMode="auto">
              <a:xfrm>
                <a:off x="763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8" name="Freeform 221"/>
              <p:cNvSpPr>
                <a:spLocks/>
              </p:cNvSpPr>
              <p:nvPr/>
            </p:nvSpPr>
            <p:spPr bwMode="auto">
              <a:xfrm>
                <a:off x="775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9" name="Freeform 222"/>
              <p:cNvSpPr>
                <a:spLocks/>
              </p:cNvSpPr>
              <p:nvPr/>
            </p:nvSpPr>
            <p:spPr bwMode="auto">
              <a:xfrm>
                <a:off x="788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0" name="Freeform 223"/>
              <p:cNvSpPr>
                <a:spLocks/>
              </p:cNvSpPr>
              <p:nvPr/>
            </p:nvSpPr>
            <p:spPr bwMode="auto">
              <a:xfrm>
                <a:off x="801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1" name="Freeform 224"/>
              <p:cNvSpPr>
                <a:spLocks/>
              </p:cNvSpPr>
              <p:nvPr/>
            </p:nvSpPr>
            <p:spPr bwMode="auto">
              <a:xfrm>
                <a:off x="813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2" name="Freeform 225"/>
              <p:cNvSpPr>
                <a:spLocks/>
              </p:cNvSpPr>
              <p:nvPr/>
            </p:nvSpPr>
            <p:spPr bwMode="auto">
              <a:xfrm>
                <a:off x="826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3" name="Freeform 226"/>
              <p:cNvSpPr>
                <a:spLocks/>
              </p:cNvSpPr>
              <p:nvPr/>
            </p:nvSpPr>
            <p:spPr bwMode="auto">
              <a:xfrm>
                <a:off x="839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4" name="Freeform 227"/>
              <p:cNvSpPr>
                <a:spLocks/>
              </p:cNvSpPr>
              <p:nvPr/>
            </p:nvSpPr>
            <p:spPr bwMode="auto">
              <a:xfrm>
                <a:off x="851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5" name="Freeform 228"/>
              <p:cNvSpPr>
                <a:spLocks/>
              </p:cNvSpPr>
              <p:nvPr/>
            </p:nvSpPr>
            <p:spPr bwMode="auto">
              <a:xfrm>
                <a:off x="864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6" name="Freeform 229"/>
              <p:cNvSpPr>
                <a:spLocks/>
              </p:cNvSpPr>
              <p:nvPr/>
            </p:nvSpPr>
            <p:spPr bwMode="auto">
              <a:xfrm>
                <a:off x="877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7" name="Freeform 230"/>
              <p:cNvSpPr>
                <a:spLocks/>
              </p:cNvSpPr>
              <p:nvPr/>
            </p:nvSpPr>
            <p:spPr bwMode="auto">
              <a:xfrm>
                <a:off x="889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8" name="Freeform 231"/>
              <p:cNvSpPr>
                <a:spLocks/>
              </p:cNvSpPr>
              <p:nvPr/>
            </p:nvSpPr>
            <p:spPr bwMode="auto">
              <a:xfrm>
                <a:off x="902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9" name="Freeform 232"/>
              <p:cNvSpPr>
                <a:spLocks/>
              </p:cNvSpPr>
              <p:nvPr/>
            </p:nvSpPr>
            <p:spPr bwMode="auto">
              <a:xfrm>
                <a:off x="915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0" name="Freeform 233"/>
              <p:cNvSpPr>
                <a:spLocks/>
              </p:cNvSpPr>
              <p:nvPr/>
            </p:nvSpPr>
            <p:spPr bwMode="auto">
              <a:xfrm>
                <a:off x="927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2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2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1" name="Freeform 234"/>
              <p:cNvSpPr>
                <a:spLocks/>
              </p:cNvSpPr>
              <p:nvPr/>
            </p:nvSpPr>
            <p:spPr bwMode="auto">
              <a:xfrm>
                <a:off x="940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2" name="Freeform 235"/>
              <p:cNvSpPr>
                <a:spLocks/>
              </p:cNvSpPr>
              <p:nvPr/>
            </p:nvSpPr>
            <p:spPr bwMode="auto">
              <a:xfrm>
                <a:off x="953" y="2934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3" name="Freeform 236"/>
              <p:cNvSpPr>
                <a:spLocks/>
              </p:cNvSpPr>
              <p:nvPr/>
            </p:nvSpPr>
            <p:spPr bwMode="auto">
              <a:xfrm>
                <a:off x="965" y="2934"/>
                <a:ext cx="7" cy="6"/>
              </a:xfrm>
              <a:custGeom>
                <a:avLst/>
                <a:gdLst>
                  <a:gd name="T0" fmla="*/ 4 w 7"/>
                  <a:gd name="T1" fmla="*/ 0 h 6"/>
                  <a:gd name="T2" fmla="*/ 3 w 7"/>
                  <a:gd name="T3" fmla="*/ 0 h 6"/>
                  <a:gd name="T4" fmla="*/ 2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2 w 7"/>
                  <a:gd name="T15" fmla="*/ 6 h 6"/>
                  <a:gd name="T16" fmla="*/ 3 w 7"/>
                  <a:gd name="T17" fmla="*/ 6 h 6"/>
                  <a:gd name="T18" fmla="*/ 4 w 7"/>
                  <a:gd name="T19" fmla="*/ 6 h 6"/>
                  <a:gd name="T20" fmla="*/ 4 w 7"/>
                  <a:gd name="T21" fmla="*/ 6 h 6"/>
                  <a:gd name="T22" fmla="*/ 4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4 w 7"/>
                  <a:gd name="T37" fmla="*/ 0 h 6"/>
                  <a:gd name="T38" fmla="*/ 4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4" name="Freeform 237"/>
              <p:cNvSpPr>
                <a:spLocks/>
              </p:cNvSpPr>
              <p:nvPr/>
            </p:nvSpPr>
            <p:spPr bwMode="auto">
              <a:xfrm>
                <a:off x="978" y="2934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5" name="Freeform 238"/>
              <p:cNvSpPr>
                <a:spLocks/>
              </p:cNvSpPr>
              <p:nvPr/>
            </p:nvSpPr>
            <p:spPr bwMode="auto">
              <a:xfrm>
                <a:off x="978" y="2921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6" name="Freeform 239"/>
              <p:cNvSpPr>
                <a:spLocks/>
              </p:cNvSpPr>
              <p:nvPr/>
            </p:nvSpPr>
            <p:spPr bwMode="auto">
              <a:xfrm>
                <a:off x="978" y="2908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7" name="Freeform 240"/>
              <p:cNvSpPr>
                <a:spLocks/>
              </p:cNvSpPr>
              <p:nvPr/>
            </p:nvSpPr>
            <p:spPr bwMode="auto">
              <a:xfrm>
                <a:off x="978" y="2896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8" name="Freeform 241"/>
              <p:cNvSpPr>
                <a:spLocks/>
              </p:cNvSpPr>
              <p:nvPr/>
            </p:nvSpPr>
            <p:spPr bwMode="auto">
              <a:xfrm>
                <a:off x="978" y="2883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9" name="Freeform 242"/>
              <p:cNvSpPr>
                <a:spLocks/>
              </p:cNvSpPr>
              <p:nvPr/>
            </p:nvSpPr>
            <p:spPr bwMode="auto">
              <a:xfrm>
                <a:off x="978" y="2870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2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2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0" name="Freeform 243"/>
              <p:cNvSpPr>
                <a:spLocks/>
              </p:cNvSpPr>
              <p:nvPr/>
            </p:nvSpPr>
            <p:spPr bwMode="auto">
              <a:xfrm>
                <a:off x="978" y="2858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1" name="Freeform 244"/>
              <p:cNvSpPr>
                <a:spLocks/>
              </p:cNvSpPr>
              <p:nvPr/>
            </p:nvSpPr>
            <p:spPr bwMode="auto">
              <a:xfrm>
                <a:off x="978" y="2845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4 h 7"/>
                  <a:gd name="T6" fmla="*/ 2 w 6"/>
                  <a:gd name="T7" fmla="*/ 5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5 h 7"/>
                  <a:gd name="T14" fmla="*/ 6 w 6"/>
                  <a:gd name="T15" fmla="*/ 4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2" name="Freeform 245"/>
              <p:cNvSpPr>
                <a:spLocks/>
              </p:cNvSpPr>
              <p:nvPr/>
            </p:nvSpPr>
            <p:spPr bwMode="auto">
              <a:xfrm>
                <a:off x="978" y="2833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3" name="Freeform 246"/>
              <p:cNvSpPr>
                <a:spLocks/>
              </p:cNvSpPr>
              <p:nvPr/>
            </p:nvSpPr>
            <p:spPr bwMode="auto">
              <a:xfrm>
                <a:off x="978" y="2820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4" name="Freeform 247"/>
              <p:cNvSpPr>
                <a:spLocks/>
              </p:cNvSpPr>
              <p:nvPr/>
            </p:nvSpPr>
            <p:spPr bwMode="auto">
              <a:xfrm>
                <a:off x="978" y="2807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5" name="Freeform 248"/>
              <p:cNvSpPr>
                <a:spLocks/>
              </p:cNvSpPr>
              <p:nvPr/>
            </p:nvSpPr>
            <p:spPr bwMode="auto">
              <a:xfrm>
                <a:off x="978" y="2795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6" name="Freeform 249"/>
              <p:cNvSpPr>
                <a:spLocks/>
              </p:cNvSpPr>
              <p:nvPr/>
            </p:nvSpPr>
            <p:spPr bwMode="auto">
              <a:xfrm>
                <a:off x="978" y="2782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7" name="Freeform 250"/>
              <p:cNvSpPr>
                <a:spLocks/>
              </p:cNvSpPr>
              <p:nvPr/>
            </p:nvSpPr>
            <p:spPr bwMode="auto">
              <a:xfrm>
                <a:off x="978" y="2769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8" name="Freeform 251"/>
              <p:cNvSpPr>
                <a:spLocks/>
              </p:cNvSpPr>
              <p:nvPr/>
            </p:nvSpPr>
            <p:spPr bwMode="auto">
              <a:xfrm>
                <a:off x="978" y="2757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9" name="Freeform 252"/>
              <p:cNvSpPr>
                <a:spLocks/>
              </p:cNvSpPr>
              <p:nvPr/>
            </p:nvSpPr>
            <p:spPr bwMode="auto">
              <a:xfrm>
                <a:off x="978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0" name="Freeform 253"/>
              <p:cNvSpPr>
                <a:spLocks/>
              </p:cNvSpPr>
              <p:nvPr/>
            </p:nvSpPr>
            <p:spPr bwMode="auto">
              <a:xfrm>
                <a:off x="965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2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2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1" name="Freeform 254"/>
              <p:cNvSpPr>
                <a:spLocks/>
              </p:cNvSpPr>
              <p:nvPr/>
            </p:nvSpPr>
            <p:spPr bwMode="auto">
              <a:xfrm>
                <a:off x="953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2" name="Freeform 255"/>
              <p:cNvSpPr>
                <a:spLocks/>
              </p:cNvSpPr>
              <p:nvPr/>
            </p:nvSpPr>
            <p:spPr bwMode="auto">
              <a:xfrm>
                <a:off x="940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3" name="Freeform 256"/>
              <p:cNvSpPr>
                <a:spLocks/>
              </p:cNvSpPr>
              <p:nvPr/>
            </p:nvSpPr>
            <p:spPr bwMode="auto">
              <a:xfrm>
                <a:off x="927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2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2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4" name="Freeform 257"/>
              <p:cNvSpPr>
                <a:spLocks/>
              </p:cNvSpPr>
              <p:nvPr/>
            </p:nvSpPr>
            <p:spPr bwMode="auto">
              <a:xfrm>
                <a:off x="915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5" name="Freeform 258"/>
              <p:cNvSpPr>
                <a:spLocks/>
              </p:cNvSpPr>
              <p:nvPr/>
            </p:nvSpPr>
            <p:spPr bwMode="auto">
              <a:xfrm>
                <a:off x="902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6" name="Freeform 259"/>
              <p:cNvSpPr>
                <a:spLocks/>
              </p:cNvSpPr>
              <p:nvPr/>
            </p:nvSpPr>
            <p:spPr bwMode="auto">
              <a:xfrm>
                <a:off x="889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7" name="Freeform 260"/>
              <p:cNvSpPr>
                <a:spLocks/>
              </p:cNvSpPr>
              <p:nvPr/>
            </p:nvSpPr>
            <p:spPr bwMode="auto">
              <a:xfrm>
                <a:off x="877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8" name="Freeform 261"/>
              <p:cNvSpPr>
                <a:spLocks/>
              </p:cNvSpPr>
              <p:nvPr/>
            </p:nvSpPr>
            <p:spPr bwMode="auto">
              <a:xfrm>
                <a:off x="864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9" name="Freeform 262"/>
              <p:cNvSpPr>
                <a:spLocks/>
              </p:cNvSpPr>
              <p:nvPr/>
            </p:nvSpPr>
            <p:spPr bwMode="auto">
              <a:xfrm>
                <a:off x="851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0" name="Freeform 263"/>
              <p:cNvSpPr>
                <a:spLocks/>
              </p:cNvSpPr>
              <p:nvPr/>
            </p:nvSpPr>
            <p:spPr bwMode="auto">
              <a:xfrm>
                <a:off x="839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1" name="Freeform 264"/>
              <p:cNvSpPr>
                <a:spLocks/>
              </p:cNvSpPr>
              <p:nvPr/>
            </p:nvSpPr>
            <p:spPr bwMode="auto">
              <a:xfrm>
                <a:off x="826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2" name="Freeform 265"/>
              <p:cNvSpPr>
                <a:spLocks/>
              </p:cNvSpPr>
              <p:nvPr/>
            </p:nvSpPr>
            <p:spPr bwMode="auto">
              <a:xfrm>
                <a:off x="813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3" name="Freeform 266"/>
              <p:cNvSpPr>
                <a:spLocks/>
              </p:cNvSpPr>
              <p:nvPr/>
            </p:nvSpPr>
            <p:spPr bwMode="auto">
              <a:xfrm>
                <a:off x="801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4" name="Freeform 267"/>
              <p:cNvSpPr>
                <a:spLocks/>
              </p:cNvSpPr>
              <p:nvPr/>
            </p:nvSpPr>
            <p:spPr bwMode="auto">
              <a:xfrm>
                <a:off x="788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5" name="Freeform 268"/>
              <p:cNvSpPr>
                <a:spLocks/>
              </p:cNvSpPr>
              <p:nvPr/>
            </p:nvSpPr>
            <p:spPr bwMode="auto">
              <a:xfrm>
                <a:off x="775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6" name="Freeform 269"/>
              <p:cNvSpPr>
                <a:spLocks/>
              </p:cNvSpPr>
              <p:nvPr/>
            </p:nvSpPr>
            <p:spPr bwMode="auto">
              <a:xfrm>
                <a:off x="763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7" name="Freeform 270"/>
              <p:cNvSpPr>
                <a:spLocks/>
              </p:cNvSpPr>
              <p:nvPr/>
            </p:nvSpPr>
            <p:spPr bwMode="auto">
              <a:xfrm>
                <a:off x="750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8" name="Freeform 271"/>
              <p:cNvSpPr>
                <a:spLocks/>
              </p:cNvSpPr>
              <p:nvPr/>
            </p:nvSpPr>
            <p:spPr bwMode="auto">
              <a:xfrm>
                <a:off x="737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9" name="Freeform 272"/>
              <p:cNvSpPr>
                <a:spLocks/>
              </p:cNvSpPr>
              <p:nvPr/>
            </p:nvSpPr>
            <p:spPr bwMode="auto">
              <a:xfrm>
                <a:off x="725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0" name="Freeform 273"/>
              <p:cNvSpPr>
                <a:spLocks/>
              </p:cNvSpPr>
              <p:nvPr/>
            </p:nvSpPr>
            <p:spPr bwMode="auto">
              <a:xfrm>
                <a:off x="712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1" name="Freeform 274"/>
              <p:cNvSpPr>
                <a:spLocks/>
              </p:cNvSpPr>
              <p:nvPr/>
            </p:nvSpPr>
            <p:spPr bwMode="auto">
              <a:xfrm>
                <a:off x="699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2" name="Freeform 275"/>
              <p:cNvSpPr>
                <a:spLocks/>
              </p:cNvSpPr>
              <p:nvPr/>
            </p:nvSpPr>
            <p:spPr bwMode="auto">
              <a:xfrm>
                <a:off x="687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3" name="Freeform 276"/>
              <p:cNvSpPr>
                <a:spLocks/>
              </p:cNvSpPr>
              <p:nvPr/>
            </p:nvSpPr>
            <p:spPr bwMode="auto">
              <a:xfrm>
                <a:off x="674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4" name="Freeform 277"/>
              <p:cNvSpPr>
                <a:spLocks/>
              </p:cNvSpPr>
              <p:nvPr/>
            </p:nvSpPr>
            <p:spPr bwMode="auto">
              <a:xfrm>
                <a:off x="661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5" name="Freeform 278"/>
              <p:cNvSpPr>
                <a:spLocks/>
              </p:cNvSpPr>
              <p:nvPr/>
            </p:nvSpPr>
            <p:spPr bwMode="auto">
              <a:xfrm>
                <a:off x="649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6" name="Freeform 279"/>
              <p:cNvSpPr>
                <a:spLocks/>
              </p:cNvSpPr>
              <p:nvPr/>
            </p:nvSpPr>
            <p:spPr bwMode="auto">
              <a:xfrm>
                <a:off x="636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7" name="Freeform 280"/>
              <p:cNvSpPr>
                <a:spLocks/>
              </p:cNvSpPr>
              <p:nvPr/>
            </p:nvSpPr>
            <p:spPr bwMode="auto">
              <a:xfrm>
                <a:off x="623" y="2744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8" name="Freeform 281"/>
              <p:cNvSpPr>
                <a:spLocks/>
              </p:cNvSpPr>
              <p:nvPr/>
            </p:nvSpPr>
            <p:spPr bwMode="auto">
              <a:xfrm>
                <a:off x="611" y="2744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49" name="Rectangle 282"/>
            <p:cNvSpPr>
              <a:spLocks noChangeArrowheads="1"/>
            </p:cNvSpPr>
            <p:nvPr/>
          </p:nvSpPr>
          <p:spPr bwMode="auto">
            <a:xfrm>
              <a:off x="649" y="2785"/>
              <a:ext cx="27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>
                  <a:latin typeface="Times New Roman" panose="02020603050405020304" pitchFamily="18" charset="0"/>
                </a:rPr>
                <a:t>1/2 yo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grpSp>
          <p:nvGrpSpPr>
            <p:cNvPr id="350" name="Group 283"/>
            <p:cNvGrpSpPr>
              <a:grpSpLocks/>
            </p:cNvGrpSpPr>
            <p:nvPr/>
          </p:nvGrpSpPr>
          <p:grpSpPr bwMode="auto">
            <a:xfrm>
              <a:off x="3449" y="3376"/>
              <a:ext cx="386" cy="259"/>
              <a:chOff x="3449" y="3376"/>
              <a:chExt cx="386" cy="259"/>
            </a:xfrm>
          </p:grpSpPr>
          <p:sp>
            <p:nvSpPr>
              <p:cNvPr id="427" name="Rectangle 284"/>
              <p:cNvSpPr>
                <a:spLocks noChangeArrowheads="1"/>
              </p:cNvSpPr>
              <p:nvPr/>
            </p:nvSpPr>
            <p:spPr bwMode="auto">
              <a:xfrm>
                <a:off x="3452" y="3379"/>
                <a:ext cx="380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28" name="Freeform 285"/>
              <p:cNvSpPr>
                <a:spLocks/>
              </p:cNvSpPr>
              <p:nvPr/>
            </p:nvSpPr>
            <p:spPr bwMode="auto">
              <a:xfrm>
                <a:off x="3449" y="3376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3 h 6"/>
                  <a:gd name="T4" fmla="*/ 5 w 6"/>
                  <a:gd name="T5" fmla="*/ 2 h 6"/>
                  <a:gd name="T6" fmla="*/ 4 w 6"/>
                  <a:gd name="T7" fmla="*/ 1 h 6"/>
                  <a:gd name="T8" fmla="*/ 3 w 6"/>
                  <a:gd name="T9" fmla="*/ 0 h 6"/>
                  <a:gd name="T10" fmla="*/ 3 w 6"/>
                  <a:gd name="T11" fmla="*/ 0 h 6"/>
                  <a:gd name="T12" fmla="*/ 2 w 6"/>
                  <a:gd name="T13" fmla="*/ 1 h 6"/>
                  <a:gd name="T14" fmla="*/ 1 w 6"/>
                  <a:gd name="T15" fmla="*/ 2 h 6"/>
                  <a:gd name="T16" fmla="*/ 0 w 6"/>
                  <a:gd name="T17" fmla="*/ 3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9" name="Freeform 286"/>
              <p:cNvSpPr>
                <a:spLocks/>
              </p:cNvSpPr>
              <p:nvPr/>
            </p:nvSpPr>
            <p:spPr bwMode="auto">
              <a:xfrm>
                <a:off x="3449" y="3389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0" name="Freeform 287"/>
              <p:cNvSpPr>
                <a:spLocks/>
              </p:cNvSpPr>
              <p:nvPr/>
            </p:nvSpPr>
            <p:spPr bwMode="auto">
              <a:xfrm>
                <a:off x="3449" y="3401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1" name="Freeform 288"/>
              <p:cNvSpPr>
                <a:spLocks/>
              </p:cNvSpPr>
              <p:nvPr/>
            </p:nvSpPr>
            <p:spPr bwMode="auto">
              <a:xfrm>
                <a:off x="3449" y="3414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2" name="Freeform 289"/>
              <p:cNvSpPr>
                <a:spLocks/>
              </p:cNvSpPr>
              <p:nvPr/>
            </p:nvSpPr>
            <p:spPr bwMode="auto">
              <a:xfrm>
                <a:off x="3449" y="3427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3" name="Freeform 290"/>
              <p:cNvSpPr>
                <a:spLocks/>
              </p:cNvSpPr>
              <p:nvPr/>
            </p:nvSpPr>
            <p:spPr bwMode="auto">
              <a:xfrm>
                <a:off x="3449" y="3439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4" name="Freeform 291"/>
              <p:cNvSpPr>
                <a:spLocks/>
              </p:cNvSpPr>
              <p:nvPr/>
            </p:nvSpPr>
            <p:spPr bwMode="auto">
              <a:xfrm>
                <a:off x="3449" y="3452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5" name="Freeform 292"/>
              <p:cNvSpPr>
                <a:spLocks/>
              </p:cNvSpPr>
              <p:nvPr/>
            </p:nvSpPr>
            <p:spPr bwMode="auto">
              <a:xfrm>
                <a:off x="3449" y="3465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6" name="Freeform 293"/>
              <p:cNvSpPr>
                <a:spLocks/>
              </p:cNvSpPr>
              <p:nvPr/>
            </p:nvSpPr>
            <p:spPr bwMode="auto">
              <a:xfrm>
                <a:off x="3449" y="3477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4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4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7" name="Freeform 294"/>
              <p:cNvSpPr>
                <a:spLocks/>
              </p:cNvSpPr>
              <p:nvPr/>
            </p:nvSpPr>
            <p:spPr bwMode="auto">
              <a:xfrm>
                <a:off x="3449" y="3490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8" name="Freeform 295"/>
              <p:cNvSpPr>
                <a:spLocks/>
              </p:cNvSpPr>
              <p:nvPr/>
            </p:nvSpPr>
            <p:spPr bwMode="auto">
              <a:xfrm>
                <a:off x="3449" y="3503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9" name="Freeform 296"/>
              <p:cNvSpPr>
                <a:spLocks/>
              </p:cNvSpPr>
              <p:nvPr/>
            </p:nvSpPr>
            <p:spPr bwMode="auto">
              <a:xfrm>
                <a:off x="3449" y="3515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4 h 7"/>
                  <a:gd name="T26" fmla="*/ 2 w 6"/>
                  <a:gd name="T27" fmla="*/ 5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5 h 7"/>
                  <a:gd name="T34" fmla="*/ 5 w 6"/>
                  <a:gd name="T35" fmla="*/ 4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0" name="Freeform 297"/>
              <p:cNvSpPr>
                <a:spLocks/>
              </p:cNvSpPr>
              <p:nvPr/>
            </p:nvSpPr>
            <p:spPr bwMode="auto">
              <a:xfrm>
                <a:off x="3449" y="3528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1" name="Freeform 298"/>
              <p:cNvSpPr>
                <a:spLocks/>
              </p:cNvSpPr>
              <p:nvPr/>
            </p:nvSpPr>
            <p:spPr bwMode="auto">
              <a:xfrm>
                <a:off x="3449" y="3540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2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2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2" name="Freeform 299"/>
              <p:cNvSpPr>
                <a:spLocks/>
              </p:cNvSpPr>
              <p:nvPr/>
            </p:nvSpPr>
            <p:spPr bwMode="auto">
              <a:xfrm>
                <a:off x="3449" y="3553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3" name="Freeform 300"/>
              <p:cNvSpPr>
                <a:spLocks/>
              </p:cNvSpPr>
              <p:nvPr/>
            </p:nvSpPr>
            <p:spPr bwMode="auto">
              <a:xfrm>
                <a:off x="3449" y="3566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4" name="Freeform 301"/>
              <p:cNvSpPr>
                <a:spLocks/>
              </p:cNvSpPr>
              <p:nvPr/>
            </p:nvSpPr>
            <p:spPr bwMode="auto">
              <a:xfrm>
                <a:off x="3449" y="3578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5" name="Freeform 302"/>
              <p:cNvSpPr>
                <a:spLocks/>
              </p:cNvSpPr>
              <p:nvPr/>
            </p:nvSpPr>
            <p:spPr bwMode="auto">
              <a:xfrm>
                <a:off x="3449" y="3591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6" name="Freeform 303"/>
              <p:cNvSpPr>
                <a:spLocks/>
              </p:cNvSpPr>
              <p:nvPr/>
            </p:nvSpPr>
            <p:spPr bwMode="auto">
              <a:xfrm>
                <a:off x="3449" y="3604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7" name="Freeform 304"/>
              <p:cNvSpPr>
                <a:spLocks/>
              </p:cNvSpPr>
              <p:nvPr/>
            </p:nvSpPr>
            <p:spPr bwMode="auto">
              <a:xfrm>
                <a:off x="3449" y="3616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8" name="Freeform 305"/>
              <p:cNvSpPr>
                <a:spLocks/>
              </p:cNvSpPr>
              <p:nvPr/>
            </p:nvSpPr>
            <p:spPr bwMode="auto">
              <a:xfrm>
                <a:off x="3449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3 w 6"/>
                  <a:gd name="T3" fmla="*/ 0 h 6"/>
                  <a:gd name="T4" fmla="*/ 2 w 6"/>
                  <a:gd name="T5" fmla="*/ 1 h 6"/>
                  <a:gd name="T6" fmla="*/ 1 w 6"/>
                  <a:gd name="T7" fmla="*/ 2 h 6"/>
                  <a:gd name="T8" fmla="*/ 0 w 6"/>
                  <a:gd name="T9" fmla="*/ 3 h 6"/>
                  <a:gd name="T10" fmla="*/ 0 w 6"/>
                  <a:gd name="T11" fmla="*/ 3 h 6"/>
                  <a:gd name="T12" fmla="*/ 1 w 6"/>
                  <a:gd name="T13" fmla="*/ 4 h 6"/>
                  <a:gd name="T14" fmla="*/ 2 w 6"/>
                  <a:gd name="T15" fmla="*/ 5 h 6"/>
                  <a:gd name="T16" fmla="*/ 3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9" name="Freeform 306"/>
              <p:cNvSpPr>
                <a:spLocks/>
              </p:cNvSpPr>
              <p:nvPr/>
            </p:nvSpPr>
            <p:spPr bwMode="auto">
              <a:xfrm>
                <a:off x="3462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0" name="Freeform 307"/>
              <p:cNvSpPr>
                <a:spLocks/>
              </p:cNvSpPr>
              <p:nvPr/>
            </p:nvSpPr>
            <p:spPr bwMode="auto">
              <a:xfrm>
                <a:off x="3474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4 w 7"/>
                  <a:gd name="T25" fmla="*/ 5 h 6"/>
                  <a:gd name="T26" fmla="*/ 5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5 w 7"/>
                  <a:gd name="T33" fmla="*/ 2 h 6"/>
                  <a:gd name="T34" fmla="*/ 4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1" name="Freeform 308"/>
              <p:cNvSpPr>
                <a:spLocks/>
              </p:cNvSpPr>
              <p:nvPr/>
            </p:nvSpPr>
            <p:spPr bwMode="auto">
              <a:xfrm>
                <a:off x="3487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2" name="Freeform 309"/>
              <p:cNvSpPr>
                <a:spLocks/>
              </p:cNvSpPr>
              <p:nvPr/>
            </p:nvSpPr>
            <p:spPr bwMode="auto">
              <a:xfrm>
                <a:off x="3500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3" name="Freeform 310"/>
              <p:cNvSpPr>
                <a:spLocks/>
              </p:cNvSpPr>
              <p:nvPr/>
            </p:nvSpPr>
            <p:spPr bwMode="auto">
              <a:xfrm>
                <a:off x="3512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4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4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4" name="Freeform 311"/>
              <p:cNvSpPr>
                <a:spLocks/>
              </p:cNvSpPr>
              <p:nvPr/>
            </p:nvSpPr>
            <p:spPr bwMode="auto">
              <a:xfrm>
                <a:off x="3525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5" name="Freeform 312"/>
              <p:cNvSpPr>
                <a:spLocks/>
              </p:cNvSpPr>
              <p:nvPr/>
            </p:nvSpPr>
            <p:spPr bwMode="auto">
              <a:xfrm>
                <a:off x="3538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6" name="Freeform 313"/>
              <p:cNvSpPr>
                <a:spLocks/>
              </p:cNvSpPr>
              <p:nvPr/>
            </p:nvSpPr>
            <p:spPr bwMode="auto">
              <a:xfrm>
                <a:off x="3550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4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4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7" name="Freeform 314"/>
              <p:cNvSpPr>
                <a:spLocks/>
              </p:cNvSpPr>
              <p:nvPr/>
            </p:nvSpPr>
            <p:spPr bwMode="auto">
              <a:xfrm>
                <a:off x="3563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8" name="Freeform 315"/>
              <p:cNvSpPr>
                <a:spLocks/>
              </p:cNvSpPr>
              <p:nvPr/>
            </p:nvSpPr>
            <p:spPr bwMode="auto">
              <a:xfrm>
                <a:off x="3576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9" name="Freeform 316"/>
              <p:cNvSpPr>
                <a:spLocks/>
              </p:cNvSpPr>
              <p:nvPr/>
            </p:nvSpPr>
            <p:spPr bwMode="auto">
              <a:xfrm>
                <a:off x="3588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4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4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0" name="Freeform 317"/>
              <p:cNvSpPr>
                <a:spLocks/>
              </p:cNvSpPr>
              <p:nvPr/>
            </p:nvSpPr>
            <p:spPr bwMode="auto">
              <a:xfrm>
                <a:off x="3601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1" name="Freeform 318"/>
              <p:cNvSpPr>
                <a:spLocks/>
              </p:cNvSpPr>
              <p:nvPr/>
            </p:nvSpPr>
            <p:spPr bwMode="auto">
              <a:xfrm>
                <a:off x="3614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2" name="Freeform 319"/>
              <p:cNvSpPr>
                <a:spLocks/>
              </p:cNvSpPr>
              <p:nvPr/>
            </p:nvSpPr>
            <p:spPr bwMode="auto">
              <a:xfrm>
                <a:off x="3626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4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4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3" name="Freeform 320"/>
              <p:cNvSpPr>
                <a:spLocks/>
              </p:cNvSpPr>
              <p:nvPr/>
            </p:nvSpPr>
            <p:spPr bwMode="auto">
              <a:xfrm>
                <a:off x="3639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4" name="Freeform 321"/>
              <p:cNvSpPr>
                <a:spLocks/>
              </p:cNvSpPr>
              <p:nvPr/>
            </p:nvSpPr>
            <p:spPr bwMode="auto">
              <a:xfrm>
                <a:off x="3652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5" name="Freeform 322"/>
              <p:cNvSpPr>
                <a:spLocks/>
              </p:cNvSpPr>
              <p:nvPr/>
            </p:nvSpPr>
            <p:spPr bwMode="auto">
              <a:xfrm>
                <a:off x="3664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4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4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6" name="Freeform 323"/>
              <p:cNvSpPr>
                <a:spLocks/>
              </p:cNvSpPr>
              <p:nvPr/>
            </p:nvSpPr>
            <p:spPr bwMode="auto">
              <a:xfrm>
                <a:off x="3677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7" name="Freeform 324"/>
              <p:cNvSpPr>
                <a:spLocks/>
              </p:cNvSpPr>
              <p:nvPr/>
            </p:nvSpPr>
            <p:spPr bwMode="auto">
              <a:xfrm>
                <a:off x="3690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8" name="Freeform 325"/>
              <p:cNvSpPr>
                <a:spLocks/>
              </p:cNvSpPr>
              <p:nvPr/>
            </p:nvSpPr>
            <p:spPr bwMode="auto">
              <a:xfrm>
                <a:off x="3702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9" name="Freeform 326"/>
              <p:cNvSpPr>
                <a:spLocks/>
              </p:cNvSpPr>
              <p:nvPr/>
            </p:nvSpPr>
            <p:spPr bwMode="auto">
              <a:xfrm>
                <a:off x="3715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0" name="Freeform 327"/>
              <p:cNvSpPr>
                <a:spLocks/>
              </p:cNvSpPr>
              <p:nvPr/>
            </p:nvSpPr>
            <p:spPr bwMode="auto">
              <a:xfrm>
                <a:off x="3728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1" name="Freeform 328"/>
              <p:cNvSpPr>
                <a:spLocks/>
              </p:cNvSpPr>
              <p:nvPr/>
            </p:nvSpPr>
            <p:spPr bwMode="auto">
              <a:xfrm>
                <a:off x="3740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2" name="Freeform 329"/>
              <p:cNvSpPr>
                <a:spLocks/>
              </p:cNvSpPr>
              <p:nvPr/>
            </p:nvSpPr>
            <p:spPr bwMode="auto">
              <a:xfrm>
                <a:off x="3753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3" name="Freeform 330"/>
              <p:cNvSpPr>
                <a:spLocks/>
              </p:cNvSpPr>
              <p:nvPr/>
            </p:nvSpPr>
            <p:spPr bwMode="auto">
              <a:xfrm>
                <a:off x="3766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4" name="Freeform 331"/>
              <p:cNvSpPr>
                <a:spLocks/>
              </p:cNvSpPr>
              <p:nvPr/>
            </p:nvSpPr>
            <p:spPr bwMode="auto">
              <a:xfrm>
                <a:off x="3778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5" name="Freeform 332"/>
              <p:cNvSpPr>
                <a:spLocks/>
              </p:cNvSpPr>
              <p:nvPr/>
            </p:nvSpPr>
            <p:spPr bwMode="auto">
              <a:xfrm>
                <a:off x="3791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6" name="Freeform 333"/>
              <p:cNvSpPr>
                <a:spLocks/>
              </p:cNvSpPr>
              <p:nvPr/>
            </p:nvSpPr>
            <p:spPr bwMode="auto">
              <a:xfrm>
                <a:off x="3804" y="3629"/>
                <a:ext cx="6" cy="6"/>
              </a:xfrm>
              <a:custGeom>
                <a:avLst/>
                <a:gdLst>
                  <a:gd name="T0" fmla="*/ 3 w 6"/>
                  <a:gd name="T1" fmla="*/ 0 h 6"/>
                  <a:gd name="T2" fmla="*/ 2 w 6"/>
                  <a:gd name="T3" fmla="*/ 0 h 6"/>
                  <a:gd name="T4" fmla="*/ 1 w 6"/>
                  <a:gd name="T5" fmla="*/ 1 h 6"/>
                  <a:gd name="T6" fmla="*/ 0 w 6"/>
                  <a:gd name="T7" fmla="*/ 2 h 6"/>
                  <a:gd name="T8" fmla="*/ 0 w 6"/>
                  <a:gd name="T9" fmla="*/ 3 h 6"/>
                  <a:gd name="T10" fmla="*/ 0 w 6"/>
                  <a:gd name="T11" fmla="*/ 4 h 6"/>
                  <a:gd name="T12" fmla="*/ 0 w 6"/>
                  <a:gd name="T13" fmla="*/ 5 h 6"/>
                  <a:gd name="T14" fmla="*/ 1 w 6"/>
                  <a:gd name="T15" fmla="*/ 6 h 6"/>
                  <a:gd name="T16" fmla="*/ 2 w 6"/>
                  <a:gd name="T17" fmla="*/ 6 h 6"/>
                  <a:gd name="T18" fmla="*/ 3 w 6"/>
                  <a:gd name="T19" fmla="*/ 6 h 6"/>
                  <a:gd name="T20" fmla="*/ 3 w 6"/>
                  <a:gd name="T21" fmla="*/ 6 h 6"/>
                  <a:gd name="T22" fmla="*/ 3 w 6"/>
                  <a:gd name="T23" fmla="*/ 6 h 6"/>
                  <a:gd name="T24" fmla="*/ 4 w 6"/>
                  <a:gd name="T25" fmla="*/ 5 h 6"/>
                  <a:gd name="T26" fmla="*/ 5 w 6"/>
                  <a:gd name="T27" fmla="*/ 4 h 6"/>
                  <a:gd name="T28" fmla="*/ 6 w 6"/>
                  <a:gd name="T29" fmla="*/ 3 h 6"/>
                  <a:gd name="T30" fmla="*/ 6 w 6"/>
                  <a:gd name="T31" fmla="*/ 3 h 6"/>
                  <a:gd name="T32" fmla="*/ 5 w 6"/>
                  <a:gd name="T33" fmla="*/ 2 h 6"/>
                  <a:gd name="T34" fmla="*/ 4 w 6"/>
                  <a:gd name="T35" fmla="*/ 1 h 6"/>
                  <a:gd name="T36" fmla="*/ 3 w 6"/>
                  <a:gd name="T37" fmla="*/ 0 h 6"/>
                  <a:gd name="T38" fmla="*/ 3 w 6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7" name="Freeform 334"/>
              <p:cNvSpPr>
                <a:spLocks/>
              </p:cNvSpPr>
              <p:nvPr/>
            </p:nvSpPr>
            <p:spPr bwMode="auto">
              <a:xfrm>
                <a:off x="3816" y="3629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2 w 7"/>
                  <a:gd name="T3" fmla="*/ 0 h 6"/>
                  <a:gd name="T4" fmla="*/ 1 w 7"/>
                  <a:gd name="T5" fmla="*/ 1 h 6"/>
                  <a:gd name="T6" fmla="*/ 0 w 7"/>
                  <a:gd name="T7" fmla="*/ 2 h 6"/>
                  <a:gd name="T8" fmla="*/ 0 w 7"/>
                  <a:gd name="T9" fmla="*/ 3 h 6"/>
                  <a:gd name="T10" fmla="*/ 0 w 7"/>
                  <a:gd name="T11" fmla="*/ 4 h 6"/>
                  <a:gd name="T12" fmla="*/ 0 w 7"/>
                  <a:gd name="T13" fmla="*/ 5 h 6"/>
                  <a:gd name="T14" fmla="*/ 1 w 7"/>
                  <a:gd name="T15" fmla="*/ 6 h 6"/>
                  <a:gd name="T16" fmla="*/ 2 w 7"/>
                  <a:gd name="T17" fmla="*/ 6 h 6"/>
                  <a:gd name="T18" fmla="*/ 3 w 7"/>
                  <a:gd name="T19" fmla="*/ 6 h 6"/>
                  <a:gd name="T20" fmla="*/ 3 w 7"/>
                  <a:gd name="T21" fmla="*/ 6 h 6"/>
                  <a:gd name="T22" fmla="*/ 3 w 7"/>
                  <a:gd name="T23" fmla="*/ 6 h 6"/>
                  <a:gd name="T24" fmla="*/ 5 w 7"/>
                  <a:gd name="T25" fmla="*/ 5 h 6"/>
                  <a:gd name="T26" fmla="*/ 6 w 7"/>
                  <a:gd name="T27" fmla="*/ 4 h 6"/>
                  <a:gd name="T28" fmla="*/ 7 w 7"/>
                  <a:gd name="T29" fmla="*/ 3 h 6"/>
                  <a:gd name="T30" fmla="*/ 7 w 7"/>
                  <a:gd name="T31" fmla="*/ 3 h 6"/>
                  <a:gd name="T32" fmla="*/ 6 w 7"/>
                  <a:gd name="T33" fmla="*/ 2 h 6"/>
                  <a:gd name="T34" fmla="*/ 5 w 7"/>
                  <a:gd name="T35" fmla="*/ 1 h 6"/>
                  <a:gd name="T36" fmla="*/ 3 w 7"/>
                  <a:gd name="T37" fmla="*/ 0 h 6"/>
                  <a:gd name="T38" fmla="*/ 3 w 7"/>
                  <a:gd name="T39" fmla="*/ 0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8" name="Freeform 335"/>
              <p:cNvSpPr>
                <a:spLocks/>
              </p:cNvSpPr>
              <p:nvPr/>
            </p:nvSpPr>
            <p:spPr bwMode="auto">
              <a:xfrm>
                <a:off x="3829" y="3629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9" name="Freeform 336"/>
              <p:cNvSpPr>
                <a:spLocks/>
              </p:cNvSpPr>
              <p:nvPr/>
            </p:nvSpPr>
            <p:spPr bwMode="auto">
              <a:xfrm>
                <a:off x="3829" y="3616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0" name="Freeform 337"/>
              <p:cNvSpPr>
                <a:spLocks/>
              </p:cNvSpPr>
              <p:nvPr/>
            </p:nvSpPr>
            <p:spPr bwMode="auto">
              <a:xfrm>
                <a:off x="3829" y="3604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1" name="Freeform 338"/>
              <p:cNvSpPr>
                <a:spLocks/>
              </p:cNvSpPr>
              <p:nvPr/>
            </p:nvSpPr>
            <p:spPr bwMode="auto">
              <a:xfrm>
                <a:off x="3829" y="3591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2" name="Freeform 339"/>
              <p:cNvSpPr>
                <a:spLocks/>
              </p:cNvSpPr>
              <p:nvPr/>
            </p:nvSpPr>
            <p:spPr bwMode="auto">
              <a:xfrm>
                <a:off x="3829" y="3578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3" name="Freeform 340"/>
              <p:cNvSpPr>
                <a:spLocks/>
              </p:cNvSpPr>
              <p:nvPr/>
            </p:nvSpPr>
            <p:spPr bwMode="auto">
              <a:xfrm>
                <a:off x="3829" y="3566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4" name="Freeform 341"/>
              <p:cNvSpPr>
                <a:spLocks/>
              </p:cNvSpPr>
              <p:nvPr/>
            </p:nvSpPr>
            <p:spPr bwMode="auto">
              <a:xfrm>
                <a:off x="3829" y="3553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5" name="Freeform 342"/>
              <p:cNvSpPr>
                <a:spLocks/>
              </p:cNvSpPr>
              <p:nvPr/>
            </p:nvSpPr>
            <p:spPr bwMode="auto">
              <a:xfrm>
                <a:off x="3829" y="3540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2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2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6" name="Freeform 343"/>
              <p:cNvSpPr>
                <a:spLocks/>
              </p:cNvSpPr>
              <p:nvPr/>
            </p:nvSpPr>
            <p:spPr bwMode="auto">
              <a:xfrm>
                <a:off x="3829" y="3528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7" name="Freeform 344"/>
              <p:cNvSpPr>
                <a:spLocks/>
              </p:cNvSpPr>
              <p:nvPr/>
            </p:nvSpPr>
            <p:spPr bwMode="auto">
              <a:xfrm>
                <a:off x="3829" y="3515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4 h 7"/>
                  <a:gd name="T6" fmla="*/ 2 w 6"/>
                  <a:gd name="T7" fmla="*/ 5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5 h 7"/>
                  <a:gd name="T14" fmla="*/ 6 w 6"/>
                  <a:gd name="T15" fmla="*/ 4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8" name="Freeform 345"/>
              <p:cNvSpPr>
                <a:spLocks/>
              </p:cNvSpPr>
              <p:nvPr/>
            </p:nvSpPr>
            <p:spPr bwMode="auto">
              <a:xfrm>
                <a:off x="3829" y="3503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9" name="Freeform 346"/>
              <p:cNvSpPr>
                <a:spLocks/>
              </p:cNvSpPr>
              <p:nvPr/>
            </p:nvSpPr>
            <p:spPr bwMode="auto">
              <a:xfrm>
                <a:off x="3829" y="3490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0" name="Freeform 347"/>
              <p:cNvSpPr>
                <a:spLocks/>
              </p:cNvSpPr>
              <p:nvPr/>
            </p:nvSpPr>
            <p:spPr bwMode="auto">
              <a:xfrm>
                <a:off x="3829" y="3477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4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4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1" name="Freeform 348"/>
              <p:cNvSpPr>
                <a:spLocks/>
              </p:cNvSpPr>
              <p:nvPr/>
            </p:nvSpPr>
            <p:spPr bwMode="auto">
              <a:xfrm>
                <a:off x="3829" y="3465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2" name="Freeform 349"/>
              <p:cNvSpPr>
                <a:spLocks/>
              </p:cNvSpPr>
              <p:nvPr/>
            </p:nvSpPr>
            <p:spPr bwMode="auto">
              <a:xfrm>
                <a:off x="3829" y="3452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3" name="Freeform 350"/>
              <p:cNvSpPr>
                <a:spLocks/>
              </p:cNvSpPr>
              <p:nvPr/>
            </p:nvSpPr>
            <p:spPr bwMode="auto">
              <a:xfrm>
                <a:off x="3829" y="3439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4" name="Freeform 351"/>
              <p:cNvSpPr>
                <a:spLocks/>
              </p:cNvSpPr>
              <p:nvPr/>
            </p:nvSpPr>
            <p:spPr bwMode="auto">
              <a:xfrm>
                <a:off x="3829" y="3427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5" name="Freeform 352"/>
              <p:cNvSpPr>
                <a:spLocks/>
              </p:cNvSpPr>
              <p:nvPr/>
            </p:nvSpPr>
            <p:spPr bwMode="auto">
              <a:xfrm>
                <a:off x="3829" y="3414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6" name="Freeform 353"/>
              <p:cNvSpPr>
                <a:spLocks/>
              </p:cNvSpPr>
              <p:nvPr/>
            </p:nvSpPr>
            <p:spPr bwMode="auto">
              <a:xfrm>
                <a:off x="3829" y="3401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4 w 6"/>
                  <a:gd name="T11" fmla="*/ 7 h 7"/>
                  <a:gd name="T12" fmla="*/ 5 w 6"/>
                  <a:gd name="T13" fmla="*/ 6 h 7"/>
                  <a:gd name="T14" fmla="*/ 6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7" name="Freeform 354"/>
              <p:cNvSpPr>
                <a:spLocks/>
              </p:cNvSpPr>
              <p:nvPr/>
            </p:nvSpPr>
            <p:spPr bwMode="auto">
              <a:xfrm>
                <a:off x="3829" y="3389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4 w 6"/>
                  <a:gd name="T11" fmla="*/ 6 h 6"/>
                  <a:gd name="T12" fmla="*/ 5 w 6"/>
                  <a:gd name="T13" fmla="*/ 5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8" name="Freeform 355"/>
              <p:cNvSpPr>
                <a:spLocks/>
              </p:cNvSpPr>
              <p:nvPr/>
            </p:nvSpPr>
            <p:spPr bwMode="auto">
              <a:xfrm>
                <a:off x="3829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99" name="Freeform 356"/>
              <p:cNvSpPr>
                <a:spLocks/>
              </p:cNvSpPr>
              <p:nvPr/>
            </p:nvSpPr>
            <p:spPr bwMode="auto">
              <a:xfrm>
                <a:off x="3816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0" name="Freeform 357"/>
              <p:cNvSpPr>
                <a:spLocks/>
              </p:cNvSpPr>
              <p:nvPr/>
            </p:nvSpPr>
            <p:spPr bwMode="auto">
              <a:xfrm>
                <a:off x="3804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1" name="Freeform 358"/>
              <p:cNvSpPr>
                <a:spLocks/>
              </p:cNvSpPr>
              <p:nvPr/>
            </p:nvSpPr>
            <p:spPr bwMode="auto">
              <a:xfrm>
                <a:off x="3791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2" name="Freeform 359"/>
              <p:cNvSpPr>
                <a:spLocks/>
              </p:cNvSpPr>
              <p:nvPr/>
            </p:nvSpPr>
            <p:spPr bwMode="auto">
              <a:xfrm>
                <a:off x="3778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3" name="Freeform 360"/>
              <p:cNvSpPr>
                <a:spLocks/>
              </p:cNvSpPr>
              <p:nvPr/>
            </p:nvSpPr>
            <p:spPr bwMode="auto">
              <a:xfrm>
                <a:off x="3766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4" name="Freeform 361"/>
              <p:cNvSpPr>
                <a:spLocks/>
              </p:cNvSpPr>
              <p:nvPr/>
            </p:nvSpPr>
            <p:spPr bwMode="auto">
              <a:xfrm>
                <a:off x="3753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5" name="Freeform 362"/>
              <p:cNvSpPr>
                <a:spLocks/>
              </p:cNvSpPr>
              <p:nvPr/>
            </p:nvSpPr>
            <p:spPr bwMode="auto">
              <a:xfrm>
                <a:off x="3740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6" name="Freeform 363"/>
              <p:cNvSpPr>
                <a:spLocks/>
              </p:cNvSpPr>
              <p:nvPr/>
            </p:nvSpPr>
            <p:spPr bwMode="auto">
              <a:xfrm>
                <a:off x="3728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7" name="Freeform 364"/>
              <p:cNvSpPr>
                <a:spLocks/>
              </p:cNvSpPr>
              <p:nvPr/>
            </p:nvSpPr>
            <p:spPr bwMode="auto">
              <a:xfrm>
                <a:off x="3715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8" name="Freeform 365"/>
              <p:cNvSpPr>
                <a:spLocks/>
              </p:cNvSpPr>
              <p:nvPr/>
            </p:nvSpPr>
            <p:spPr bwMode="auto">
              <a:xfrm>
                <a:off x="3702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5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5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9" name="Freeform 366"/>
              <p:cNvSpPr>
                <a:spLocks/>
              </p:cNvSpPr>
              <p:nvPr/>
            </p:nvSpPr>
            <p:spPr bwMode="auto">
              <a:xfrm>
                <a:off x="3690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0" name="Freeform 367"/>
              <p:cNvSpPr>
                <a:spLocks/>
              </p:cNvSpPr>
              <p:nvPr/>
            </p:nvSpPr>
            <p:spPr bwMode="auto">
              <a:xfrm>
                <a:off x="3677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1" name="Freeform 368"/>
              <p:cNvSpPr>
                <a:spLocks/>
              </p:cNvSpPr>
              <p:nvPr/>
            </p:nvSpPr>
            <p:spPr bwMode="auto">
              <a:xfrm>
                <a:off x="3664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4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4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2" name="Freeform 369"/>
              <p:cNvSpPr>
                <a:spLocks/>
              </p:cNvSpPr>
              <p:nvPr/>
            </p:nvSpPr>
            <p:spPr bwMode="auto">
              <a:xfrm>
                <a:off x="3652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3" name="Freeform 370"/>
              <p:cNvSpPr>
                <a:spLocks/>
              </p:cNvSpPr>
              <p:nvPr/>
            </p:nvSpPr>
            <p:spPr bwMode="auto">
              <a:xfrm>
                <a:off x="3639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4" name="Freeform 371"/>
              <p:cNvSpPr>
                <a:spLocks/>
              </p:cNvSpPr>
              <p:nvPr/>
            </p:nvSpPr>
            <p:spPr bwMode="auto">
              <a:xfrm>
                <a:off x="3626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4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4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5" name="Freeform 372"/>
              <p:cNvSpPr>
                <a:spLocks/>
              </p:cNvSpPr>
              <p:nvPr/>
            </p:nvSpPr>
            <p:spPr bwMode="auto">
              <a:xfrm>
                <a:off x="3614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6" name="Freeform 373"/>
              <p:cNvSpPr>
                <a:spLocks/>
              </p:cNvSpPr>
              <p:nvPr/>
            </p:nvSpPr>
            <p:spPr bwMode="auto">
              <a:xfrm>
                <a:off x="3601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7" name="Freeform 374"/>
              <p:cNvSpPr>
                <a:spLocks/>
              </p:cNvSpPr>
              <p:nvPr/>
            </p:nvSpPr>
            <p:spPr bwMode="auto">
              <a:xfrm>
                <a:off x="3588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4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4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8" name="Freeform 375"/>
              <p:cNvSpPr>
                <a:spLocks/>
              </p:cNvSpPr>
              <p:nvPr/>
            </p:nvSpPr>
            <p:spPr bwMode="auto">
              <a:xfrm>
                <a:off x="3576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9" name="Freeform 376"/>
              <p:cNvSpPr>
                <a:spLocks/>
              </p:cNvSpPr>
              <p:nvPr/>
            </p:nvSpPr>
            <p:spPr bwMode="auto">
              <a:xfrm>
                <a:off x="3563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0" name="Freeform 377"/>
              <p:cNvSpPr>
                <a:spLocks/>
              </p:cNvSpPr>
              <p:nvPr/>
            </p:nvSpPr>
            <p:spPr bwMode="auto">
              <a:xfrm>
                <a:off x="3550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4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4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1" name="Freeform 378"/>
              <p:cNvSpPr>
                <a:spLocks/>
              </p:cNvSpPr>
              <p:nvPr/>
            </p:nvSpPr>
            <p:spPr bwMode="auto">
              <a:xfrm>
                <a:off x="3538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2" name="Freeform 379"/>
              <p:cNvSpPr>
                <a:spLocks/>
              </p:cNvSpPr>
              <p:nvPr/>
            </p:nvSpPr>
            <p:spPr bwMode="auto">
              <a:xfrm>
                <a:off x="3525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3" name="Freeform 380"/>
              <p:cNvSpPr>
                <a:spLocks/>
              </p:cNvSpPr>
              <p:nvPr/>
            </p:nvSpPr>
            <p:spPr bwMode="auto">
              <a:xfrm>
                <a:off x="3512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4 w 7"/>
                  <a:gd name="T5" fmla="*/ 6 h 6"/>
                  <a:gd name="T6" fmla="*/ 6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6 w 7"/>
                  <a:gd name="T13" fmla="*/ 2 h 6"/>
                  <a:gd name="T14" fmla="*/ 4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4" name="Freeform 381"/>
              <p:cNvSpPr>
                <a:spLocks/>
              </p:cNvSpPr>
              <p:nvPr/>
            </p:nvSpPr>
            <p:spPr bwMode="auto">
              <a:xfrm>
                <a:off x="3500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5" name="Freeform 382"/>
              <p:cNvSpPr>
                <a:spLocks/>
              </p:cNvSpPr>
              <p:nvPr/>
            </p:nvSpPr>
            <p:spPr bwMode="auto">
              <a:xfrm>
                <a:off x="3487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6" name="Freeform 383"/>
              <p:cNvSpPr>
                <a:spLocks/>
              </p:cNvSpPr>
              <p:nvPr/>
            </p:nvSpPr>
            <p:spPr bwMode="auto">
              <a:xfrm>
                <a:off x="3474" y="3376"/>
                <a:ext cx="7" cy="6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4 w 7"/>
                  <a:gd name="T5" fmla="*/ 6 h 6"/>
                  <a:gd name="T6" fmla="*/ 5 w 7"/>
                  <a:gd name="T7" fmla="*/ 5 h 6"/>
                  <a:gd name="T8" fmla="*/ 7 w 7"/>
                  <a:gd name="T9" fmla="*/ 4 h 6"/>
                  <a:gd name="T10" fmla="*/ 7 w 7"/>
                  <a:gd name="T11" fmla="*/ 3 h 6"/>
                  <a:gd name="T12" fmla="*/ 5 w 7"/>
                  <a:gd name="T13" fmla="*/ 2 h 6"/>
                  <a:gd name="T14" fmla="*/ 4 w 7"/>
                  <a:gd name="T15" fmla="*/ 1 h 6"/>
                  <a:gd name="T16" fmla="*/ 3 w 7"/>
                  <a:gd name="T17" fmla="*/ 0 h 6"/>
                  <a:gd name="T18" fmla="*/ 3 w 7"/>
                  <a:gd name="T19" fmla="*/ 0 h 6"/>
                  <a:gd name="T20" fmla="*/ 3 w 7"/>
                  <a:gd name="T21" fmla="*/ 0 h 6"/>
                  <a:gd name="T22" fmla="*/ 2 w 7"/>
                  <a:gd name="T23" fmla="*/ 0 h 6"/>
                  <a:gd name="T24" fmla="*/ 1 w 7"/>
                  <a:gd name="T25" fmla="*/ 1 h 6"/>
                  <a:gd name="T26" fmla="*/ 0 w 7"/>
                  <a:gd name="T27" fmla="*/ 2 h 6"/>
                  <a:gd name="T28" fmla="*/ 0 w 7"/>
                  <a:gd name="T29" fmla="*/ 3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2 w 7"/>
                  <a:gd name="T37" fmla="*/ 6 h 6"/>
                  <a:gd name="T38" fmla="*/ 3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7" name="Freeform 384"/>
              <p:cNvSpPr>
                <a:spLocks/>
              </p:cNvSpPr>
              <p:nvPr/>
            </p:nvSpPr>
            <p:spPr bwMode="auto">
              <a:xfrm>
                <a:off x="3462" y="3376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6 h 6"/>
                  <a:gd name="T6" fmla="*/ 5 w 6"/>
                  <a:gd name="T7" fmla="*/ 5 h 6"/>
                  <a:gd name="T8" fmla="*/ 6 w 6"/>
                  <a:gd name="T9" fmla="*/ 4 h 6"/>
                  <a:gd name="T10" fmla="*/ 6 w 6"/>
                  <a:gd name="T11" fmla="*/ 3 h 6"/>
                  <a:gd name="T12" fmla="*/ 5 w 6"/>
                  <a:gd name="T13" fmla="*/ 2 h 6"/>
                  <a:gd name="T14" fmla="*/ 4 w 6"/>
                  <a:gd name="T15" fmla="*/ 1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1 h 6"/>
                  <a:gd name="T26" fmla="*/ 0 w 6"/>
                  <a:gd name="T27" fmla="*/ 2 h 6"/>
                  <a:gd name="T28" fmla="*/ 0 w 6"/>
                  <a:gd name="T29" fmla="*/ 3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51" name="Rectangle 385"/>
            <p:cNvSpPr>
              <a:spLocks noChangeArrowheads="1"/>
            </p:cNvSpPr>
            <p:nvPr/>
          </p:nvSpPr>
          <p:spPr bwMode="auto">
            <a:xfrm>
              <a:off x="3502" y="3416"/>
              <a:ext cx="26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 b="1">
                  <a:latin typeface="Times New Roman" panose="02020603050405020304" pitchFamily="18" charset="0"/>
                </a:rPr>
                <a:t>Tiempo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grpSp>
          <p:nvGrpSpPr>
            <p:cNvPr id="352" name="Group 386"/>
            <p:cNvGrpSpPr>
              <a:grpSpLocks/>
            </p:cNvGrpSpPr>
            <p:nvPr/>
          </p:nvGrpSpPr>
          <p:grpSpPr bwMode="auto">
            <a:xfrm>
              <a:off x="725" y="2365"/>
              <a:ext cx="259" cy="196"/>
              <a:chOff x="725" y="2365"/>
              <a:chExt cx="259" cy="196"/>
            </a:xfrm>
          </p:grpSpPr>
          <p:sp>
            <p:nvSpPr>
              <p:cNvPr id="356" name="Rectangle 387"/>
              <p:cNvSpPr>
                <a:spLocks noChangeArrowheads="1"/>
              </p:cNvSpPr>
              <p:nvPr/>
            </p:nvSpPr>
            <p:spPr bwMode="auto">
              <a:xfrm>
                <a:off x="728" y="2368"/>
                <a:ext cx="253" cy="1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57" name="Freeform 388"/>
              <p:cNvSpPr>
                <a:spLocks/>
              </p:cNvSpPr>
              <p:nvPr/>
            </p:nvSpPr>
            <p:spPr bwMode="auto">
              <a:xfrm>
                <a:off x="725" y="2365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5 w 6"/>
                  <a:gd name="T5" fmla="*/ 1 h 6"/>
                  <a:gd name="T6" fmla="*/ 4 w 6"/>
                  <a:gd name="T7" fmla="*/ 0 h 6"/>
                  <a:gd name="T8" fmla="*/ 3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58" name="Freeform 389"/>
              <p:cNvSpPr>
                <a:spLocks/>
              </p:cNvSpPr>
              <p:nvPr/>
            </p:nvSpPr>
            <p:spPr bwMode="auto">
              <a:xfrm>
                <a:off x="725" y="2377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2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2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59" name="Freeform 390"/>
              <p:cNvSpPr>
                <a:spLocks/>
              </p:cNvSpPr>
              <p:nvPr/>
            </p:nvSpPr>
            <p:spPr bwMode="auto">
              <a:xfrm>
                <a:off x="725" y="2390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0" name="Freeform 391"/>
              <p:cNvSpPr>
                <a:spLocks/>
              </p:cNvSpPr>
              <p:nvPr/>
            </p:nvSpPr>
            <p:spPr bwMode="auto">
              <a:xfrm>
                <a:off x="725" y="2403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1" name="Freeform 392"/>
              <p:cNvSpPr>
                <a:spLocks/>
              </p:cNvSpPr>
              <p:nvPr/>
            </p:nvSpPr>
            <p:spPr bwMode="auto">
              <a:xfrm>
                <a:off x="725" y="2415"/>
                <a:ext cx="6" cy="7"/>
              </a:xfrm>
              <a:custGeom>
                <a:avLst/>
                <a:gdLst>
                  <a:gd name="T0" fmla="*/ 6 w 6"/>
                  <a:gd name="T1" fmla="*/ 4 h 7"/>
                  <a:gd name="T2" fmla="*/ 6 w 6"/>
                  <a:gd name="T3" fmla="*/ 3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3 h 7"/>
                  <a:gd name="T18" fmla="*/ 0 w 6"/>
                  <a:gd name="T19" fmla="*/ 4 h 7"/>
                  <a:gd name="T20" fmla="*/ 0 w 6"/>
                  <a:gd name="T21" fmla="*/ 4 h 7"/>
                  <a:gd name="T22" fmla="*/ 0 w 6"/>
                  <a:gd name="T23" fmla="*/ 4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4 h 7"/>
                  <a:gd name="T38" fmla="*/ 6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2" name="Freeform 393"/>
              <p:cNvSpPr>
                <a:spLocks/>
              </p:cNvSpPr>
              <p:nvPr/>
            </p:nvSpPr>
            <p:spPr bwMode="auto">
              <a:xfrm>
                <a:off x="725" y="2428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3" name="Freeform 394"/>
              <p:cNvSpPr>
                <a:spLocks/>
              </p:cNvSpPr>
              <p:nvPr/>
            </p:nvSpPr>
            <p:spPr bwMode="auto">
              <a:xfrm>
                <a:off x="725" y="2441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4" name="Freeform 395"/>
              <p:cNvSpPr>
                <a:spLocks/>
              </p:cNvSpPr>
              <p:nvPr/>
            </p:nvSpPr>
            <p:spPr bwMode="auto">
              <a:xfrm>
                <a:off x="725" y="2453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5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5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5" name="Freeform 396"/>
              <p:cNvSpPr>
                <a:spLocks/>
              </p:cNvSpPr>
              <p:nvPr/>
            </p:nvSpPr>
            <p:spPr bwMode="auto">
              <a:xfrm>
                <a:off x="725" y="2466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6" name="Freeform 397"/>
              <p:cNvSpPr>
                <a:spLocks/>
              </p:cNvSpPr>
              <p:nvPr/>
            </p:nvSpPr>
            <p:spPr bwMode="auto">
              <a:xfrm>
                <a:off x="725" y="2479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7" name="Freeform 398"/>
              <p:cNvSpPr>
                <a:spLocks/>
              </p:cNvSpPr>
              <p:nvPr/>
            </p:nvSpPr>
            <p:spPr bwMode="auto">
              <a:xfrm>
                <a:off x="725" y="2491"/>
                <a:ext cx="6" cy="7"/>
              </a:xfrm>
              <a:custGeom>
                <a:avLst/>
                <a:gdLst>
                  <a:gd name="T0" fmla="*/ 6 w 6"/>
                  <a:gd name="T1" fmla="*/ 3 h 7"/>
                  <a:gd name="T2" fmla="*/ 6 w 6"/>
                  <a:gd name="T3" fmla="*/ 2 h 7"/>
                  <a:gd name="T4" fmla="*/ 6 w 6"/>
                  <a:gd name="T5" fmla="*/ 1 h 7"/>
                  <a:gd name="T6" fmla="*/ 5 w 6"/>
                  <a:gd name="T7" fmla="*/ 0 h 7"/>
                  <a:gd name="T8" fmla="*/ 4 w 6"/>
                  <a:gd name="T9" fmla="*/ 0 h 7"/>
                  <a:gd name="T10" fmla="*/ 3 w 6"/>
                  <a:gd name="T11" fmla="*/ 0 h 7"/>
                  <a:gd name="T12" fmla="*/ 2 w 6"/>
                  <a:gd name="T13" fmla="*/ 0 h 7"/>
                  <a:gd name="T14" fmla="*/ 1 w 6"/>
                  <a:gd name="T15" fmla="*/ 1 h 7"/>
                  <a:gd name="T16" fmla="*/ 0 w 6"/>
                  <a:gd name="T17" fmla="*/ 2 h 7"/>
                  <a:gd name="T18" fmla="*/ 0 w 6"/>
                  <a:gd name="T19" fmla="*/ 3 h 7"/>
                  <a:gd name="T20" fmla="*/ 0 w 6"/>
                  <a:gd name="T21" fmla="*/ 3 h 7"/>
                  <a:gd name="T22" fmla="*/ 0 w 6"/>
                  <a:gd name="T23" fmla="*/ 3 h 7"/>
                  <a:gd name="T24" fmla="*/ 1 w 6"/>
                  <a:gd name="T25" fmla="*/ 4 h 7"/>
                  <a:gd name="T26" fmla="*/ 2 w 6"/>
                  <a:gd name="T27" fmla="*/ 6 h 7"/>
                  <a:gd name="T28" fmla="*/ 3 w 6"/>
                  <a:gd name="T29" fmla="*/ 7 h 7"/>
                  <a:gd name="T30" fmla="*/ 3 w 6"/>
                  <a:gd name="T31" fmla="*/ 7 h 7"/>
                  <a:gd name="T32" fmla="*/ 4 w 6"/>
                  <a:gd name="T33" fmla="*/ 6 h 7"/>
                  <a:gd name="T34" fmla="*/ 5 w 6"/>
                  <a:gd name="T35" fmla="*/ 4 h 7"/>
                  <a:gd name="T36" fmla="*/ 6 w 6"/>
                  <a:gd name="T37" fmla="*/ 3 h 7"/>
                  <a:gd name="T38" fmla="*/ 6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8" name="Freeform 399"/>
              <p:cNvSpPr>
                <a:spLocks/>
              </p:cNvSpPr>
              <p:nvPr/>
            </p:nvSpPr>
            <p:spPr bwMode="auto">
              <a:xfrm>
                <a:off x="725" y="2504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69" name="Freeform 400"/>
              <p:cNvSpPr>
                <a:spLocks/>
              </p:cNvSpPr>
              <p:nvPr/>
            </p:nvSpPr>
            <p:spPr bwMode="auto">
              <a:xfrm>
                <a:off x="725" y="2517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0" name="Freeform 401"/>
              <p:cNvSpPr>
                <a:spLocks/>
              </p:cNvSpPr>
              <p:nvPr/>
            </p:nvSpPr>
            <p:spPr bwMode="auto">
              <a:xfrm>
                <a:off x="725" y="2529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1" name="Freeform 402"/>
              <p:cNvSpPr>
                <a:spLocks/>
              </p:cNvSpPr>
              <p:nvPr/>
            </p:nvSpPr>
            <p:spPr bwMode="auto">
              <a:xfrm>
                <a:off x="725" y="2542"/>
                <a:ext cx="6" cy="6"/>
              </a:xfrm>
              <a:custGeom>
                <a:avLst/>
                <a:gdLst>
                  <a:gd name="T0" fmla="*/ 6 w 6"/>
                  <a:gd name="T1" fmla="*/ 3 h 6"/>
                  <a:gd name="T2" fmla="*/ 6 w 6"/>
                  <a:gd name="T3" fmla="*/ 2 h 6"/>
                  <a:gd name="T4" fmla="*/ 6 w 6"/>
                  <a:gd name="T5" fmla="*/ 1 h 6"/>
                  <a:gd name="T6" fmla="*/ 5 w 6"/>
                  <a:gd name="T7" fmla="*/ 0 h 6"/>
                  <a:gd name="T8" fmla="*/ 4 w 6"/>
                  <a:gd name="T9" fmla="*/ 0 h 6"/>
                  <a:gd name="T10" fmla="*/ 3 w 6"/>
                  <a:gd name="T11" fmla="*/ 0 h 6"/>
                  <a:gd name="T12" fmla="*/ 2 w 6"/>
                  <a:gd name="T13" fmla="*/ 0 h 6"/>
                  <a:gd name="T14" fmla="*/ 1 w 6"/>
                  <a:gd name="T15" fmla="*/ 1 h 6"/>
                  <a:gd name="T16" fmla="*/ 0 w 6"/>
                  <a:gd name="T17" fmla="*/ 2 h 6"/>
                  <a:gd name="T18" fmla="*/ 0 w 6"/>
                  <a:gd name="T19" fmla="*/ 3 h 6"/>
                  <a:gd name="T20" fmla="*/ 0 w 6"/>
                  <a:gd name="T21" fmla="*/ 3 h 6"/>
                  <a:gd name="T22" fmla="*/ 0 w 6"/>
                  <a:gd name="T23" fmla="*/ 3 h 6"/>
                  <a:gd name="T24" fmla="*/ 1 w 6"/>
                  <a:gd name="T25" fmla="*/ 4 h 6"/>
                  <a:gd name="T26" fmla="*/ 2 w 6"/>
                  <a:gd name="T27" fmla="*/ 5 h 6"/>
                  <a:gd name="T28" fmla="*/ 3 w 6"/>
                  <a:gd name="T29" fmla="*/ 6 h 6"/>
                  <a:gd name="T30" fmla="*/ 3 w 6"/>
                  <a:gd name="T31" fmla="*/ 6 h 6"/>
                  <a:gd name="T32" fmla="*/ 4 w 6"/>
                  <a:gd name="T33" fmla="*/ 5 h 6"/>
                  <a:gd name="T34" fmla="*/ 5 w 6"/>
                  <a:gd name="T35" fmla="*/ 4 h 6"/>
                  <a:gd name="T36" fmla="*/ 6 w 6"/>
                  <a:gd name="T37" fmla="*/ 3 h 6"/>
                  <a:gd name="T38" fmla="*/ 6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2" name="Freeform 403"/>
              <p:cNvSpPr>
                <a:spLocks/>
              </p:cNvSpPr>
              <p:nvPr/>
            </p:nvSpPr>
            <p:spPr bwMode="auto">
              <a:xfrm>
                <a:off x="725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3 w 6"/>
                  <a:gd name="T3" fmla="*/ 0 h 7"/>
                  <a:gd name="T4" fmla="*/ 2 w 6"/>
                  <a:gd name="T5" fmla="*/ 2 h 7"/>
                  <a:gd name="T6" fmla="*/ 1 w 6"/>
                  <a:gd name="T7" fmla="*/ 3 h 7"/>
                  <a:gd name="T8" fmla="*/ 0 w 6"/>
                  <a:gd name="T9" fmla="*/ 4 h 7"/>
                  <a:gd name="T10" fmla="*/ 0 w 6"/>
                  <a:gd name="T11" fmla="*/ 4 h 7"/>
                  <a:gd name="T12" fmla="*/ 1 w 6"/>
                  <a:gd name="T13" fmla="*/ 5 h 7"/>
                  <a:gd name="T14" fmla="*/ 2 w 6"/>
                  <a:gd name="T15" fmla="*/ 6 h 7"/>
                  <a:gd name="T16" fmla="*/ 3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3" y="0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3" name="Freeform 404"/>
              <p:cNvSpPr>
                <a:spLocks/>
              </p:cNvSpPr>
              <p:nvPr/>
            </p:nvSpPr>
            <p:spPr bwMode="auto">
              <a:xfrm>
                <a:off x="737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1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1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4" name="Freeform 405"/>
              <p:cNvSpPr>
                <a:spLocks/>
              </p:cNvSpPr>
              <p:nvPr/>
            </p:nvSpPr>
            <p:spPr bwMode="auto">
              <a:xfrm>
                <a:off x="750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5" name="Freeform 406"/>
              <p:cNvSpPr>
                <a:spLocks/>
              </p:cNvSpPr>
              <p:nvPr/>
            </p:nvSpPr>
            <p:spPr bwMode="auto">
              <a:xfrm>
                <a:off x="763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6" name="Freeform 407"/>
              <p:cNvSpPr>
                <a:spLocks/>
              </p:cNvSpPr>
              <p:nvPr/>
            </p:nvSpPr>
            <p:spPr bwMode="auto">
              <a:xfrm>
                <a:off x="775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1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1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7" name="Freeform 408"/>
              <p:cNvSpPr>
                <a:spLocks/>
              </p:cNvSpPr>
              <p:nvPr/>
            </p:nvSpPr>
            <p:spPr bwMode="auto">
              <a:xfrm>
                <a:off x="788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8" name="Freeform 409"/>
              <p:cNvSpPr>
                <a:spLocks/>
              </p:cNvSpPr>
              <p:nvPr/>
            </p:nvSpPr>
            <p:spPr bwMode="auto">
              <a:xfrm>
                <a:off x="801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79" name="Freeform 410"/>
              <p:cNvSpPr>
                <a:spLocks/>
              </p:cNvSpPr>
              <p:nvPr/>
            </p:nvSpPr>
            <p:spPr bwMode="auto">
              <a:xfrm>
                <a:off x="813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1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1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0" name="Freeform 411"/>
              <p:cNvSpPr>
                <a:spLocks/>
              </p:cNvSpPr>
              <p:nvPr/>
            </p:nvSpPr>
            <p:spPr bwMode="auto">
              <a:xfrm>
                <a:off x="826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1" name="Freeform 412"/>
              <p:cNvSpPr>
                <a:spLocks/>
              </p:cNvSpPr>
              <p:nvPr/>
            </p:nvSpPr>
            <p:spPr bwMode="auto">
              <a:xfrm>
                <a:off x="839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2" name="Freeform 413"/>
              <p:cNvSpPr>
                <a:spLocks/>
              </p:cNvSpPr>
              <p:nvPr/>
            </p:nvSpPr>
            <p:spPr bwMode="auto">
              <a:xfrm>
                <a:off x="851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1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1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3" name="Freeform 414"/>
              <p:cNvSpPr>
                <a:spLocks/>
              </p:cNvSpPr>
              <p:nvPr/>
            </p:nvSpPr>
            <p:spPr bwMode="auto">
              <a:xfrm>
                <a:off x="864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4" name="Freeform 415"/>
              <p:cNvSpPr>
                <a:spLocks/>
              </p:cNvSpPr>
              <p:nvPr/>
            </p:nvSpPr>
            <p:spPr bwMode="auto">
              <a:xfrm>
                <a:off x="877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5" name="Freeform 416"/>
              <p:cNvSpPr>
                <a:spLocks/>
              </p:cNvSpPr>
              <p:nvPr/>
            </p:nvSpPr>
            <p:spPr bwMode="auto">
              <a:xfrm>
                <a:off x="889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1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1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6" name="Freeform 417"/>
              <p:cNvSpPr>
                <a:spLocks/>
              </p:cNvSpPr>
              <p:nvPr/>
            </p:nvSpPr>
            <p:spPr bwMode="auto">
              <a:xfrm>
                <a:off x="902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7" name="Freeform 418"/>
              <p:cNvSpPr>
                <a:spLocks/>
              </p:cNvSpPr>
              <p:nvPr/>
            </p:nvSpPr>
            <p:spPr bwMode="auto">
              <a:xfrm>
                <a:off x="915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8" name="Freeform 419"/>
              <p:cNvSpPr>
                <a:spLocks/>
              </p:cNvSpPr>
              <p:nvPr/>
            </p:nvSpPr>
            <p:spPr bwMode="auto">
              <a:xfrm>
                <a:off x="927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2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2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89" name="Freeform 420"/>
              <p:cNvSpPr>
                <a:spLocks/>
              </p:cNvSpPr>
              <p:nvPr/>
            </p:nvSpPr>
            <p:spPr bwMode="auto">
              <a:xfrm>
                <a:off x="940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0" name="Freeform 421"/>
              <p:cNvSpPr>
                <a:spLocks/>
              </p:cNvSpPr>
              <p:nvPr/>
            </p:nvSpPr>
            <p:spPr bwMode="auto">
              <a:xfrm>
                <a:off x="953" y="2554"/>
                <a:ext cx="6" cy="7"/>
              </a:xfrm>
              <a:custGeom>
                <a:avLst/>
                <a:gdLst>
                  <a:gd name="T0" fmla="*/ 3 w 6"/>
                  <a:gd name="T1" fmla="*/ 0 h 7"/>
                  <a:gd name="T2" fmla="*/ 2 w 6"/>
                  <a:gd name="T3" fmla="*/ 0 h 7"/>
                  <a:gd name="T4" fmla="*/ 1 w 6"/>
                  <a:gd name="T5" fmla="*/ 2 h 7"/>
                  <a:gd name="T6" fmla="*/ 0 w 6"/>
                  <a:gd name="T7" fmla="*/ 3 h 7"/>
                  <a:gd name="T8" fmla="*/ 0 w 6"/>
                  <a:gd name="T9" fmla="*/ 4 h 7"/>
                  <a:gd name="T10" fmla="*/ 0 w 6"/>
                  <a:gd name="T11" fmla="*/ 5 h 7"/>
                  <a:gd name="T12" fmla="*/ 0 w 6"/>
                  <a:gd name="T13" fmla="*/ 6 h 7"/>
                  <a:gd name="T14" fmla="*/ 1 w 6"/>
                  <a:gd name="T15" fmla="*/ 7 h 7"/>
                  <a:gd name="T16" fmla="*/ 2 w 6"/>
                  <a:gd name="T17" fmla="*/ 7 h 7"/>
                  <a:gd name="T18" fmla="*/ 3 w 6"/>
                  <a:gd name="T19" fmla="*/ 7 h 7"/>
                  <a:gd name="T20" fmla="*/ 3 w 6"/>
                  <a:gd name="T21" fmla="*/ 7 h 7"/>
                  <a:gd name="T22" fmla="*/ 3 w 6"/>
                  <a:gd name="T23" fmla="*/ 7 h 7"/>
                  <a:gd name="T24" fmla="*/ 4 w 6"/>
                  <a:gd name="T25" fmla="*/ 6 h 7"/>
                  <a:gd name="T26" fmla="*/ 5 w 6"/>
                  <a:gd name="T27" fmla="*/ 5 h 7"/>
                  <a:gd name="T28" fmla="*/ 6 w 6"/>
                  <a:gd name="T29" fmla="*/ 4 h 7"/>
                  <a:gd name="T30" fmla="*/ 6 w 6"/>
                  <a:gd name="T31" fmla="*/ 4 h 7"/>
                  <a:gd name="T32" fmla="*/ 5 w 6"/>
                  <a:gd name="T33" fmla="*/ 3 h 7"/>
                  <a:gd name="T34" fmla="*/ 4 w 6"/>
                  <a:gd name="T35" fmla="*/ 2 h 7"/>
                  <a:gd name="T36" fmla="*/ 3 w 6"/>
                  <a:gd name="T37" fmla="*/ 0 h 7"/>
                  <a:gd name="T38" fmla="*/ 3 w 6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1" name="Freeform 422"/>
              <p:cNvSpPr>
                <a:spLocks/>
              </p:cNvSpPr>
              <p:nvPr/>
            </p:nvSpPr>
            <p:spPr bwMode="auto">
              <a:xfrm>
                <a:off x="965" y="2554"/>
                <a:ext cx="7" cy="7"/>
              </a:xfrm>
              <a:custGeom>
                <a:avLst/>
                <a:gdLst>
                  <a:gd name="T0" fmla="*/ 4 w 7"/>
                  <a:gd name="T1" fmla="*/ 0 h 7"/>
                  <a:gd name="T2" fmla="*/ 3 w 7"/>
                  <a:gd name="T3" fmla="*/ 0 h 7"/>
                  <a:gd name="T4" fmla="*/ 2 w 7"/>
                  <a:gd name="T5" fmla="*/ 2 h 7"/>
                  <a:gd name="T6" fmla="*/ 0 w 7"/>
                  <a:gd name="T7" fmla="*/ 3 h 7"/>
                  <a:gd name="T8" fmla="*/ 0 w 7"/>
                  <a:gd name="T9" fmla="*/ 4 h 7"/>
                  <a:gd name="T10" fmla="*/ 0 w 7"/>
                  <a:gd name="T11" fmla="*/ 5 h 7"/>
                  <a:gd name="T12" fmla="*/ 0 w 7"/>
                  <a:gd name="T13" fmla="*/ 6 h 7"/>
                  <a:gd name="T14" fmla="*/ 2 w 7"/>
                  <a:gd name="T15" fmla="*/ 7 h 7"/>
                  <a:gd name="T16" fmla="*/ 3 w 7"/>
                  <a:gd name="T17" fmla="*/ 7 h 7"/>
                  <a:gd name="T18" fmla="*/ 4 w 7"/>
                  <a:gd name="T19" fmla="*/ 7 h 7"/>
                  <a:gd name="T20" fmla="*/ 4 w 7"/>
                  <a:gd name="T21" fmla="*/ 7 h 7"/>
                  <a:gd name="T22" fmla="*/ 4 w 7"/>
                  <a:gd name="T23" fmla="*/ 7 h 7"/>
                  <a:gd name="T24" fmla="*/ 5 w 7"/>
                  <a:gd name="T25" fmla="*/ 6 h 7"/>
                  <a:gd name="T26" fmla="*/ 6 w 7"/>
                  <a:gd name="T27" fmla="*/ 5 h 7"/>
                  <a:gd name="T28" fmla="*/ 7 w 7"/>
                  <a:gd name="T29" fmla="*/ 4 h 7"/>
                  <a:gd name="T30" fmla="*/ 7 w 7"/>
                  <a:gd name="T31" fmla="*/ 4 h 7"/>
                  <a:gd name="T32" fmla="*/ 6 w 7"/>
                  <a:gd name="T33" fmla="*/ 3 h 7"/>
                  <a:gd name="T34" fmla="*/ 5 w 7"/>
                  <a:gd name="T35" fmla="*/ 2 h 7"/>
                  <a:gd name="T36" fmla="*/ 4 w 7"/>
                  <a:gd name="T37" fmla="*/ 0 h 7"/>
                  <a:gd name="T38" fmla="*/ 4 w 7"/>
                  <a:gd name="T39" fmla="*/ 0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lnTo>
                      <a:pt x="3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2" name="Freeform 423"/>
              <p:cNvSpPr>
                <a:spLocks/>
              </p:cNvSpPr>
              <p:nvPr/>
            </p:nvSpPr>
            <p:spPr bwMode="auto">
              <a:xfrm>
                <a:off x="978" y="2554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3 w 6"/>
                  <a:gd name="T11" fmla="*/ 7 h 7"/>
                  <a:gd name="T12" fmla="*/ 4 w 6"/>
                  <a:gd name="T13" fmla="*/ 6 h 7"/>
                  <a:gd name="T14" fmla="*/ 5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2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2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3" name="Freeform 424"/>
              <p:cNvSpPr>
                <a:spLocks/>
              </p:cNvSpPr>
              <p:nvPr/>
            </p:nvSpPr>
            <p:spPr bwMode="auto">
              <a:xfrm>
                <a:off x="978" y="2542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4" name="Freeform 425"/>
              <p:cNvSpPr>
                <a:spLocks/>
              </p:cNvSpPr>
              <p:nvPr/>
            </p:nvSpPr>
            <p:spPr bwMode="auto">
              <a:xfrm>
                <a:off x="978" y="2529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5" name="Freeform 426"/>
              <p:cNvSpPr>
                <a:spLocks/>
              </p:cNvSpPr>
              <p:nvPr/>
            </p:nvSpPr>
            <p:spPr bwMode="auto">
              <a:xfrm>
                <a:off x="978" y="2517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6" name="Freeform 427"/>
              <p:cNvSpPr>
                <a:spLocks/>
              </p:cNvSpPr>
              <p:nvPr/>
            </p:nvSpPr>
            <p:spPr bwMode="auto">
              <a:xfrm>
                <a:off x="978" y="2504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7" name="Freeform 428"/>
              <p:cNvSpPr>
                <a:spLocks/>
              </p:cNvSpPr>
              <p:nvPr/>
            </p:nvSpPr>
            <p:spPr bwMode="auto">
              <a:xfrm>
                <a:off x="978" y="2491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4 h 7"/>
                  <a:gd name="T6" fmla="*/ 2 w 6"/>
                  <a:gd name="T7" fmla="*/ 6 h 7"/>
                  <a:gd name="T8" fmla="*/ 3 w 6"/>
                  <a:gd name="T9" fmla="*/ 7 h 7"/>
                  <a:gd name="T10" fmla="*/ 3 w 6"/>
                  <a:gd name="T11" fmla="*/ 7 h 7"/>
                  <a:gd name="T12" fmla="*/ 4 w 6"/>
                  <a:gd name="T13" fmla="*/ 6 h 7"/>
                  <a:gd name="T14" fmla="*/ 5 w 6"/>
                  <a:gd name="T15" fmla="*/ 4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8" name="Freeform 429"/>
              <p:cNvSpPr>
                <a:spLocks/>
              </p:cNvSpPr>
              <p:nvPr/>
            </p:nvSpPr>
            <p:spPr bwMode="auto">
              <a:xfrm>
                <a:off x="978" y="2479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9" name="Freeform 430"/>
              <p:cNvSpPr>
                <a:spLocks/>
              </p:cNvSpPr>
              <p:nvPr/>
            </p:nvSpPr>
            <p:spPr bwMode="auto">
              <a:xfrm>
                <a:off x="978" y="2466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0" name="Freeform 431"/>
              <p:cNvSpPr>
                <a:spLocks/>
              </p:cNvSpPr>
              <p:nvPr/>
            </p:nvSpPr>
            <p:spPr bwMode="auto">
              <a:xfrm>
                <a:off x="978" y="2453"/>
                <a:ext cx="6" cy="7"/>
              </a:xfrm>
              <a:custGeom>
                <a:avLst/>
                <a:gdLst>
                  <a:gd name="T0" fmla="*/ 0 w 6"/>
                  <a:gd name="T1" fmla="*/ 3 h 7"/>
                  <a:gd name="T2" fmla="*/ 0 w 6"/>
                  <a:gd name="T3" fmla="*/ 3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3 w 6"/>
                  <a:gd name="T11" fmla="*/ 7 h 7"/>
                  <a:gd name="T12" fmla="*/ 4 w 6"/>
                  <a:gd name="T13" fmla="*/ 6 h 7"/>
                  <a:gd name="T14" fmla="*/ 5 w 6"/>
                  <a:gd name="T15" fmla="*/ 5 h 7"/>
                  <a:gd name="T16" fmla="*/ 6 w 6"/>
                  <a:gd name="T17" fmla="*/ 3 h 7"/>
                  <a:gd name="T18" fmla="*/ 6 w 6"/>
                  <a:gd name="T19" fmla="*/ 3 h 7"/>
                  <a:gd name="T20" fmla="*/ 6 w 6"/>
                  <a:gd name="T21" fmla="*/ 3 h 7"/>
                  <a:gd name="T22" fmla="*/ 6 w 6"/>
                  <a:gd name="T23" fmla="*/ 2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2 h 7"/>
                  <a:gd name="T38" fmla="*/ 0 w 6"/>
                  <a:gd name="T39" fmla="*/ 3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lnTo>
                      <a:pt x="0" y="3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1" name="Freeform 432"/>
              <p:cNvSpPr>
                <a:spLocks/>
              </p:cNvSpPr>
              <p:nvPr/>
            </p:nvSpPr>
            <p:spPr bwMode="auto">
              <a:xfrm>
                <a:off x="978" y="2441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2" name="Freeform 433"/>
              <p:cNvSpPr>
                <a:spLocks/>
              </p:cNvSpPr>
              <p:nvPr/>
            </p:nvSpPr>
            <p:spPr bwMode="auto">
              <a:xfrm>
                <a:off x="978" y="2428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3" name="Freeform 434"/>
              <p:cNvSpPr>
                <a:spLocks/>
              </p:cNvSpPr>
              <p:nvPr/>
            </p:nvSpPr>
            <p:spPr bwMode="auto">
              <a:xfrm>
                <a:off x="978" y="2415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3 w 6"/>
                  <a:gd name="T11" fmla="*/ 7 h 7"/>
                  <a:gd name="T12" fmla="*/ 4 w 6"/>
                  <a:gd name="T13" fmla="*/ 6 h 7"/>
                  <a:gd name="T14" fmla="*/ 5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1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1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4" name="Freeform 435"/>
              <p:cNvSpPr>
                <a:spLocks/>
              </p:cNvSpPr>
              <p:nvPr/>
            </p:nvSpPr>
            <p:spPr bwMode="auto">
              <a:xfrm>
                <a:off x="978" y="2403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5" name="Freeform 436"/>
              <p:cNvSpPr>
                <a:spLocks/>
              </p:cNvSpPr>
              <p:nvPr/>
            </p:nvSpPr>
            <p:spPr bwMode="auto">
              <a:xfrm>
                <a:off x="978" y="2390"/>
                <a:ext cx="6" cy="6"/>
              </a:xfrm>
              <a:custGeom>
                <a:avLst/>
                <a:gdLst>
                  <a:gd name="T0" fmla="*/ 0 w 6"/>
                  <a:gd name="T1" fmla="*/ 3 h 6"/>
                  <a:gd name="T2" fmla="*/ 0 w 6"/>
                  <a:gd name="T3" fmla="*/ 3 h 6"/>
                  <a:gd name="T4" fmla="*/ 1 w 6"/>
                  <a:gd name="T5" fmla="*/ 4 h 6"/>
                  <a:gd name="T6" fmla="*/ 2 w 6"/>
                  <a:gd name="T7" fmla="*/ 5 h 6"/>
                  <a:gd name="T8" fmla="*/ 3 w 6"/>
                  <a:gd name="T9" fmla="*/ 6 h 6"/>
                  <a:gd name="T10" fmla="*/ 3 w 6"/>
                  <a:gd name="T11" fmla="*/ 6 h 6"/>
                  <a:gd name="T12" fmla="*/ 4 w 6"/>
                  <a:gd name="T13" fmla="*/ 5 h 6"/>
                  <a:gd name="T14" fmla="*/ 5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6 w 6"/>
                  <a:gd name="T21" fmla="*/ 3 h 6"/>
                  <a:gd name="T22" fmla="*/ 6 w 6"/>
                  <a:gd name="T23" fmla="*/ 2 h 6"/>
                  <a:gd name="T24" fmla="*/ 6 w 6"/>
                  <a:gd name="T25" fmla="*/ 1 h 6"/>
                  <a:gd name="T26" fmla="*/ 5 w 6"/>
                  <a:gd name="T27" fmla="*/ 0 h 6"/>
                  <a:gd name="T28" fmla="*/ 4 w 6"/>
                  <a:gd name="T29" fmla="*/ 0 h 6"/>
                  <a:gd name="T30" fmla="*/ 3 w 6"/>
                  <a:gd name="T31" fmla="*/ 0 h 6"/>
                  <a:gd name="T32" fmla="*/ 2 w 6"/>
                  <a:gd name="T33" fmla="*/ 0 h 6"/>
                  <a:gd name="T34" fmla="*/ 1 w 6"/>
                  <a:gd name="T35" fmla="*/ 1 h 6"/>
                  <a:gd name="T36" fmla="*/ 0 w 6"/>
                  <a:gd name="T37" fmla="*/ 2 h 6"/>
                  <a:gd name="T38" fmla="*/ 0 w 6"/>
                  <a:gd name="T39" fmla="*/ 3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6" name="Freeform 437"/>
              <p:cNvSpPr>
                <a:spLocks/>
              </p:cNvSpPr>
              <p:nvPr/>
            </p:nvSpPr>
            <p:spPr bwMode="auto">
              <a:xfrm>
                <a:off x="978" y="2377"/>
                <a:ext cx="6" cy="7"/>
              </a:xfrm>
              <a:custGeom>
                <a:avLst/>
                <a:gdLst>
                  <a:gd name="T0" fmla="*/ 0 w 6"/>
                  <a:gd name="T1" fmla="*/ 4 h 7"/>
                  <a:gd name="T2" fmla="*/ 0 w 6"/>
                  <a:gd name="T3" fmla="*/ 4 h 7"/>
                  <a:gd name="T4" fmla="*/ 1 w 6"/>
                  <a:gd name="T5" fmla="*/ 5 h 7"/>
                  <a:gd name="T6" fmla="*/ 2 w 6"/>
                  <a:gd name="T7" fmla="*/ 6 h 7"/>
                  <a:gd name="T8" fmla="*/ 3 w 6"/>
                  <a:gd name="T9" fmla="*/ 7 h 7"/>
                  <a:gd name="T10" fmla="*/ 3 w 6"/>
                  <a:gd name="T11" fmla="*/ 7 h 7"/>
                  <a:gd name="T12" fmla="*/ 4 w 6"/>
                  <a:gd name="T13" fmla="*/ 6 h 7"/>
                  <a:gd name="T14" fmla="*/ 5 w 6"/>
                  <a:gd name="T15" fmla="*/ 5 h 7"/>
                  <a:gd name="T16" fmla="*/ 6 w 6"/>
                  <a:gd name="T17" fmla="*/ 4 h 7"/>
                  <a:gd name="T18" fmla="*/ 6 w 6"/>
                  <a:gd name="T19" fmla="*/ 4 h 7"/>
                  <a:gd name="T20" fmla="*/ 6 w 6"/>
                  <a:gd name="T21" fmla="*/ 4 h 7"/>
                  <a:gd name="T22" fmla="*/ 6 w 6"/>
                  <a:gd name="T23" fmla="*/ 3 h 7"/>
                  <a:gd name="T24" fmla="*/ 6 w 6"/>
                  <a:gd name="T25" fmla="*/ 2 h 7"/>
                  <a:gd name="T26" fmla="*/ 5 w 6"/>
                  <a:gd name="T27" fmla="*/ 0 h 7"/>
                  <a:gd name="T28" fmla="*/ 4 w 6"/>
                  <a:gd name="T29" fmla="*/ 0 h 7"/>
                  <a:gd name="T30" fmla="*/ 3 w 6"/>
                  <a:gd name="T31" fmla="*/ 0 h 7"/>
                  <a:gd name="T32" fmla="*/ 2 w 6"/>
                  <a:gd name="T33" fmla="*/ 0 h 7"/>
                  <a:gd name="T34" fmla="*/ 1 w 6"/>
                  <a:gd name="T35" fmla="*/ 2 h 7"/>
                  <a:gd name="T36" fmla="*/ 0 w 6"/>
                  <a:gd name="T37" fmla="*/ 3 h 7"/>
                  <a:gd name="T38" fmla="*/ 0 w 6"/>
                  <a:gd name="T39" fmla="*/ 4 h 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7" name="Freeform 438"/>
              <p:cNvSpPr>
                <a:spLocks/>
              </p:cNvSpPr>
              <p:nvPr/>
            </p:nvSpPr>
            <p:spPr bwMode="auto">
              <a:xfrm>
                <a:off x="978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8" name="Freeform 439"/>
              <p:cNvSpPr>
                <a:spLocks/>
              </p:cNvSpPr>
              <p:nvPr/>
            </p:nvSpPr>
            <p:spPr bwMode="auto">
              <a:xfrm>
                <a:off x="965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2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2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9" name="Freeform 440"/>
              <p:cNvSpPr>
                <a:spLocks/>
              </p:cNvSpPr>
              <p:nvPr/>
            </p:nvSpPr>
            <p:spPr bwMode="auto">
              <a:xfrm>
                <a:off x="953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0" name="Freeform 441"/>
              <p:cNvSpPr>
                <a:spLocks/>
              </p:cNvSpPr>
              <p:nvPr/>
            </p:nvSpPr>
            <p:spPr bwMode="auto">
              <a:xfrm>
                <a:off x="940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1" name="Freeform 442"/>
              <p:cNvSpPr>
                <a:spLocks/>
              </p:cNvSpPr>
              <p:nvPr/>
            </p:nvSpPr>
            <p:spPr bwMode="auto">
              <a:xfrm>
                <a:off x="927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2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2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2" name="Freeform 443"/>
              <p:cNvSpPr>
                <a:spLocks/>
              </p:cNvSpPr>
              <p:nvPr/>
            </p:nvSpPr>
            <p:spPr bwMode="auto">
              <a:xfrm>
                <a:off x="915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3" name="Freeform 444"/>
              <p:cNvSpPr>
                <a:spLocks/>
              </p:cNvSpPr>
              <p:nvPr/>
            </p:nvSpPr>
            <p:spPr bwMode="auto">
              <a:xfrm>
                <a:off x="902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4" name="Freeform 445"/>
              <p:cNvSpPr>
                <a:spLocks/>
              </p:cNvSpPr>
              <p:nvPr/>
            </p:nvSpPr>
            <p:spPr bwMode="auto">
              <a:xfrm>
                <a:off x="889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5" name="Freeform 446"/>
              <p:cNvSpPr>
                <a:spLocks/>
              </p:cNvSpPr>
              <p:nvPr/>
            </p:nvSpPr>
            <p:spPr bwMode="auto">
              <a:xfrm>
                <a:off x="877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6" name="Freeform 447"/>
              <p:cNvSpPr>
                <a:spLocks/>
              </p:cNvSpPr>
              <p:nvPr/>
            </p:nvSpPr>
            <p:spPr bwMode="auto">
              <a:xfrm>
                <a:off x="864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7" name="Freeform 448"/>
              <p:cNvSpPr>
                <a:spLocks/>
              </p:cNvSpPr>
              <p:nvPr/>
            </p:nvSpPr>
            <p:spPr bwMode="auto">
              <a:xfrm>
                <a:off x="851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8" name="Freeform 449"/>
              <p:cNvSpPr>
                <a:spLocks/>
              </p:cNvSpPr>
              <p:nvPr/>
            </p:nvSpPr>
            <p:spPr bwMode="auto">
              <a:xfrm>
                <a:off x="839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9" name="Freeform 450"/>
              <p:cNvSpPr>
                <a:spLocks/>
              </p:cNvSpPr>
              <p:nvPr/>
            </p:nvSpPr>
            <p:spPr bwMode="auto">
              <a:xfrm>
                <a:off x="826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0" name="Freeform 451"/>
              <p:cNvSpPr>
                <a:spLocks/>
              </p:cNvSpPr>
              <p:nvPr/>
            </p:nvSpPr>
            <p:spPr bwMode="auto">
              <a:xfrm>
                <a:off x="813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1" name="Freeform 452"/>
              <p:cNvSpPr>
                <a:spLocks/>
              </p:cNvSpPr>
              <p:nvPr/>
            </p:nvSpPr>
            <p:spPr bwMode="auto">
              <a:xfrm>
                <a:off x="801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2" name="Freeform 453"/>
              <p:cNvSpPr>
                <a:spLocks/>
              </p:cNvSpPr>
              <p:nvPr/>
            </p:nvSpPr>
            <p:spPr bwMode="auto">
              <a:xfrm>
                <a:off x="788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3" name="Freeform 454"/>
              <p:cNvSpPr>
                <a:spLocks/>
              </p:cNvSpPr>
              <p:nvPr/>
            </p:nvSpPr>
            <p:spPr bwMode="auto">
              <a:xfrm>
                <a:off x="775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4" name="Freeform 455"/>
              <p:cNvSpPr>
                <a:spLocks/>
              </p:cNvSpPr>
              <p:nvPr/>
            </p:nvSpPr>
            <p:spPr bwMode="auto">
              <a:xfrm>
                <a:off x="763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5" name="Freeform 456"/>
              <p:cNvSpPr>
                <a:spLocks/>
              </p:cNvSpPr>
              <p:nvPr/>
            </p:nvSpPr>
            <p:spPr bwMode="auto">
              <a:xfrm>
                <a:off x="750" y="2365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3 w 6"/>
                  <a:gd name="T3" fmla="*/ 6 h 6"/>
                  <a:gd name="T4" fmla="*/ 4 w 6"/>
                  <a:gd name="T5" fmla="*/ 5 h 6"/>
                  <a:gd name="T6" fmla="*/ 5 w 6"/>
                  <a:gd name="T7" fmla="*/ 4 h 6"/>
                  <a:gd name="T8" fmla="*/ 6 w 6"/>
                  <a:gd name="T9" fmla="*/ 3 h 6"/>
                  <a:gd name="T10" fmla="*/ 6 w 6"/>
                  <a:gd name="T11" fmla="*/ 2 h 6"/>
                  <a:gd name="T12" fmla="*/ 5 w 6"/>
                  <a:gd name="T13" fmla="*/ 1 h 6"/>
                  <a:gd name="T14" fmla="*/ 4 w 6"/>
                  <a:gd name="T15" fmla="*/ 0 h 6"/>
                  <a:gd name="T16" fmla="*/ 3 w 6"/>
                  <a:gd name="T17" fmla="*/ 0 h 6"/>
                  <a:gd name="T18" fmla="*/ 3 w 6"/>
                  <a:gd name="T19" fmla="*/ 0 h 6"/>
                  <a:gd name="T20" fmla="*/ 3 w 6"/>
                  <a:gd name="T21" fmla="*/ 0 h 6"/>
                  <a:gd name="T22" fmla="*/ 2 w 6"/>
                  <a:gd name="T23" fmla="*/ 0 h 6"/>
                  <a:gd name="T24" fmla="*/ 1 w 6"/>
                  <a:gd name="T25" fmla="*/ 0 h 6"/>
                  <a:gd name="T26" fmla="*/ 0 w 6"/>
                  <a:gd name="T27" fmla="*/ 1 h 6"/>
                  <a:gd name="T28" fmla="*/ 0 w 6"/>
                  <a:gd name="T29" fmla="*/ 2 h 6"/>
                  <a:gd name="T30" fmla="*/ 0 w 6"/>
                  <a:gd name="T31" fmla="*/ 4 h 6"/>
                  <a:gd name="T32" fmla="*/ 0 w 6"/>
                  <a:gd name="T33" fmla="*/ 5 h 6"/>
                  <a:gd name="T34" fmla="*/ 1 w 6"/>
                  <a:gd name="T35" fmla="*/ 6 h 6"/>
                  <a:gd name="T36" fmla="*/ 2 w 6"/>
                  <a:gd name="T37" fmla="*/ 6 h 6"/>
                  <a:gd name="T38" fmla="*/ 3 w 6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6" name="Freeform 457"/>
              <p:cNvSpPr>
                <a:spLocks/>
              </p:cNvSpPr>
              <p:nvPr/>
            </p:nvSpPr>
            <p:spPr bwMode="auto">
              <a:xfrm>
                <a:off x="737" y="2365"/>
                <a:ext cx="7" cy="6"/>
              </a:xfrm>
              <a:custGeom>
                <a:avLst/>
                <a:gdLst>
                  <a:gd name="T0" fmla="*/ 4 w 7"/>
                  <a:gd name="T1" fmla="*/ 6 h 6"/>
                  <a:gd name="T2" fmla="*/ 4 w 7"/>
                  <a:gd name="T3" fmla="*/ 6 h 6"/>
                  <a:gd name="T4" fmla="*/ 5 w 7"/>
                  <a:gd name="T5" fmla="*/ 5 h 6"/>
                  <a:gd name="T6" fmla="*/ 6 w 7"/>
                  <a:gd name="T7" fmla="*/ 4 h 6"/>
                  <a:gd name="T8" fmla="*/ 7 w 7"/>
                  <a:gd name="T9" fmla="*/ 3 h 6"/>
                  <a:gd name="T10" fmla="*/ 7 w 7"/>
                  <a:gd name="T11" fmla="*/ 2 h 6"/>
                  <a:gd name="T12" fmla="*/ 6 w 7"/>
                  <a:gd name="T13" fmla="*/ 1 h 6"/>
                  <a:gd name="T14" fmla="*/ 5 w 7"/>
                  <a:gd name="T15" fmla="*/ 0 h 6"/>
                  <a:gd name="T16" fmla="*/ 4 w 7"/>
                  <a:gd name="T17" fmla="*/ 0 h 6"/>
                  <a:gd name="T18" fmla="*/ 4 w 7"/>
                  <a:gd name="T19" fmla="*/ 0 h 6"/>
                  <a:gd name="T20" fmla="*/ 4 w 7"/>
                  <a:gd name="T21" fmla="*/ 0 h 6"/>
                  <a:gd name="T22" fmla="*/ 3 w 7"/>
                  <a:gd name="T23" fmla="*/ 0 h 6"/>
                  <a:gd name="T24" fmla="*/ 1 w 7"/>
                  <a:gd name="T25" fmla="*/ 0 h 6"/>
                  <a:gd name="T26" fmla="*/ 0 w 7"/>
                  <a:gd name="T27" fmla="*/ 1 h 6"/>
                  <a:gd name="T28" fmla="*/ 0 w 7"/>
                  <a:gd name="T29" fmla="*/ 2 h 6"/>
                  <a:gd name="T30" fmla="*/ 0 w 7"/>
                  <a:gd name="T31" fmla="*/ 4 h 6"/>
                  <a:gd name="T32" fmla="*/ 0 w 7"/>
                  <a:gd name="T33" fmla="*/ 5 h 6"/>
                  <a:gd name="T34" fmla="*/ 1 w 7"/>
                  <a:gd name="T35" fmla="*/ 6 h 6"/>
                  <a:gd name="T36" fmla="*/ 3 w 7"/>
                  <a:gd name="T37" fmla="*/ 6 h 6"/>
                  <a:gd name="T38" fmla="*/ 4 w 7"/>
                  <a:gd name="T39" fmla="*/ 6 h 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53" name="Rectangle 458"/>
            <p:cNvSpPr>
              <a:spLocks noChangeArrowheads="1"/>
            </p:cNvSpPr>
            <p:nvPr/>
          </p:nvSpPr>
          <p:spPr bwMode="auto">
            <a:xfrm>
              <a:off x="799" y="2406"/>
              <a:ext cx="10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 b="1">
                  <a:latin typeface="Times New Roman" panose="02020603050405020304" pitchFamily="18" charset="0"/>
                </a:rPr>
                <a:t>I a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54" name="Rectangle 459"/>
            <p:cNvSpPr>
              <a:spLocks noChangeArrowheads="1"/>
            </p:cNvSpPr>
            <p:nvPr/>
          </p:nvSpPr>
          <p:spPr bwMode="auto">
            <a:xfrm>
              <a:off x="981" y="3749"/>
              <a:ext cx="127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55" name="Rectangle 460"/>
            <p:cNvSpPr>
              <a:spLocks noChangeArrowheads="1"/>
            </p:cNvSpPr>
            <p:nvPr/>
          </p:nvSpPr>
          <p:spPr bwMode="auto">
            <a:xfrm>
              <a:off x="981" y="2801"/>
              <a:ext cx="127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2561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9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4285099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 err="1"/>
              <a:t>interpolo</a:t>
            </a:r>
            <a:r>
              <a:rPr lang="en-US" altLang="de-DE" dirty="0"/>
              <a:t>los devanados neutralizan el flujo en el rotor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Segundo flujo no deseado en los polos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Comportamiento no compensado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0" name="Text Placeholder 7"/>
          <p:cNvSpPr txBox="1">
            <a:spLocks/>
          </p:cNvSpPr>
          <p:nvPr/>
        </p:nvSpPr>
        <p:spPr bwMode="gray">
          <a:xfrm>
            <a:off x="277493" y="1816571"/>
            <a:ext cx="418147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Reacción dentro de los polos.</a:t>
            </a:r>
            <a:endParaRPr lang="en-US" dirty="0"/>
          </a:p>
        </p:txBody>
      </p:sp>
      <p:grpSp>
        <p:nvGrpSpPr>
          <p:cNvPr id="778" name="Group 4"/>
          <p:cNvGrpSpPr>
            <a:grpSpLocks/>
          </p:cNvGrpSpPr>
          <p:nvPr/>
        </p:nvGrpSpPr>
        <p:grpSpPr bwMode="auto">
          <a:xfrm>
            <a:off x="4646866" y="1891365"/>
            <a:ext cx="2814017" cy="2728411"/>
            <a:chOff x="192" y="1152"/>
            <a:chExt cx="2640" cy="2547"/>
          </a:xfrm>
        </p:grpSpPr>
        <p:sp>
          <p:nvSpPr>
            <p:cNvPr id="779" name="Rectangle 5"/>
            <p:cNvSpPr>
              <a:spLocks noChangeArrowheads="1"/>
            </p:cNvSpPr>
            <p:nvPr/>
          </p:nvSpPr>
          <p:spPr bwMode="auto">
            <a:xfrm>
              <a:off x="192" y="2281"/>
              <a:ext cx="479" cy="287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>
                <a:defRPr/>
              </a:pPr>
              <a:endParaRPr lang="de-DE"/>
            </a:p>
          </p:txBody>
        </p:sp>
        <p:sp>
          <p:nvSpPr>
            <p:cNvPr id="780" name="Rectangle 6"/>
            <p:cNvSpPr>
              <a:spLocks noChangeArrowheads="1"/>
            </p:cNvSpPr>
            <p:nvPr/>
          </p:nvSpPr>
          <p:spPr bwMode="auto">
            <a:xfrm>
              <a:off x="2353" y="2281"/>
              <a:ext cx="479" cy="287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>
                <a:defRPr/>
              </a:pPr>
              <a:endParaRPr lang="de-DE"/>
            </a:p>
          </p:txBody>
        </p:sp>
        <p:sp>
          <p:nvSpPr>
            <p:cNvPr id="781" name="Line 7"/>
            <p:cNvSpPr>
              <a:spLocks noChangeShapeType="1"/>
            </p:cNvSpPr>
            <p:nvPr/>
          </p:nvSpPr>
          <p:spPr bwMode="auto">
            <a:xfrm flipH="1">
              <a:off x="1209" y="115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82" name="Line 8"/>
            <p:cNvSpPr>
              <a:spLocks noChangeShapeType="1"/>
            </p:cNvSpPr>
            <p:nvPr/>
          </p:nvSpPr>
          <p:spPr bwMode="auto">
            <a:xfrm>
              <a:off x="1833" y="115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83" name="Line 9"/>
            <p:cNvSpPr>
              <a:spLocks noChangeShapeType="1"/>
            </p:cNvSpPr>
            <p:nvPr/>
          </p:nvSpPr>
          <p:spPr bwMode="auto">
            <a:xfrm>
              <a:off x="1209" y="115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84" name="Arc 10"/>
            <p:cNvSpPr>
              <a:spLocks/>
            </p:cNvSpPr>
            <p:nvPr/>
          </p:nvSpPr>
          <p:spPr bwMode="auto">
            <a:xfrm rot="-9513136">
              <a:off x="1803" y="1419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85" name="Line 11"/>
            <p:cNvSpPr>
              <a:spLocks noChangeShapeType="1"/>
            </p:cNvSpPr>
            <p:nvPr/>
          </p:nvSpPr>
          <p:spPr bwMode="auto">
            <a:xfrm>
              <a:off x="1933" y="1548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86" name="Arc 12"/>
            <p:cNvSpPr>
              <a:spLocks/>
            </p:cNvSpPr>
            <p:nvPr/>
          </p:nvSpPr>
          <p:spPr bwMode="auto">
            <a:xfrm rot="19462592" flipV="1">
              <a:off x="2163" y="1755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87" name="Oval 13"/>
            <p:cNvSpPr>
              <a:spLocks noChangeArrowheads="1"/>
            </p:cNvSpPr>
            <p:nvPr/>
          </p:nvSpPr>
          <p:spPr bwMode="auto">
            <a:xfrm>
              <a:off x="2119" y="1880"/>
              <a:ext cx="144" cy="14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88" name="Line 14"/>
            <p:cNvSpPr>
              <a:spLocks noChangeShapeType="1"/>
            </p:cNvSpPr>
            <p:nvPr/>
          </p:nvSpPr>
          <p:spPr bwMode="auto">
            <a:xfrm>
              <a:off x="2157" y="1708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789" name="Rectangle 15"/>
            <p:cNvSpPr>
              <a:spLocks noChangeArrowheads="1"/>
            </p:cNvSpPr>
            <p:nvPr/>
          </p:nvSpPr>
          <p:spPr bwMode="auto">
            <a:xfrm>
              <a:off x="2121" y="1876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790" name="Rectangle 16"/>
            <p:cNvSpPr>
              <a:spLocks noChangeArrowheads="1"/>
            </p:cNvSpPr>
            <p:nvPr/>
          </p:nvSpPr>
          <p:spPr bwMode="auto">
            <a:xfrm>
              <a:off x="2129" y="191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791" name="Rectangle 17"/>
            <p:cNvSpPr>
              <a:spLocks noChangeArrowheads="1"/>
            </p:cNvSpPr>
            <p:nvPr/>
          </p:nvSpPr>
          <p:spPr bwMode="auto">
            <a:xfrm>
              <a:off x="2133" y="193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92" name="Rectangle 18"/>
            <p:cNvSpPr>
              <a:spLocks noChangeArrowheads="1"/>
            </p:cNvSpPr>
            <p:nvPr/>
          </p:nvSpPr>
          <p:spPr bwMode="auto">
            <a:xfrm>
              <a:off x="2234" y="1942"/>
              <a:ext cx="25" cy="25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793" name="Rectangle 19"/>
            <p:cNvSpPr>
              <a:spLocks noChangeArrowheads="1"/>
            </p:cNvSpPr>
            <p:nvPr/>
          </p:nvSpPr>
          <p:spPr bwMode="auto">
            <a:xfrm>
              <a:off x="2230" y="1954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94" name="Arc 20"/>
            <p:cNvSpPr>
              <a:spLocks/>
            </p:cNvSpPr>
            <p:nvPr/>
          </p:nvSpPr>
          <p:spPr bwMode="auto">
            <a:xfrm rot="8180786" flipH="1" flipV="1">
              <a:off x="1825" y="1632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95" name="Arc 21"/>
            <p:cNvSpPr>
              <a:spLocks/>
            </p:cNvSpPr>
            <p:nvPr/>
          </p:nvSpPr>
          <p:spPr bwMode="auto">
            <a:xfrm rot="624240" flipH="1">
              <a:off x="1535" y="1720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796" name="Rectangle 22"/>
            <p:cNvSpPr>
              <a:spLocks noChangeArrowheads="1"/>
            </p:cNvSpPr>
            <p:nvPr/>
          </p:nvSpPr>
          <p:spPr bwMode="auto">
            <a:xfrm>
              <a:off x="1507" y="1738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97" name="Rectangle 23"/>
            <p:cNvSpPr>
              <a:spLocks noChangeArrowheads="1"/>
            </p:cNvSpPr>
            <p:nvPr/>
          </p:nvSpPr>
          <p:spPr bwMode="auto">
            <a:xfrm>
              <a:off x="1527" y="1730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98" name="Rectangle 24"/>
            <p:cNvSpPr>
              <a:spLocks noChangeArrowheads="1"/>
            </p:cNvSpPr>
            <p:nvPr/>
          </p:nvSpPr>
          <p:spPr bwMode="auto">
            <a:xfrm>
              <a:off x="2113" y="1918"/>
              <a:ext cx="47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99" name="Rectangle 25"/>
            <p:cNvSpPr>
              <a:spLocks noChangeArrowheads="1"/>
            </p:cNvSpPr>
            <p:nvPr/>
          </p:nvSpPr>
          <p:spPr bwMode="auto">
            <a:xfrm>
              <a:off x="1837" y="1354"/>
              <a:ext cx="47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00" name="Line 26"/>
            <p:cNvSpPr>
              <a:spLocks noChangeShapeType="1"/>
            </p:cNvSpPr>
            <p:nvPr/>
          </p:nvSpPr>
          <p:spPr bwMode="auto">
            <a:xfrm>
              <a:off x="1209" y="115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01" name="Line 27"/>
            <p:cNvSpPr>
              <a:spLocks noChangeShapeType="1"/>
            </p:cNvSpPr>
            <p:nvPr/>
          </p:nvSpPr>
          <p:spPr bwMode="auto">
            <a:xfrm flipH="1">
              <a:off x="1209" y="115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02" name="Line 28"/>
            <p:cNvSpPr>
              <a:spLocks noChangeShapeType="1"/>
            </p:cNvSpPr>
            <p:nvPr/>
          </p:nvSpPr>
          <p:spPr bwMode="auto">
            <a:xfrm flipH="1">
              <a:off x="1833" y="115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03" name="Arc 29"/>
            <p:cNvSpPr>
              <a:spLocks/>
            </p:cNvSpPr>
            <p:nvPr/>
          </p:nvSpPr>
          <p:spPr bwMode="auto">
            <a:xfrm rot="9513136" flipH="1">
              <a:off x="951" y="1419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04" name="Line 30"/>
            <p:cNvSpPr>
              <a:spLocks noChangeShapeType="1"/>
            </p:cNvSpPr>
            <p:nvPr/>
          </p:nvSpPr>
          <p:spPr bwMode="auto">
            <a:xfrm flipH="1">
              <a:off x="885" y="1548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05" name="Arc 31"/>
            <p:cNvSpPr>
              <a:spLocks/>
            </p:cNvSpPr>
            <p:nvPr/>
          </p:nvSpPr>
          <p:spPr bwMode="auto">
            <a:xfrm rot="2137408" flipH="1" flipV="1">
              <a:off x="769" y="1755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806" name="Oval 32"/>
            <p:cNvSpPr>
              <a:spLocks noChangeArrowheads="1"/>
            </p:cNvSpPr>
            <p:nvPr/>
          </p:nvSpPr>
          <p:spPr bwMode="auto">
            <a:xfrm flipH="1">
              <a:off x="779" y="1880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07" name="Line 33"/>
            <p:cNvSpPr>
              <a:spLocks noChangeShapeType="1"/>
            </p:cNvSpPr>
            <p:nvPr/>
          </p:nvSpPr>
          <p:spPr bwMode="auto">
            <a:xfrm flipH="1">
              <a:off x="849" y="1708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808" name="Rectangle 34"/>
            <p:cNvSpPr>
              <a:spLocks noChangeArrowheads="1"/>
            </p:cNvSpPr>
            <p:nvPr/>
          </p:nvSpPr>
          <p:spPr bwMode="auto">
            <a:xfrm flipH="1">
              <a:off x="791" y="1876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09" name="Rectangle 35"/>
            <p:cNvSpPr>
              <a:spLocks noChangeArrowheads="1"/>
            </p:cNvSpPr>
            <p:nvPr/>
          </p:nvSpPr>
          <p:spPr bwMode="auto">
            <a:xfrm flipH="1">
              <a:off x="783" y="191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10" name="Rectangle 36"/>
            <p:cNvSpPr>
              <a:spLocks noChangeArrowheads="1"/>
            </p:cNvSpPr>
            <p:nvPr/>
          </p:nvSpPr>
          <p:spPr bwMode="auto">
            <a:xfrm flipH="1">
              <a:off x="779" y="193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11" name="Rectangle 37"/>
            <p:cNvSpPr>
              <a:spLocks noChangeArrowheads="1"/>
            </p:cNvSpPr>
            <p:nvPr/>
          </p:nvSpPr>
          <p:spPr bwMode="auto">
            <a:xfrm flipH="1">
              <a:off x="783" y="1942"/>
              <a:ext cx="25" cy="25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12" name="Rectangle 38"/>
            <p:cNvSpPr>
              <a:spLocks noChangeArrowheads="1"/>
            </p:cNvSpPr>
            <p:nvPr/>
          </p:nvSpPr>
          <p:spPr bwMode="auto">
            <a:xfrm flipH="1">
              <a:off x="787" y="1954"/>
              <a:ext cx="25" cy="25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13" name="Arc 39"/>
            <p:cNvSpPr>
              <a:spLocks/>
            </p:cNvSpPr>
            <p:nvPr/>
          </p:nvSpPr>
          <p:spPr bwMode="auto">
            <a:xfrm rot="13419214" flipV="1">
              <a:off x="1054" y="1632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14" name="Arc 40"/>
            <p:cNvSpPr>
              <a:spLocks/>
            </p:cNvSpPr>
            <p:nvPr/>
          </p:nvSpPr>
          <p:spPr bwMode="auto">
            <a:xfrm rot="-624240">
              <a:off x="1267" y="1720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15" name="Rectangle 41"/>
            <p:cNvSpPr>
              <a:spLocks noChangeArrowheads="1"/>
            </p:cNvSpPr>
            <p:nvPr/>
          </p:nvSpPr>
          <p:spPr bwMode="auto">
            <a:xfrm flipH="1">
              <a:off x="1311" y="1738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16" name="Rectangle 42"/>
            <p:cNvSpPr>
              <a:spLocks noChangeArrowheads="1"/>
            </p:cNvSpPr>
            <p:nvPr/>
          </p:nvSpPr>
          <p:spPr bwMode="auto">
            <a:xfrm flipH="1">
              <a:off x="1468" y="1730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17" name="Rectangle 43"/>
            <p:cNvSpPr>
              <a:spLocks noChangeArrowheads="1"/>
            </p:cNvSpPr>
            <p:nvPr/>
          </p:nvSpPr>
          <p:spPr bwMode="auto">
            <a:xfrm flipH="1">
              <a:off x="882" y="1918"/>
              <a:ext cx="47" cy="4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18" name="Rectangle 44"/>
            <p:cNvSpPr>
              <a:spLocks noChangeArrowheads="1"/>
            </p:cNvSpPr>
            <p:nvPr/>
          </p:nvSpPr>
          <p:spPr bwMode="auto">
            <a:xfrm flipH="1">
              <a:off x="1158" y="1354"/>
              <a:ext cx="47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19" name="Oval 45"/>
            <p:cNvSpPr>
              <a:spLocks noChangeArrowheads="1"/>
            </p:cNvSpPr>
            <p:nvPr/>
          </p:nvSpPr>
          <p:spPr bwMode="auto">
            <a:xfrm>
              <a:off x="1239" y="1701"/>
              <a:ext cx="555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20" name="Rectangle 46"/>
            <p:cNvSpPr>
              <a:spLocks noChangeArrowheads="1"/>
            </p:cNvSpPr>
            <p:nvPr/>
          </p:nvSpPr>
          <p:spPr bwMode="auto">
            <a:xfrm>
              <a:off x="1209" y="1764"/>
              <a:ext cx="624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21" name="Rectangle 47"/>
            <p:cNvSpPr>
              <a:spLocks noChangeArrowheads="1"/>
            </p:cNvSpPr>
            <p:nvPr/>
          </p:nvSpPr>
          <p:spPr bwMode="auto">
            <a:xfrm>
              <a:off x="1239" y="1752"/>
              <a:ext cx="555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22" name="Line 48"/>
            <p:cNvSpPr>
              <a:spLocks noChangeShapeType="1"/>
            </p:cNvSpPr>
            <p:nvPr/>
          </p:nvSpPr>
          <p:spPr bwMode="auto">
            <a:xfrm flipH="1" flipV="1">
              <a:off x="1208" y="3699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23" name="Line 49"/>
            <p:cNvSpPr>
              <a:spLocks noChangeShapeType="1"/>
            </p:cNvSpPr>
            <p:nvPr/>
          </p:nvSpPr>
          <p:spPr bwMode="auto">
            <a:xfrm flipV="1">
              <a:off x="1832" y="3459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24" name="Line 50"/>
            <p:cNvSpPr>
              <a:spLocks noChangeShapeType="1"/>
            </p:cNvSpPr>
            <p:nvPr/>
          </p:nvSpPr>
          <p:spPr bwMode="auto">
            <a:xfrm flipV="1">
              <a:off x="1208" y="3459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25" name="Arc 51"/>
            <p:cNvSpPr>
              <a:spLocks/>
            </p:cNvSpPr>
            <p:nvPr/>
          </p:nvSpPr>
          <p:spPr bwMode="auto">
            <a:xfrm rot="9513136" flipV="1">
              <a:off x="1802" y="3304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26" name="Line 52"/>
            <p:cNvSpPr>
              <a:spLocks noChangeShapeType="1"/>
            </p:cNvSpPr>
            <p:nvPr/>
          </p:nvSpPr>
          <p:spPr bwMode="auto">
            <a:xfrm flipV="1">
              <a:off x="1932" y="3143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27" name="Arc 53"/>
            <p:cNvSpPr>
              <a:spLocks/>
            </p:cNvSpPr>
            <p:nvPr/>
          </p:nvSpPr>
          <p:spPr bwMode="auto">
            <a:xfrm rot="2137408">
              <a:off x="2162" y="2856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828" name="Oval 54"/>
            <p:cNvSpPr>
              <a:spLocks noChangeArrowheads="1"/>
            </p:cNvSpPr>
            <p:nvPr/>
          </p:nvSpPr>
          <p:spPr bwMode="auto">
            <a:xfrm flipV="1">
              <a:off x="2118" y="2827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29" name="Line 55"/>
            <p:cNvSpPr>
              <a:spLocks noChangeShapeType="1"/>
            </p:cNvSpPr>
            <p:nvPr/>
          </p:nvSpPr>
          <p:spPr bwMode="auto">
            <a:xfrm flipV="1">
              <a:off x="2156" y="3105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830" name="Rectangle 56"/>
            <p:cNvSpPr>
              <a:spLocks noChangeArrowheads="1"/>
            </p:cNvSpPr>
            <p:nvPr/>
          </p:nvSpPr>
          <p:spPr bwMode="auto">
            <a:xfrm flipV="1">
              <a:off x="2120" y="2873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31" name="Rectangle 57"/>
            <p:cNvSpPr>
              <a:spLocks noChangeArrowheads="1"/>
            </p:cNvSpPr>
            <p:nvPr/>
          </p:nvSpPr>
          <p:spPr bwMode="auto">
            <a:xfrm flipV="1">
              <a:off x="2128" y="2914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32" name="Rectangle 58"/>
            <p:cNvSpPr>
              <a:spLocks noChangeArrowheads="1"/>
            </p:cNvSpPr>
            <p:nvPr/>
          </p:nvSpPr>
          <p:spPr bwMode="auto">
            <a:xfrm flipV="1">
              <a:off x="2132" y="2894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33" name="Rectangle 59"/>
            <p:cNvSpPr>
              <a:spLocks noChangeArrowheads="1"/>
            </p:cNvSpPr>
            <p:nvPr/>
          </p:nvSpPr>
          <p:spPr bwMode="auto">
            <a:xfrm flipV="1">
              <a:off x="2233" y="2884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34" name="Rectangle 60"/>
            <p:cNvSpPr>
              <a:spLocks noChangeArrowheads="1"/>
            </p:cNvSpPr>
            <p:nvPr/>
          </p:nvSpPr>
          <p:spPr bwMode="auto">
            <a:xfrm flipV="1">
              <a:off x="2229" y="287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35" name="Arc 61"/>
            <p:cNvSpPr>
              <a:spLocks/>
            </p:cNvSpPr>
            <p:nvPr/>
          </p:nvSpPr>
          <p:spPr bwMode="auto">
            <a:xfrm rot="13419214" flipH="1">
              <a:off x="1824" y="2739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36" name="Arc 62"/>
            <p:cNvSpPr>
              <a:spLocks/>
            </p:cNvSpPr>
            <p:nvPr/>
          </p:nvSpPr>
          <p:spPr bwMode="auto">
            <a:xfrm rot="-624240" flipH="1" flipV="1">
              <a:off x="1534" y="3083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37" name="Rectangle 63"/>
            <p:cNvSpPr>
              <a:spLocks noChangeArrowheads="1"/>
            </p:cNvSpPr>
            <p:nvPr/>
          </p:nvSpPr>
          <p:spPr bwMode="auto">
            <a:xfrm flipV="1">
              <a:off x="1506" y="3066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38" name="Rectangle 64"/>
            <p:cNvSpPr>
              <a:spLocks noChangeArrowheads="1"/>
            </p:cNvSpPr>
            <p:nvPr/>
          </p:nvSpPr>
          <p:spPr bwMode="auto">
            <a:xfrm flipV="1">
              <a:off x="1526" y="3074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39" name="Rectangle 65"/>
            <p:cNvSpPr>
              <a:spLocks noChangeArrowheads="1"/>
            </p:cNvSpPr>
            <p:nvPr/>
          </p:nvSpPr>
          <p:spPr bwMode="auto">
            <a:xfrm flipV="1">
              <a:off x="2112" y="2886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40" name="Rectangle 66"/>
            <p:cNvSpPr>
              <a:spLocks noChangeArrowheads="1"/>
            </p:cNvSpPr>
            <p:nvPr/>
          </p:nvSpPr>
          <p:spPr bwMode="auto">
            <a:xfrm flipV="1">
              <a:off x="1836" y="3450"/>
              <a:ext cx="47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41" name="Line 67"/>
            <p:cNvSpPr>
              <a:spLocks noChangeShapeType="1"/>
            </p:cNvSpPr>
            <p:nvPr/>
          </p:nvSpPr>
          <p:spPr bwMode="auto">
            <a:xfrm flipV="1">
              <a:off x="1208" y="3699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42" name="Line 68"/>
            <p:cNvSpPr>
              <a:spLocks noChangeShapeType="1"/>
            </p:cNvSpPr>
            <p:nvPr/>
          </p:nvSpPr>
          <p:spPr bwMode="auto">
            <a:xfrm flipH="1" flipV="1">
              <a:off x="1208" y="3459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43" name="Line 69"/>
            <p:cNvSpPr>
              <a:spLocks noChangeShapeType="1"/>
            </p:cNvSpPr>
            <p:nvPr/>
          </p:nvSpPr>
          <p:spPr bwMode="auto">
            <a:xfrm flipH="1" flipV="1">
              <a:off x="1832" y="3459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44" name="Arc 70"/>
            <p:cNvSpPr>
              <a:spLocks/>
            </p:cNvSpPr>
            <p:nvPr/>
          </p:nvSpPr>
          <p:spPr bwMode="auto">
            <a:xfrm rot="-9513136" flipH="1" flipV="1">
              <a:off x="950" y="3304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45" name="Line 71"/>
            <p:cNvSpPr>
              <a:spLocks noChangeShapeType="1"/>
            </p:cNvSpPr>
            <p:nvPr/>
          </p:nvSpPr>
          <p:spPr bwMode="auto">
            <a:xfrm flipH="1" flipV="1">
              <a:off x="884" y="3143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46" name="Arc 72"/>
            <p:cNvSpPr>
              <a:spLocks/>
            </p:cNvSpPr>
            <p:nvPr/>
          </p:nvSpPr>
          <p:spPr bwMode="auto">
            <a:xfrm rot="19462592" flipH="1">
              <a:off x="768" y="2856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847" name="Oval 73"/>
            <p:cNvSpPr>
              <a:spLocks noChangeArrowheads="1"/>
            </p:cNvSpPr>
            <p:nvPr/>
          </p:nvSpPr>
          <p:spPr bwMode="auto">
            <a:xfrm flipH="1" flipV="1">
              <a:off x="778" y="2827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48" name="Line 74"/>
            <p:cNvSpPr>
              <a:spLocks noChangeShapeType="1"/>
            </p:cNvSpPr>
            <p:nvPr/>
          </p:nvSpPr>
          <p:spPr bwMode="auto">
            <a:xfrm flipH="1" flipV="1">
              <a:off x="848" y="3105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849" name="Rectangle 75"/>
            <p:cNvSpPr>
              <a:spLocks noChangeArrowheads="1"/>
            </p:cNvSpPr>
            <p:nvPr/>
          </p:nvSpPr>
          <p:spPr bwMode="auto">
            <a:xfrm flipH="1" flipV="1">
              <a:off x="790" y="2873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50" name="Rectangle 76"/>
            <p:cNvSpPr>
              <a:spLocks noChangeArrowheads="1"/>
            </p:cNvSpPr>
            <p:nvPr/>
          </p:nvSpPr>
          <p:spPr bwMode="auto">
            <a:xfrm flipH="1" flipV="1">
              <a:off x="782" y="2914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51" name="Rectangle 77"/>
            <p:cNvSpPr>
              <a:spLocks noChangeArrowheads="1"/>
            </p:cNvSpPr>
            <p:nvPr/>
          </p:nvSpPr>
          <p:spPr bwMode="auto">
            <a:xfrm flipH="1" flipV="1">
              <a:off x="778" y="2894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52" name="Rectangle 78"/>
            <p:cNvSpPr>
              <a:spLocks noChangeArrowheads="1"/>
            </p:cNvSpPr>
            <p:nvPr/>
          </p:nvSpPr>
          <p:spPr bwMode="auto">
            <a:xfrm flipH="1" flipV="1">
              <a:off x="782" y="2884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53" name="Rectangle 79"/>
            <p:cNvSpPr>
              <a:spLocks noChangeArrowheads="1"/>
            </p:cNvSpPr>
            <p:nvPr/>
          </p:nvSpPr>
          <p:spPr bwMode="auto">
            <a:xfrm flipH="1" flipV="1">
              <a:off x="786" y="287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54" name="Arc 80"/>
            <p:cNvSpPr>
              <a:spLocks/>
            </p:cNvSpPr>
            <p:nvPr/>
          </p:nvSpPr>
          <p:spPr bwMode="auto">
            <a:xfrm rot="8180786">
              <a:off x="1053" y="2739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55" name="Arc 81"/>
            <p:cNvSpPr>
              <a:spLocks/>
            </p:cNvSpPr>
            <p:nvPr/>
          </p:nvSpPr>
          <p:spPr bwMode="auto">
            <a:xfrm rot="624240" flipV="1">
              <a:off x="1266" y="3083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56" name="Rectangle 82"/>
            <p:cNvSpPr>
              <a:spLocks noChangeArrowheads="1"/>
            </p:cNvSpPr>
            <p:nvPr/>
          </p:nvSpPr>
          <p:spPr bwMode="auto">
            <a:xfrm flipH="1" flipV="1">
              <a:off x="1310" y="3066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57" name="Rectangle 83"/>
            <p:cNvSpPr>
              <a:spLocks noChangeArrowheads="1"/>
            </p:cNvSpPr>
            <p:nvPr/>
          </p:nvSpPr>
          <p:spPr bwMode="auto">
            <a:xfrm flipH="1" flipV="1">
              <a:off x="1467" y="3074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58" name="Rectangle 84"/>
            <p:cNvSpPr>
              <a:spLocks noChangeArrowheads="1"/>
            </p:cNvSpPr>
            <p:nvPr/>
          </p:nvSpPr>
          <p:spPr bwMode="auto">
            <a:xfrm flipH="1" flipV="1">
              <a:off x="881" y="2886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59" name="Rectangle 85"/>
            <p:cNvSpPr>
              <a:spLocks noChangeArrowheads="1"/>
            </p:cNvSpPr>
            <p:nvPr/>
          </p:nvSpPr>
          <p:spPr bwMode="auto">
            <a:xfrm flipH="1" flipV="1">
              <a:off x="1157" y="3450"/>
              <a:ext cx="47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60" name="Oval 86"/>
            <p:cNvSpPr>
              <a:spLocks noChangeArrowheads="1"/>
            </p:cNvSpPr>
            <p:nvPr/>
          </p:nvSpPr>
          <p:spPr bwMode="auto">
            <a:xfrm flipV="1">
              <a:off x="1238" y="3006"/>
              <a:ext cx="555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61" name="Rectangle 87"/>
            <p:cNvSpPr>
              <a:spLocks noChangeArrowheads="1"/>
            </p:cNvSpPr>
            <p:nvPr/>
          </p:nvSpPr>
          <p:spPr bwMode="auto">
            <a:xfrm flipV="1">
              <a:off x="1208" y="2997"/>
              <a:ext cx="624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862" name="Rectangle 88"/>
            <p:cNvSpPr>
              <a:spLocks noChangeArrowheads="1"/>
            </p:cNvSpPr>
            <p:nvPr/>
          </p:nvSpPr>
          <p:spPr bwMode="auto">
            <a:xfrm flipV="1">
              <a:off x="1238" y="3009"/>
              <a:ext cx="555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863" name="Group 89"/>
            <p:cNvGrpSpPr>
              <a:grpSpLocks/>
            </p:cNvGrpSpPr>
            <p:nvPr/>
          </p:nvGrpSpPr>
          <p:grpSpPr bwMode="auto">
            <a:xfrm>
              <a:off x="1059" y="1344"/>
              <a:ext cx="924" cy="144"/>
              <a:chOff x="1818" y="1152"/>
              <a:chExt cx="924" cy="144"/>
            </a:xfrm>
          </p:grpSpPr>
          <p:grpSp>
            <p:nvGrpSpPr>
              <p:cNvPr id="955" name="Group 90"/>
              <p:cNvGrpSpPr>
                <a:grpSpLocks/>
              </p:cNvGrpSpPr>
              <p:nvPr/>
            </p:nvGrpSpPr>
            <p:grpSpPr bwMode="auto">
              <a:xfrm>
                <a:off x="1818" y="1152"/>
                <a:ext cx="144" cy="144"/>
                <a:chOff x="2210" y="1840"/>
                <a:chExt cx="144" cy="144"/>
              </a:xfrm>
            </p:grpSpPr>
            <p:sp>
              <p:nvSpPr>
                <p:cNvPr id="959" name="Oval 91"/>
                <p:cNvSpPr>
                  <a:spLocks noChangeArrowheads="1"/>
                </p:cNvSpPr>
                <p:nvPr/>
              </p:nvSpPr>
              <p:spPr bwMode="auto">
                <a:xfrm>
                  <a:off x="2210" y="1840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960" name="Line 92"/>
                <p:cNvSpPr>
                  <a:spLocks noChangeShapeType="1"/>
                </p:cNvSpPr>
                <p:nvPr/>
              </p:nvSpPr>
              <p:spPr bwMode="auto">
                <a:xfrm>
                  <a:off x="2232" y="1872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961" name="Line 93"/>
                <p:cNvSpPr>
                  <a:spLocks noChangeShapeType="1"/>
                </p:cNvSpPr>
                <p:nvPr/>
              </p:nvSpPr>
              <p:spPr bwMode="auto">
                <a:xfrm rot="-5400000">
                  <a:off x="2238" y="1866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956" name="Group 94"/>
              <p:cNvGrpSpPr>
                <a:grpSpLocks/>
              </p:cNvGrpSpPr>
              <p:nvPr/>
            </p:nvGrpSpPr>
            <p:grpSpPr bwMode="auto">
              <a:xfrm>
                <a:off x="2598" y="1152"/>
                <a:ext cx="144" cy="144"/>
                <a:chOff x="2210" y="1824"/>
                <a:chExt cx="144" cy="144"/>
              </a:xfrm>
            </p:grpSpPr>
            <p:sp>
              <p:nvSpPr>
                <p:cNvPr id="957" name="Oval 95"/>
                <p:cNvSpPr>
                  <a:spLocks noChangeArrowheads="1"/>
                </p:cNvSpPr>
                <p:nvPr/>
              </p:nvSpPr>
              <p:spPr bwMode="auto">
                <a:xfrm>
                  <a:off x="2210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958" name="Oval 96"/>
                <p:cNvSpPr>
                  <a:spLocks noChangeArrowheads="1"/>
                </p:cNvSpPr>
                <p:nvPr/>
              </p:nvSpPr>
              <p:spPr bwMode="auto">
                <a:xfrm>
                  <a:off x="2279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grpSp>
          <p:nvGrpSpPr>
            <p:cNvPr id="864" name="Group 97"/>
            <p:cNvGrpSpPr>
              <a:grpSpLocks/>
            </p:cNvGrpSpPr>
            <p:nvPr/>
          </p:nvGrpSpPr>
          <p:grpSpPr bwMode="auto">
            <a:xfrm>
              <a:off x="1059" y="3360"/>
              <a:ext cx="924" cy="144"/>
              <a:chOff x="1818" y="1152"/>
              <a:chExt cx="924" cy="144"/>
            </a:xfrm>
          </p:grpSpPr>
          <p:grpSp>
            <p:nvGrpSpPr>
              <p:cNvPr id="948" name="Group 98"/>
              <p:cNvGrpSpPr>
                <a:grpSpLocks/>
              </p:cNvGrpSpPr>
              <p:nvPr/>
            </p:nvGrpSpPr>
            <p:grpSpPr bwMode="auto">
              <a:xfrm>
                <a:off x="1818" y="1152"/>
                <a:ext cx="144" cy="144"/>
                <a:chOff x="2210" y="1840"/>
                <a:chExt cx="144" cy="144"/>
              </a:xfrm>
            </p:grpSpPr>
            <p:sp>
              <p:nvSpPr>
                <p:cNvPr id="952" name="Oval 99"/>
                <p:cNvSpPr>
                  <a:spLocks noChangeArrowheads="1"/>
                </p:cNvSpPr>
                <p:nvPr/>
              </p:nvSpPr>
              <p:spPr bwMode="auto">
                <a:xfrm>
                  <a:off x="2210" y="1840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953" name="Line 100"/>
                <p:cNvSpPr>
                  <a:spLocks noChangeShapeType="1"/>
                </p:cNvSpPr>
                <p:nvPr/>
              </p:nvSpPr>
              <p:spPr bwMode="auto">
                <a:xfrm>
                  <a:off x="2232" y="1872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954" name="Line 101"/>
                <p:cNvSpPr>
                  <a:spLocks noChangeShapeType="1"/>
                </p:cNvSpPr>
                <p:nvPr/>
              </p:nvSpPr>
              <p:spPr bwMode="auto">
                <a:xfrm rot="-5400000">
                  <a:off x="2238" y="1866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949" name="Group 102"/>
              <p:cNvGrpSpPr>
                <a:grpSpLocks/>
              </p:cNvGrpSpPr>
              <p:nvPr/>
            </p:nvGrpSpPr>
            <p:grpSpPr bwMode="auto">
              <a:xfrm>
                <a:off x="2598" y="1152"/>
                <a:ext cx="144" cy="144"/>
                <a:chOff x="2210" y="1824"/>
                <a:chExt cx="144" cy="144"/>
              </a:xfrm>
            </p:grpSpPr>
            <p:sp>
              <p:nvSpPr>
                <p:cNvPr id="950" name="Oval 103"/>
                <p:cNvSpPr>
                  <a:spLocks noChangeArrowheads="1"/>
                </p:cNvSpPr>
                <p:nvPr/>
              </p:nvSpPr>
              <p:spPr bwMode="auto">
                <a:xfrm>
                  <a:off x="2210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951" name="Oval 104"/>
                <p:cNvSpPr>
                  <a:spLocks noChangeArrowheads="1"/>
                </p:cNvSpPr>
                <p:nvPr/>
              </p:nvSpPr>
              <p:spPr bwMode="auto">
                <a:xfrm>
                  <a:off x="2279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sp>
          <p:nvSpPr>
            <p:cNvPr id="865" name="Arc 105"/>
            <p:cNvSpPr>
              <a:spLocks/>
            </p:cNvSpPr>
            <p:nvPr/>
          </p:nvSpPr>
          <p:spPr bwMode="auto">
            <a:xfrm rot="-772500">
              <a:off x="1776" y="1584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20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66" name="Oval 106"/>
            <p:cNvSpPr>
              <a:spLocks noChangeArrowheads="1"/>
            </p:cNvSpPr>
            <p:nvPr/>
          </p:nvSpPr>
          <p:spPr bwMode="auto">
            <a:xfrm>
              <a:off x="864" y="1776"/>
              <a:ext cx="1296" cy="1296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50000">
                  <a:srgbClr val="FFFFFF"/>
                </a:gs>
                <a:gs pos="100000">
                  <a:srgbClr val="C0C0C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67" name="Oval 107"/>
            <p:cNvSpPr>
              <a:spLocks noChangeArrowheads="1"/>
            </p:cNvSpPr>
            <p:nvPr/>
          </p:nvSpPr>
          <p:spPr bwMode="auto">
            <a:xfrm>
              <a:off x="1440" y="1776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68" name="Oval 108"/>
            <p:cNvSpPr>
              <a:spLocks noChangeArrowheads="1"/>
            </p:cNvSpPr>
            <p:nvPr/>
          </p:nvSpPr>
          <p:spPr bwMode="auto">
            <a:xfrm>
              <a:off x="1509" y="1846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869" name="Group 109"/>
            <p:cNvGrpSpPr>
              <a:grpSpLocks/>
            </p:cNvGrpSpPr>
            <p:nvPr/>
          </p:nvGrpSpPr>
          <p:grpSpPr bwMode="auto">
            <a:xfrm>
              <a:off x="1128" y="2832"/>
              <a:ext cx="144" cy="144"/>
              <a:chOff x="2210" y="1840"/>
              <a:chExt cx="144" cy="144"/>
            </a:xfrm>
          </p:grpSpPr>
          <p:sp>
            <p:nvSpPr>
              <p:cNvPr id="945" name="Oval 110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46" name="Line 111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47" name="Line 112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70" name="Group 113"/>
            <p:cNvGrpSpPr>
              <a:grpSpLocks/>
            </p:cNvGrpSpPr>
            <p:nvPr/>
          </p:nvGrpSpPr>
          <p:grpSpPr bwMode="auto">
            <a:xfrm>
              <a:off x="962" y="2688"/>
              <a:ext cx="144" cy="144"/>
              <a:chOff x="2210" y="1840"/>
              <a:chExt cx="144" cy="144"/>
            </a:xfrm>
          </p:grpSpPr>
          <p:sp>
            <p:nvSpPr>
              <p:cNvPr id="942" name="Oval 114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43" name="Line 115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44" name="Line 116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71" name="Group 117"/>
            <p:cNvGrpSpPr>
              <a:grpSpLocks/>
            </p:cNvGrpSpPr>
            <p:nvPr/>
          </p:nvGrpSpPr>
          <p:grpSpPr bwMode="auto">
            <a:xfrm>
              <a:off x="878" y="2496"/>
              <a:ext cx="144" cy="144"/>
              <a:chOff x="2210" y="1840"/>
              <a:chExt cx="144" cy="144"/>
            </a:xfrm>
          </p:grpSpPr>
          <p:sp>
            <p:nvSpPr>
              <p:cNvPr id="939" name="Oval 118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40" name="Line 119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41" name="Line 120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72" name="Group 121"/>
            <p:cNvGrpSpPr>
              <a:grpSpLocks/>
            </p:cNvGrpSpPr>
            <p:nvPr/>
          </p:nvGrpSpPr>
          <p:grpSpPr bwMode="auto">
            <a:xfrm>
              <a:off x="1748" y="2832"/>
              <a:ext cx="144" cy="144"/>
              <a:chOff x="2210" y="1840"/>
              <a:chExt cx="144" cy="144"/>
            </a:xfrm>
          </p:grpSpPr>
          <p:sp>
            <p:nvSpPr>
              <p:cNvPr id="936" name="Oval 122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37" name="Line 123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38" name="Line 124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73" name="Group 125"/>
            <p:cNvGrpSpPr>
              <a:grpSpLocks/>
            </p:cNvGrpSpPr>
            <p:nvPr/>
          </p:nvGrpSpPr>
          <p:grpSpPr bwMode="auto">
            <a:xfrm>
              <a:off x="1912" y="2688"/>
              <a:ext cx="144" cy="144"/>
              <a:chOff x="2210" y="1840"/>
              <a:chExt cx="144" cy="144"/>
            </a:xfrm>
          </p:grpSpPr>
          <p:sp>
            <p:nvSpPr>
              <p:cNvPr id="933" name="Oval 126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34" name="Line 127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35" name="Line 128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74" name="Group 129"/>
            <p:cNvGrpSpPr>
              <a:grpSpLocks/>
            </p:cNvGrpSpPr>
            <p:nvPr/>
          </p:nvGrpSpPr>
          <p:grpSpPr bwMode="auto">
            <a:xfrm>
              <a:off x="2000" y="2496"/>
              <a:ext cx="144" cy="144"/>
              <a:chOff x="2210" y="1840"/>
              <a:chExt cx="144" cy="144"/>
            </a:xfrm>
          </p:grpSpPr>
          <p:sp>
            <p:nvSpPr>
              <p:cNvPr id="930" name="Oval 130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31" name="Line 131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32" name="Line 132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75" name="Group 133"/>
            <p:cNvGrpSpPr>
              <a:grpSpLocks/>
            </p:cNvGrpSpPr>
            <p:nvPr/>
          </p:nvGrpSpPr>
          <p:grpSpPr bwMode="auto">
            <a:xfrm>
              <a:off x="1442" y="2928"/>
              <a:ext cx="144" cy="144"/>
              <a:chOff x="2210" y="1840"/>
              <a:chExt cx="144" cy="144"/>
            </a:xfrm>
          </p:grpSpPr>
          <p:sp>
            <p:nvSpPr>
              <p:cNvPr id="927" name="Oval 134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28" name="Line 135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9" name="Line 136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876" name="Oval 137"/>
            <p:cNvSpPr>
              <a:spLocks noChangeArrowheads="1"/>
            </p:cNvSpPr>
            <p:nvPr/>
          </p:nvSpPr>
          <p:spPr bwMode="auto">
            <a:xfrm flipV="1">
              <a:off x="880" y="2208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77" name="Oval 138"/>
            <p:cNvSpPr>
              <a:spLocks noChangeArrowheads="1"/>
            </p:cNvSpPr>
            <p:nvPr/>
          </p:nvSpPr>
          <p:spPr bwMode="auto">
            <a:xfrm flipV="1">
              <a:off x="949" y="2277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78" name="Oval 139"/>
            <p:cNvSpPr>
              <a:spLocks noChangeArrowheads="1"/>
            </p:cNvSpPr>
            <p:nvPr/>
          </p:nvSpPr>
          <p:spPr bwMode="auto">
            <a:xfrm flipV="1">
              <a:off x="964" y="2016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79" name="Oval 140"/>
            <p:cNvSpPr>
              <a:spLocks noChangeArrowheads="1"/>
            </p:cNvSpPr>
            <p:nvPr/>
          </p:nvSpPr>
          <p:spPr bwMode="auto">
            <a:xfrm flipV="1">
              <a:off x="1033" y="2085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0" name="Oval 141"/>
            <p:cNvSpPr>
              <a:spLocks noChangeArrowheads="1"/>
            </p:cNvSpPr>
            <p:nvPr/>
          </p:nvSpPr>
          <p:spPr bwMode="auto">
            <a:xfrm flipV="1">
              <a:off x="1128" y="1872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1" name="Oval 142"/>
            <p:cNvSpPr>
              <a:spLocks noChangeArrowheads="1"/>
            </p:cNvSpPr>
            <p:nvPr/>
          </p:nvSpPr>
          <p:spPr bwMode="auto">
            <a:xfrm flipV="1">
              <a:off x="1197" y="1941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2" name="Oval 143"/>
            <p:cNvSpPr>
              <a:spLocks noChangeArrowheads="1"/>
            </p:cNvSpPr>
            <p:nvPr/>
          </p:nvSpPr>
          <p:spPr bwMode="auto">
            <a:xfrm flipV="1">
              <a:off x="1748" y="1872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3" name="Oval 144"/>
            <p:cNvSpPr>
              <a:spLocks noChangeArrowheads="1"/>
            </p:cNvSpPr>
            <p:nvPr/>
          </p:nvSpPr>
          <p:spPr bwMode="auto">
            <a:xfrm flipV="1">
              <a:off x="1817" y="1941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4" name="Oval 145"/>
            <p:cNvSpPr>
              <a:spLocks noChangeArrowheads="1"/>
            </p:cNvSpPr>
            <p:nvPr/>
          </p:nvSpPr>
          <p:spPr bwMode="auto">
            <a:xfrm flipV="1">
              <a:off x="1912" y="2016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5" name="Oval 146"/>
            <p:cNvSpPr>
              <a:spLocks noChangeArrowheads="1"/>
            </p:cNvSpPr>
            <p:nvPr/>
          </p:nvSpPr>
          <p:spPr bwMode="auto">
            <a:xfrm flipV="1">
              <a:off x="1981" y="2085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6" name="Oval 147"/>
            <p:cNvSpPr>
              <a:spLocks noChangeArrowheads="1"/>
            </p:cNvSpPr>
            <p:nvPr/>
          </p:nvSpPr>
          <p:spPr bwMode="auto">
            <a:xfrm flipV="1">
              <a:off x="2000" y="2208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7" name="Oval 148"/>
            <p:cNvSpPr>
              <a:spLocks noChangeArrowheads="1"/>
            </p:cNvSpPr>
            <p:nvPr/>
          </p:nvSpPr>
          <p:spPr bwMode="auto">
            <a:xfrm flipV="1">
              <a:off x="2069" y="2277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88" name="Arc 149"/>
            <p:cNvSpPr>
              <a:spLocks/>
            </p:cNvSpPr>
            <p:nvPr/>
          </p:nvSpPr>
          <p:spPr bwMode="auto">
            <a:xfrm rot="10135269">
              <a:off x="912" y="2928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20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grpSp>
          <p:nvGrpSpPr>
            <p:cNvPr id="889" name="Group 150"/>
            <p:cNvGrpSpPr>
              <a:grpSpLocks/>
            </p:cNvGrpSpPr>
            <p:nvPr/>
          </p:nvGrpSpPr>
          <p:grpSpPr bwMode="auto">
            <a:xfrm rot="2878">
              <a:off x="888" y="1704"/>
              <a:ext cx="1296" cy="1440"/>
              <a:chOff x="1632" y="1728"/>
              <a:chExt cx="1296" cy="1056"/>
            </a:xfrm>
          </p:grpSpPr>
          <p:sp>
            <p:nvSpPr>
              <p:cNvPr id="915" name="Line 151"/>
              <p:cNvSpPr>
                <a:spLocks noChangeShapeType="1"/>
              </p:cNvSpPr>
              <p:nvPr/>
            </p:nvSpPr>
            <p:spPr bwMode="auto">
              <a:xfrm>
                <a:off x="163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16" name="Line 152"/>
              <p:cNvSpPr>
                <a:spLocks noChangeShapeType="1"/>
              </p:cNvSpPr>
              <p:nvPr/>
            </p:nvSpPr>
            <p:spPr bwMode="auto">
              <a:xfrm>
                <a:off x="177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17" name="Line 153"/>
              <p:cNvSpPr>
                <a:spLocks noChangeShapeType="1"/>
              </p:cNvSpPr>
              <p:nvPr/>
            </p:nvSpPr>
            <p:spPr bwMode="auto">
              <a:xfrm>
                <a:off x="192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18" name="Line 154"/>
              <p:cNvSpPr>
                <a:spLocks noChangeShapeType="1"/>
              </p:cNvSpPr>
              <p:nvPr/>
            </p:nvSpPr>
            <p:spPr bwMode="auto">
              <a:xfrm>
                <a:off x="206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19" name="Line 155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0" name="Line 156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1" name="Line 157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2" name="Line 158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3" name="Line 159"/>
              <p:cNvSpPr>
                <a:spLocks noChangeShapeType="1"/>
              </p:cNvSpPr>
              <p:nvPr/>
            </p:nvSpPr>
            <p:spPr bwMode="auto">
              <a:xfrm>
                <a:off x="249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4" name="Line 160"/>
              <p:cNvSpPr>
                <a:spLocks noChangeShapeType="1"/>
              </p:cNvSpPr>
              <p:nvPr/>
            </p:nvSpPr>
            <p:spPr bwMode="auto">
              <a:xfrm>
                <a:off x="264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5" name="Line 161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6" name="Line 162"/>
              <p:cNvSpPr>
                <a:spLocks noChangeShapeType="1"/>
              </p:cNvSpPr>
              <p:nvPr/>
            </p:nvSpPr>
            <p:spPr bwMode="auto">
              <a:xfrm>
                <a:off x="292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90" name="Group 163"/>
            <p:cNvGrpSpPr>
              <a:grpSpLocks/>
            </p:cNvGrpSpPr>
            <p:nvPr/>
          </p:nvGrpSpPr>
          <p:grpSpPr bwMode="auto">
            <a:xfrm>
              <a:off x="716" y="2329"/>
              <a:ext cx="1592" cy="203"/>
              <a:chOff x="1484" y="2137"/>
              <a:chExt cx="1592" cy="203"/>
            </a:xfrm>
          </p:grpSpPr>
          <p:sp>
            <p:nvSpPr>
              <p:cNvPr id="913" name="Rectangle 164"/>
              <p:cNvSpPr>
                <a:spLocks noChangeArrowheads="1"/>
              </p:cNvSpPr>
              <p:nvPr/>
            </p:nvSpPr>
            <p:spPr bwMode="auto">
              <a:xfrm>
                <a:off x="2932" y="2140"/>
                <a:ext cx="144" cy="19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14" name="Rectangle 165"/>
              <p:cNvSpPr>
                <a:spLocks noChangeArrowheads="1"/>
              </p:cNvSpPr>
              <p:nvPr/>
            </p:nvSpPr>
            <p:spPr bwMode="auto">
              <a:xfrm>
                <a:off x="1484" y="2137"/>
                <a:ext cx="144" cy="203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891" name="Group 166"/>
            <p:cNvGrpSpPr>
              <a:grpSpLocks/>
            </p:cNvGrpSpPr>
            <p:nvPr/>
          </p:nvGrpSpPr>
          <p:grpSpPr bwMode="auto">
            <a:xfrm>
              <a:off x="384" y="2115"/>
              <a:ext cx="144" cy="144"/>
              <a:chOff x="2210" y="1840"/>
              <a:chExt cx="144" cy="144"/>
            </a:xfrm>
          </p:grpSpPr>
          <p:sp>
            <p:nvSpPr>
              <p:cNvPr id="910" name="Oval 167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11" name="Line 168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12" name="Line 169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92" name="Group 170"/>
            <p:cNvGrpSpPr>
              <a:grpSpLocks/>
            </p:cNvGrpSpPr>
            <p:nvPr/>
          </p:nvGrpSpPr>
          <p:grpSpPr bwMode="auto">
            <a:xfrm>
              <a:off x="384" y="2606"/>
              <a:ext cx="144" cy="144"/>
              <a:chOff x="2210" y="1824"/>
              <a:chExt cx="144" cy="144"/>
            </a:xfrm>
          </p:grpSpPr>
          <p:sp>
            <p:nvSpPr>
              <p:cNvPr id="908" name="Oval 171"/>
              <p:cNvSpPr>
                <a:spLocks noChangeArrowheads="1"/>
              </p:cNvSpPr>
              <p:nvPr/>
            </p:nvSpPr>
            <p:spPr bwMode="auto">
              <a:xfrm>
                <a:off x="2210" y="1824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09" name="Oval 172"/>
              <p:cNvSpPr>
                <a:spLocks noChangeArrowheads="1"/>
              </p:cNvSpPr>
              <p:nvPr/>
            </p:nvSpPr>
            <p:spPr bwMode="auto">
              <a:xfrm>
                <a:off x="2279" y="1894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893" name="Group 173"/>
            <p:cNvGrpSpPr>
              <a:grpSpLocks/>
            </p:cNvGrpSpPr>
            <p:nvPr/>
          </p:nvGrpSpPr>
          <p:grpSpPr bwMode="auto">
            <a:xfrm>
              <a:off x="2496" y="2115"/>
              <a:ext cx="144" cy="144"/>
              <a:chOff x="2210" y="1840"/>
              <a:chExt cx="144" cy="144"/>
            </a:xfrm>
          </p:grpSpPr>
          <p:sp>
            <p:nvSpPr>
              <p:cNvPr id="905" name="Oval 174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06" name="Line 175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07" name="Line 176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894" name="Group 177"/>
            <p:cNvGrpSpPr>
              <a:grpSpLocks/>
            </p:cNvGrpSpPr>
            <p:nvPr/>
          </p:nvGrpSpPr>
          <p:grpSpPr bwMode="auto">
            <a:xfrm>
              <a:off x="2496" y="2606"/>
              <a:ext cx="144" cy="144"/>
              <a:chOff x="2210" y="1824"/>
              <a:chExt cx="144" cy="144"/>
            </a:xfrm>
          </p:grpSpPr>
          <p:sp>
            <p:nvSpPr>
              <p:cNvPr id="903" name="Oval 178"/>
              <p:cNvSpPr>
                <a:spLocks noChangeArrowheads="1"/>
              </p:cNvSpPr>
              <p:nvPr/>
            </p:nvSpPr>
            <p:spPr bwMode="auto">
              <a:xfrm>
                <a:off x="2210" y="1824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04" name="Oval 179"/>
              <p:cNvSpPr>
                <a:spLocks noChangeArrowheads="1"/>
              </p:cNvSpPr>
              <p:nvPr/>
            </p:nvSpPr>
            <p:spPr bwMode="auto">
              <a:xfrm>
                <a:off x="2279" y="1894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sp>
          <p:nvSpPr>
            <p:cNvPr id="895" name="Line 180"/>
            <p:cNvSpPr>
              <a:spLocks noChangeShapeType="1"/>
            </p:cNvSpPr>
            <p:nvPr/>
          </p:nvSpPr>
          <p:spPr bwMode="auto">
            <a:xfrm rot="5400000">
              <a:off x="1487" y="527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96" name="Line 181"/>
            <p:cNvSpPr>
              <a:spLocks noChangeShapeType="1"/>
            </p:cNvSpPr>
            <p:nvPr/>
          </p:nvSpPr>
          <p:spPr bwMode="auto">
            <a:xfrm rot="5400000">
              <a:off x="1487" y="671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97" name="Line 182"/>
            <p:cNvSpPr>
              <a:spLocks noChangeShapeType="1"/>
            </p:cNvSpPr>
            <p:nvPr/>
          </p:nvSpPr>
          <p:spPr bwMode="auto">
            <a:xfrm rot="5400000">
              <a:off x="1487" y="815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98" name="Line 183"/>
            <p:cNvSpPr>
              <a:spLocks noChangeShapeType="1"/>
            </p:cNvSpPr>
            <p:nvPr/>
          </p:nvSpPr>
          <p:spPr bwMode="auto">
            <a:xfrm rot="5400000">
              <a:off x="1487" y="959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899" name="Line 184"/>
            <p:cNvSpPr>
              <a:spLocks noChangeShapeType="1"/>
            </p:cNvSpPr>
            <p:nvPr/>
          </p:nvSpPr>
          <p:spPr bwMode="auto">
            <a:xfrm rot="5400000">
              <a:off x="1487" y="2448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00" name="Line 185"/>
            <p:cNvSpPr>
              <a:spLocks noChangeShapeType="1"/>
            </p:cNvSpPr>
            <p:nvPr/>
          </p:nvSpPr>
          <p:spPr bwMode="auto">
            <a:xfrm rot="5400000">
              <a:off x="1487" y="2592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01" name="Line 186"/>
            <p:cNvSpPr>
              <a:spLocks noChangeShapeType="1"/>
            </p:cNvSpPr>
            <p:nvPr/>
          </p:nvSpPr>
          <p:spPr bwMode="auto">
            <a:xfrm rot="5400000">
              <a:off x="1487" y="2736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02" name="Line 187"/>
            <p:cNvSpPr>
              <a:spLocks noChangeShapeType="1"/>
            </p:cNvSpPr>
            <p:nvPr/>
          </p:nvSpPr>
          <p:spPr bwMode="auto">
            <a:xfrm rot="5400000">
              <a:off x="1487" y="2880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</p:grpSp>
      <p:grpSp>
        <p:nvGrpSpPr>
          <p:cNvPr id="962" name="Group 188"/>
          <p:cNvGrpSpPr>
            <a:grpSpLocks/>
          </p:cNvGrpSpPr>
          <p:nvPr/>
        </p:nvGrpSpPr>
        <p:grpSpPr bwMode="auto">
          <a:xfrm>
            <a:off x="7473806" y="4047978"/>
            <a:ext cx="1317625" cy="1793875"/>
            <a:chOff x="2976" y="1680"/>
            <a:chExt cx="1504" cy="1920"/>
          </a:xfrm>
        </p:grpSpPr>
        <p:sp>
          <p:nvSpPr>
            <p:cNvPr id="963" name="Line 189"/>
            <p:cNvSpPr>
              <a:spLocks noChangeShapeType="1"/>
            </p:cNvSpPr>
            <p:nvPr/>
          </p:nvSpPr>
          <p:spPr bwMode="auto">
            <a:xfrm flipH="1">
              <a:off x="3416" y="168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64" name="Line 190"/>
            <p:cNvSpPr>
              <a:spLocks noChangeShapeType="1"/>
            </p:cNvSpPr>
            <p:nvPr/>
          </p:nvSpPr>
          <p:spPr bwMode="auto">
            <a:xfrm>
              <a:off x="4040" y="16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65" name="Line 191"/>
            <p:cNvSpPr>
              <a:spLocks noChangeShapeType="1"/>
            </p:cNvSpPr>
            <p:nvPr/>
          </p:nvSpPr>
          <p:spPr bwMode="auto">
            <a:xfrm>
              <a:off x="3416" y="16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66" name="Arc 192"/>
            <p:cNvSpPr>
              <a:spLocks/>
            </p:cNvSpPr>
            <p:nvPr/>
          </p:nvSpPr>
          <p:spPr bwMode="auto">
            <a:xfrm rot="-9513136">
              <a:off x="4010" y="1947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67" name="Line 193"/>
            <p:cNvSpPr>
              <a:spLocks noChangeShapeType="1"/>
            </p:cNvSpPr>
            <p:nvPr/>
          </p:nvSpPr>
          <p:spPr bwMode="auto">
            <a:xfrm>
              <a:off x="4140" y="2076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68" name="Arc 194"/>
            <p:cNvSpPr>
              <a:spLocks/>
            </p:cNvSpPr>
            <p:nvPr/>
          </p:nvSpPr>
          <p:spPr bwMode="auto">
            <a:xfrm rot="19462592" flipV="1">
              <a:off x="4370" y="2283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969" name="Oval 195"/>
            <p:cNvSpPr>
              <a:spLocks noChangeArrowheads="1"/>
            </p:cNvSpPr>
            <p:nvPr/>
          </p:nvSpPr>
          <p:spPr bwMode="auto">
            <a:xfrm>
              <a:off x="4326" y="2408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70" name="Line 196"/>
            <p:cNvSpPr>
              <a:spLocks noChangeShapeType="1"/>
            </p:cNvSpPr>
            <p:nvPr/>
          </p:nvSpPr>
          <p:spPr bwMode="auto">
            <a:xfrm>
              <a:off x="4364" y="2236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971" name="Rectangle 197"/>
            <p:cNvSpPr>
              <a:spLocks noChangeArrowheads="1"/>
            </p:cNvSpPr>
            <p:nvPr/>
          </p:nvSpPr>
          <p:spPr bwMode="auto">
            <a:xfrm>
              <a:off x="4328" y="2404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72" name="Rectangle 198"/>
            <p:cNvSpPr>
              <a:spLocks noChangeArrowheads="1"/>
            </p:cNvSpPr>
            <p:nvPr/>
          </p:nvSpPr>
          <p:spPr bwMode="auto">
            <a:xfrm>
              <a:off x="4336" y="244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73" name="Rectangle 199"/>
            <p:cNvSpPr>
              <a:spLocks noChangeArrowheads="1"/>
            </p:cNvSpPr>
            <p:nvPr/>
          </p:nvSpPr>
          <p:spPr bwMode="auto">
            <a:xfrm>
              <a:off x="4340" y="246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74" name="Rectangle 200"/>
            <p:cNvSpPr>
              <a:spLocks noChangeArrowheads="1"/>
            </p:cNvSpPr>
            <p:nvPr/>
          </p:nvSpPr>
          <p:spPr bwMode="auto">
            <a:xfrm>
              <a:off x="4441" y="2470"/>
              <a:ext cx="25" cy="25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75" name="Rectangle 201"/>
            <p:cNvSpPr>
              <a:spLocks noChangeArrowheads="1"/>
            </p:cNvSpPr>
            <p:nvPr/>
          </p:nvSpPr>
          <p:spPr bwMode="auto">
            <a:xfrm>
              <a:off x="4437" y="2482"/>
              <a:ext cx="25" cy="25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76" name="Arc 202"/>
            <p:cNvSpPr>
              <a:spLocks/>
            </p:cNvSpPr>
            <p:nvPr/>
          </p:nvSpPr>
          <p:spPr bwMode="auto">
            <a:xfrm rot="8180786" flipH="1" flipV="1">
              <a:off x="4032" y="2160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77" name="Arc 203"/>
            <p:cNvSpPr>
              <a:spLocks/>
            </p:cNvSpPr>
            <p:nvPr/>
          </p:nvSpPr>
          <p:spPr bwMode="auto">
            <a:xfrm rot="624240" flipH="1">
              <a:off x="3742" y="2248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78" name="Rectangle 204"/>
            <p:cNvSpPr>
              <a:spLocks noChangeArrowheads="1"/>
            </p:cNvSpPr>
            <p:nvPr/>
          </p:nvSpPr>
          <p:spPr bwMode="auto">
            <a:xfrm>
              <a:off x="3714" y="2266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79" name="Rectangle 205"/>
            <p:cNvSpPr>
              <a:spLocks noChangeArrowheads="1"/>
            </p:cNvSpPr>
            <p:nvPr/>
          </p:nvSpPr>
          <p:spPr bwMode="auto">
            <a:xfrm>
              <a:off x="3734" y="2258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80" name="Rectangle 206"/>
            <p:cNvSpPr>
              <a:spLocks noChangeArrowheads="1"/>
            </p:cNvSpPr>
            <p:nvPr/>
          </p:nvSpPr>
          <p:spPr bwMode="auto">
            <a:xfrm>
              <a:off x="4320" y="2446"/>
              <a:ext cx="47" cy="47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81" name="Rectangle 207"/>
            <p:cNvSpPr>
              <a:spLocks noChangeArrowheads="1"/>
            </p:cNvSpPr>
            <p:nvPr/>
          </p:nvSpPr>
          <p:spPr bwMode="auto">
            <a:xfrm>
              <a:off x="4044" y="1882"/>
              <a:ext cx="47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82" name="Line 208"/>
            <p:cNvSpPr>
              <a:spLocks noChangeShapeType="1"/>
            </p:cNvSpPr>
            <p:nvPr/>
          </p:nvSpPr>
          <p:spPr bwMode="auto">
            <a:xfrm>
              <a:off x="3416" y="168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83" name="Line 209"/>
            <p:cNvSpPr>
              <a:spLocks noChangeShapeType="1"/>
            </p:cNvSpPr>
            <p:nvPr/>
          </p:nvSpPr>
          <p:spPr bwMode="auto">
            <a:xfrm flipH="1">
              <a:off x="3416" y="16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84" name="Line 210"/>
            <p:cNvSpPr>
              <a:spLocks noChangeShapeType="1"/>
            </p:cNvSpPr>
            <p:nvPr/>
          </p:nvSpPr>
          <p:spPr bwMode="auto">
            <a:xfrm flipH="1">
              <a:off x="4040" y="16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85" name="Arc 211"/>
            <p:cNvSpPr>
              <a:spLocks/>
            </p:cNvSpPr>
            <p:nvPr/>
          </p:nvSpPr>
          <p:spPr bwMode="auto">
            <a:xfrm rot="9513136" flipH="1">
              <a:off x="3158" y="1947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86" name="Line 212"/>
            <p:cNvSpPr>
              <a:spLocks noChangeShapeType="1"/>
            </p:cNvSpPr>
            <p:nvPr/>
          </p:nvSpPr>
          <p:spPr bwMode="auto">
            <a:xfrm flipH="1">
              <a:off x="3092" y="2076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87" name="Arc 213"/>
            <p:cNvSpPr>
              <a:spLocks/>
            </p:cNvSpPr>
            <p:nvPr/>
          </p:nvSpPr>
          <p:spPr bwMode="auto">
            <a:xfrm rot="2137408" flipH="1" flipV="1">
              <a:off x="2976" y="2283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988" name="Oval 214"/>
            <p:cNvSpPr>
              <a:spLocks noChangeArrowheads="1"/>
            </p:cNvSpPr>
            <p:nvPr/>
          </p:nvSpPr>
          <p:spPr bwMode="auto">
            <a:xfrm flipH="1">
              <a:off x="2986" y="2408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89" name="Line 215"/>
            <p:cNvSpPr>
              <a:spLocks noChangeShapeType="1"/>
            </p:cNvSpPr>
            <p:nvPr/>
          </p:nvSpPr>
          <p:spPr bwMode="auto">
            <a:xfrm flipH="1">
              <a:off x="3056" y="2236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990" name="Rectangle 216"/>
            <p:cNvSpPr>
              <a:spLocks noChangeArrowheads="1"/>
            </p:cNvSpPr>
            <p:nvPr/>
          </p:nvSpPr>
          <p:spPr bwMode="auto">
            <a:xfrm flipH="1">
              <a:off x="2998" y="2404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91" name="Rectangle 217"/>
            <p:cNvSpPr>
              <a:spLocks noChangeArrowheads="1"/>
            </p:cNvSpPr>
            <p:nvPr/>
          </p:nvSpPr>
          <p:spPr bwMode="auto">
            <a:xfrm flipH="1">
              <a:off x="2990" y="244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92" name="Rectangle 218"/>
            <p:cNvSpPr>
              <a:spLocks noChangeArrowheads="1"/>
            </p:cNvSpPr>
            <p:nvPr/>
          </p:nvSpPr>
          <p:spPr bwMode="auto">
            <a:xfrm flipH="1">
              <a:off x="2986" y="246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93" name="Rectangle 219"/>
            <p:cNvSpPr>
              <a:spLocks noChangeArrowheads="1"/>
            </p:cNvSpPr>
            <p:nvPr/>
          </p:nvSpPr>
          <p:spPr bwMode="auto">
            <a:xfrm flipH="1">
              <a:off x="2990" y="2470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94" name="Rectangle 220"/>
            <p:cNvSpPr>
              <a:spLocks noChangeArrowheads="1"/>
            </p:cNvSpPr>
            <p:nvPr/>
          </p:nvSpPr>
          <p:spPr bwMode="auto">
            <a:xfrm flipH="1">
              <a:off x="2994" y="248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95" name="Arc 221"/>
            <p:cNvSpPr>
              <a:spLocks/>
            </p:cNvSpPr>
            <p:nvPr/>
          </p:nvSpPr>
          <p:spPr bwMode="auto">
            <a:xfrm rot="13419214" flipV="1">
              <a:off x="3261" y="2160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96" name="Arc 222"/>
            <p:cNvSpPr>
              <a:spLocks/>
            </p:cNvSpPr>
            <p:nvPr/>
          </p:nvSpPr>
          <p:spPr bwMode="auto">
            <a:xfrm rot="-624240">
              <a:off x="3474" y="2248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997" name="Rectangle 223"/>
            <p:cNvSpPr>
              <a:spLocks noChangeArrowheads="1"/>
            </p:cNvSpPr>
            <p:nvPr/>
          </p:nvSpPr>
          <p:spPr bwMode="auto">
            <a:xfrm flipH="1">
              <a:off x="3518" y="2266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98" name="Rectangle 224"/>
            <p:cNvSpPr>
              <a:spLocks noChangeArrowheads="1"/>
            </p:cNvSpPr>
            <p:nvPr/>
          </p:nvSpPr>
          <p:spPr bwMode="auto">
            <a:xfrm flipH="1">
              <a:off x="3675" y="2258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999" name="Rectangle 225"/>
            <p:cNvSpPr>
              <a:spLocks noChangeArrowheads="1"/>
            </p:cNvSpPr>
            <p:nvPr/>
          </p:nvSpPr>
          <p:spPr bwMode="auto">
            <a:xfrm flipH="1">
              <a:off x="3089" y="2446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1000" name="Rectangle 226"/>
            <p:cNvSpPr>
              <a:spLocks noChangeArrowheads="1"/>
            </p:cNvSpPr>
            <p:nvPr/>
          </p:nvSpPr>
          <p:spPr bwMode="auto">
            <a:xfrm flipH="1">
              <a:off x="3365" y="1882"/>
              <a:ext cx="47" cy="4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1001" name="Oval 227"/>
            <p:cNvSpPr>
              <a:spLocks noChangeArrowheads="1"/>
            </p:cNvSpPr>
            <p:nvPr/>
          </p:nvSpPr>
          <p:spPr bwMode="auto">
            <a:xfrm>
              <a:off x="3446" y="2229"/>
              <a:ext cx="555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1002" name="Rectangle 228"/>
            <p:cNvSpPr>
              <a:spLocks noChangeArrowheads="1"/>
            </p:cNvSpPr>
            <p:nvPr/>
          </p:nvSpPr>
          <p:spPr bwMode="auto">
            <a:xfrm>
              <a:off x="3416" y="2292"/>
              <a:ext cx="624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1003" name="Rectangle 229"/>
            <p:cNvSpPr>
              <a:spLocks noChangeArrowheads="1"/>
            </p:cNvSpPr>
            <p:nvPr/>
          </p:nvSpPr>
          <p:spPr bwMode="auto">
            <a:xfrm>
              <a:off x="3446" y="2280"/>
              <a:ext cx="555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1004" name="Group 230"/>
            <p:cNvGrpSpPr>
              <a:grpSpLocks/>
            </p:cNvGrpSpPr>
            <p:nvPr/>
          </p:nvGrpSpPr>
          <p:grpSpPr bwMode="auto">
            <a:xfrm>
              <a:off x="3266" y="1872"/>
              <a:ext cx="924" cy="144"/>
              <a:chOff x="1818" y="1152"/>
              <a:chExt cx="924" cy="144"/>
            </a:xfrm>
          </p:grpSpPr>
          <p:grpSp>
            <p:nvGrpSpPr>
              <p:cNvPr id="1024" name="Group 231"/>
              <p:cNvGrpSpPr>
                <a:grpSpLocks/>
              </p:cNvGrpSpPr>
              <p:nvPr/>
            </p:nvGrpSpPr>
            <p:grpSpPr bwMode="auto">
              <a:xfrm>
                <a:off x="1818" y="1152"/>
                <a:ext cx="144" cy="144"/>
                <a:chOff x="2210" y="1840"/>
                <a:chExt cx="144" cy="144"/>
              </a:xfrm>
            </p:grpSpPr>
            <p:sp>
              <p:nvSpPr>
                <p:cNvPr id="1028" name="Oval 232"/>
                <p:cNvSpPr>
                  <a:spLocks noChangeArrowheads="1"/>
                </p:cNvSpPr>
                <p:nvPr/>
              </p:nvSpPr>
              <p:spPr bwMode="auto">
                <a:xfrm>
                  <a:off x="2210" y="1840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029" name="Line 233"/>
                <p:cNvSpPr>
                  <a:spLocks noChangeShapeType="1"/>
                </p:cNvSpPr>
                <p:nvPr/>
              </p:nvSpPr>
              <p:spPr bwMode="auto">
                <a:xfrm>
                  <a:off x="2232" y="1872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030" name="Line 234"/>
                <p:cNvSpPr>
                  <a:spLocks noChangeShapeType="1"/>
                </p:cNvSpPr>
                <p:nvPr/>
              </p:nvSpPr>
              <p:spPr bwMode="auto">
                <a:xfrm rot="-5400000">
                  <a:off x="2238" y="1866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1025" name="Group 235"/>
              <p:cNvGrpSpPr>
                <a:grpSpLocks/>
              </p:cNvGrpSpPr>
              <p:nvPr/>
            </p:nvGrpSpPr>
            <p:grpSpPr bwMode="auto">
              <a:xfrm>
                <a:off x="2598" y="1152"/>
                <a:ext cx="144" cy="144"/>
                <a:chOff x="2210" y="1824"/>
                <a:chExt cx="144" cy="144"/>
              </a:xfrm>
            </p:grpSpPr>
            <p:sp>
              <p:nvSpPr>
                <p:cNvPr id="1026" name="Oval 236"/>
                <p:cNvSpPr>
                  <a:spLocks noChangeArrowheads="1"/>
                </p:cNvSpPr>
                <p:nvPr/>
              </p:nvSpPr>
              <p:spPr bwMode="auto">
                <a:xfrm>
                  <a:off x="2210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027" name="Oval 237"/>
                <p:cNvSpPr>
                  <a:spLocks noChangeArrowheads="1"/>
                </p:cNvSpPr>
                <p:nvPr/>
              </p:nvSpPr>
              <p:spPr bwMode="auto">
                <a:xfrm>
                  <a:off x="2279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sp>
          <p:nvSpPr>
            <p:cNvPr id="1005" name="Oval 238"/>
            <p:cNvSpPr>
              <a:spLocks noChangeArrowheads="1"/>
            </p:cNvSpPr>
            <p:nvPr/>
          </p:nvSpPr>
          <p:spPr bwMode="auto">
            <a:xfrm>
              <a:off x="3072" y="2304"/>
              <a:ext cx="1296" cy="1296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50000">
                  <a:srgbClr val="FFFFFF"/>
                </a:gs>
                <a:gs pos="100000">
                  <a:srgbClr val="C0C0C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1006" name="Group 239"/>
            <p:cNvGrpSpPr>
              <a:grpSpLocks/>
            </p:cNvGrpSpPr>
            <p:nvPr/>
          </p:nvGrpSpPr>
          <p:grpSpPr bwMode="auto">
            <a:xfrm>
              <a:off x="3080" y="2304"/>
              <a:ext cx="520" cy="336"/>
              <a:chOff x="1632" y="1728"/>
              <a:chExt cx="1296" cy="1056"/>
            </a:xfrm>
          </p:grpSpPr>
          <p:sp>
            <p:nvSpPr>
              <p:cNvPr id="1012" name="Line 240"/>
              <p:cNvSpPr>
                <a:spLocks noChangeShapeType="1"/>
              </p:cNvSpPr>
              <p:nvPr/>
            </p:nvSpPr>
            <p:spPr bwMode="auto">
              <a:xfrm>
                <a:off x="163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3" name="Line 241"/>
              <p:cNvSpPr>
                <a:spLocks noChangeShapeType="1"/>
              </p:cNvSpPr>
              <p:nvPr/>
            </p:nvSpPr>
            <p:spPr bwMode="auto">
              <a:xfrm>
                <a:off x="177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4" name="Line 242"/>
              <p:cNvSpPr>
                <a:spLocks noChangeShapeType="1"/>
              </p:cNvSpPr>
              <p:nvPr/>
            </p:nvSpPr>
            <p:spPr bwMode="auto">
              <a:xfrm>
                <a:off x="192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5" name="Line 243"/>
              <p:cNvSpPr>
                <a:spLocks noChangeShapeType="1"/>
              </p:cNvSpPr>
              <p:nvPr/>
            </p:nvSpPr>
            <p:spPr bwMode="auto">
              <a:xfrm>
                <a:off x="206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6" name="Line 244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7" name="Line 245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8" name="Line 246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19" name="Line 247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20" name="Line 248"/>
              <p:cNvSpPr>
                <a:spLocks noChangeShapeType="1"/>
              </p:cNvSpPr>
              <p:nvPr/>
            </p:nvSpPr>
            <p:spPr bwMode="auto">
              <a:xfrm>
                <a:off x="249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21" name="Line 249"/>
              <p:cNvSpPr>
                <a:spLocks noChangeShapeType="1"/>
              </p:cNvSpPr>
              <p:nvPr/>
            </p:nvSpPr>
            <p:spPr bwMode="auto">
              <a:xfrm>
                <a:off x="264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22" name="Line 250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23" name="Line 251"/>
              <p:cNvSpPr>
                <a:spLocks noChangeShapeType="1"/>
              </p:cNvSpPr>
              <p:nvPr/>
            </p:nvSpPr>
            <p:spPr bwMode="auto">
              <a:xfrm>
                <a:off x="292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1007" name="Line 252"/>
            <p:cNvSpPr>
              <a:spLocks noChangeShapeType="1"/>
            </p:cNvSpPr>
            <p:nvPr/>
          </p:nvSpPr>
          <p:spPr bwMode="auto">
            <a:xfrm>
              <a:off x="4320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008" name="Line 253"/>
            <p:cNvSpPr>
              <a:spLocks noChangeShapeType="1"/>
            </p:cNvSpPr>
            <p:nvPr/>
          </p:nvSpPr>
          <p:spPr bwMode="auto">
            <a:xfrm>
              <a:off x="4128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009" name="Line 254"/>
            <p:cNvSpPr>
              <a:spLocks noChangeShapeType="1"/>
            </p:cNvSpPr>
            <p:nvPr/>
          </p:nvSpPr>
          <p:spPr bwMode="auto">
            <a:xfrm>
              <a:off x="3696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010" name="Line 255"/>
            <p:cNvSpPr>
              <a:spLocks noChangeShapeType="1"/>
            </p:cNvSpPr>
            <p:nvPr/>
          </p:nvSpPr>
          <p:spPr bwMode="auto">
            <a:xfrm>
              <a:off x="3984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011" name="Line 256"/>
            <p:cNvSpPr>
              <a:spLocks noChangeShapeType="1"/>
            </p:cNvSpPr>
            <p:nvPr/>
          </p:nvSpPr>
          <p:spPr bwMode="auto">
            <a:xfrm>
              <a:off x="3840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4528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10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4285099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Neutraliza el efecto del flujo no deseado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Los devanados transportan la corriente del rotor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Funcionamiento con cargas más altas</a:t>
            </a:r>
          </a:p>
          <a:p>
            <a:pPr rtl="0" algn="l"/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0" name="Text Placeholder 7"/>
          <p:cNvSpPr txBox="1">
            <a:spLocks/>
          </p:cNvSpPr>
          <p:nvPr/>
        </p:nvSpPr>
        <p:spPr bwMode="gray">
          <a:xfrm>
            <a:off x="277493" y="1816571"/>
            <a:ext cx="418147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Efecto de los devanados de compensación</a:t>
            </a:r>
            <a:endParaRPr lang="en-US" dirty="0"/>
          </a:p>
        </p:txBody>
      </p:sp>
      <p:grpSp>
        <p:nvGrpSpPr>
          <p:cNvPr id="263" name="Group 4"/>
          <p:cNvGrpSpPr>
            <a:grpSpLocks/>
          </p:cNvGrpSpPr>
          <p:nvPr/>
        </p:nvGrpSpPr>
        <p:grpSpPr bwMode="auto">
          <a:xfrm>
            <a:off x="4673324" y="2190471"/>
            <a:ext cx="3547730" cy="3721642"/>
            <a:chOff x="960" y="960"/>
            <a:chExt cx="2640" cy="2547"/>
          </a:xfrm>
        </p:grpSpPr>
        <p:sp>
          <p:nvSpPr>
            <p:cNvPr id="264" name="Rectangle 5"/>
            <p:cNvSpPr>
              <a:spLocks noChangeArrowheads="1"/>
            </p:cNvSpPr>
            <p:nvPr/>
          </p:nvSpPr>
          <p:spPr bwMode="auto">
            <a:xfrm>
              <a:off x="960" y="2088"/>
              <a:ext cx="480" cy="28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>
                <a:defRPr/>
              </a:pPr>
              <a:endParaRPr lang="de-DE"/>
            </a:p>
          </p:txBody>
        </p:sp>
        <p:sp>
          <p:nvSpPr>
            <p:cNvPr id="265" name="Rectangle 6"/>
            <p:cNvSpPr>
              <a:spLocks noChangeArrowheads="1"/>
            </p:cNvSpPr>
            <p:nvPr/>
          </p:nvSpPr>
          <p:spPr bwMode="auto">
            <a:xfrm>
              <a:off x="3120" y="2088"/>
              <a:ext cx="480" cy="28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>
                <a:defRPr/>
              </a:pPr>
              <a:endParaRPr lang="de-DE"/>
            </a:p>
          </p:txBody>
        </p:sp>
        <p:sp>
          <p:nvSpPr>
            <p:cNvPr id="266" name="Line 7"/>
            <p:cNvSpPr>
              <a:spLocks noChangeShapeType="1"/>
            </p:cNvSpPr>
            <p:nvPr/>
          </p:nvSpPr>
          <p:spPr bwMode="auto">
            <a:xfrm flipH="1">
              <a:off x="1977" y="96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67" name="Line 8"/>
            <p:cNvSpPr>
              <a:spLocks noChangeShapeType="1"/>
            </p:cNvSpPr>
            <p:nvPr/>
          </p:nvSpPr>
          <p:spPr bwMode="auto">
            <a:xfrm>
              <a:off x="2601" y="9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68" name="Line 9"/>
            <p:cNvSpPr>
              <a:spLocks noChangeShapeType="1"/>
            </p:cNvSpPr>
            <p:nvPr/>
          </p:nvSpPr>
          <p:spPr bwMode="auto">
            <a:xfrm>
              <a:off x="1977" y="9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69" name="Arc 10"/>
            <p:cNvSpPr>
              <a:spLocks/>
            </p:cNvSpPr>
            <p:nvPr/>
          </p:nvSpPr>
          <p:spPr bwMode="auto">
            <a:xfrm rot="-9513136">
              <a:off x="2571" y="1227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70" name="Line 11"/>
            <p:cNvSpPr>
              <a:spLocks noChangeShapeType="1"/>
            </p:cNvSpPr>
            <p:nvPr/>
          </p:nvSpPr>
          <p:spPr bwMode="auto">
            <a:xfrm>
              <a:off x="2701" y="1356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71" name="Arc 12"/>
            <p:cNvSpPr>
              <a:spLocks/>
            </p:cNvSpPr>
            <p:nvPr/>
          </p:nvSpPr>
          <p:spPr bwMode="auto">
            <a:xfrm rot="19462592" flipV="1">
              <a:off x="2931" y="1563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272" name="Oval 13"/>
            <p:cNvSpPr>
              <a:spLocks noChangeArrowheads="1"/>
            </p:cNvSpPr>
            <p:nvPr/>
          </p:nvSpPr>
          <p:spPr bwMode="auto">
            <a:xfrm>
              <a:off x="2887" y="1688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73" name="Line 14"/>
            <p:cNvSpPr>
              <a:spLocks noChangeShapeType="1"/>
            </p:cNvSpPr>
            <p:nvPr/>
          </p:nvSpPr>
          <p:spPr bwMode="auto">
            <a:xfrm>
              <a:off x="2925" y="1516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274" name="Rectangle 15"/>
            <p:cNvSpPr>
              <a:spLocks noChangeArrowheads="1"/>
            </p:cNvSpPr>
            <p:nvPr/>
          </p:nvSpPr>
          <p:spPr bwMode="auto">
            <a:xfrm>
              <a:off x="2889" y="1684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75" name="Rectangle 16"/>
            <p:cNvSpPr>
              <a:spLocks noChangeArrowheads="1"/>
            </p:cNvSpPr>
            <p:nvPr/>
          </p:nvSpPr>
          <p:spPr bwMode="auto">
            <a:xfrm>
              <a:off x="2897" y="172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76" name="Rectangle 17"/>
            <p:cNvSpPr>
              <a:spLocks noChangeArrowheads="1"/>
            </p:cNvSpPr>
            <p:nvPr/>
          </p:nvSpPr>
          <p:spPr bwMode="auto">
            <a:xfrm>
              <a:off x="2901" y="174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77" name="Rectangle 18"/>
            <p:cNvSpPr>
              <a:spLocks noChangeArrowheads="1"/>
            </p:cNvSpPr>
            <p:nvPr/>
          </p:nvSpPr>
          <p:spPr bwMode="auto">
            <a:xfrm>
              <a:off x="3002" y="1750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78" name="Rectangle 19"/>
            <p:cNvSpPr>
              <a:spLocks noChangeArrowheads="1"/>
            </p:cNvSpPr>
            <p:nvPr/>
          </p:nvSpPr>
          <p:spPr bwMode="auto">
            <a:xfrm>
              <a:off x="2998" y="176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79" name="Arc 20"/>
            <p:cNvSpPr>
              <a:spLocks/>
            </p:cNvSpPr>
            <p:nvPr/>
          </p:nvSpPr>
          <p:spPr bwMode="auto">
            <a:xfrm rot="8180786" flipH="1" flipV="1">
              <a:off x="2593" y="1440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0" name="Arc 21"/>
            <p:cNvSpPr>
              <a:spLocks/>
            </p:cNvSpPr>
            <p:nvPr/>
          </p:nvSpPr>
          <p:spPr bwMode="auto">
            <a:xfrm rot="624240" flipH="1">
              <a:off x="2303" y="1528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1" name="Rectangle 22"/>
            <p:cNvSpPr>
              <a:spLocks noChangeArrowheads="1"/>
            </p:cNvSpPr>
            <p:nvPr/>
          </p:nvSpPr>
          <p:spPr bwMode="auto">
            <a:xfrm>
              <a:off x="2275" y="1546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82" name="Rectangle 23"/>
            <p:cNvSpPr>
              <a:spLocks noChangeArrowheads="1"/>
            </p:cNvSpPr>
            <p:nvPr/>
          </p:nvSpPr>
          <p:spPr bwMode="auto">
            <a:xfrm>
              <a:off x="2295" y="1538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83" name="Rectangle 24"/>
            <p:cNvSpPr>
              <a:spLocks noChangeArrowheads="1"/>
            </p:cNvSpPr>
            <p:nvPr/>
          </p:nvSpPr>
          <p:spPr bwMode="auto">
            <a:xfrm>
              <a:off x="2881" y="1726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84" name="Rectangle 25"/>
            <p:cNvSpPr>
              <a:spLocks noChangeArrowheads="1"/>
            </p:cNvSpPr>
            <p:nvPr/>
          </p:nvSpPr>
          <p:spPr bwMode="auto">
            <a:xfrm>
              <a:off x="2605" y="1162"/>
              <a:ext cx="47" cy="4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85" name="Line 26"/>
            <p:cNvSpPr>
              <a:spLocks noChangeShapeType="1"/>
            </p:cNvSpPr>
            <p:nvPr/>
          </p:nvSpPr>
          <p:spPr bwMode="auto">
            <a:xfrm>
              <a:off x="1977" y="96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6" name="Line 27"/>
            <p:cNvSpPr>
              <a:spLocks noChangeShapeType="1"/>
            </p:cNvSpPr>
            <p:nvPr/>
          </p:nvSpPr>
          <p:spPr bwMode="auto">
            <a:xfrm flipH="1">
              <a:off x="1977" y="9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7" name="Line 28"/>
            <p:cNvSpPr>
              <a:spLocks noChangeShapeType="1"/>
            </p:cNvSpPr>
            <p:nvPr/>
          </p:nvSpPr>
          <p:spPr bwMode="auto">
            <a:xfrm flipH="1">
              <a:off x="2601" y="9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8" name="Arc 29"/>
            <p:cNvSpPr>
              <a:spLocks/>
            </p:cNvSpPr>
            <p:nvPr/>
          </p:nvSpPr>
          <p:spPr bwMode="auto">
            <a:xfrm rot="9513136" flipH="1">
              <a:off x="1719" y="1227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9" name="Line 30"/>
            <p:cNvSpPr>
              <a:spLocks noChangeShapeType="1"/>
            </p:cNvSpPr>
            <p:nvPr/>
          </p:nvSpPr>
          <p:spPr bwMode="auto">
            <a:xfrm flipH="1">
              <a:off x="1653" y="1356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0" name="Arc 31"/>
            <p:cNvSpPr>
              <a:spLocks/>
            </p:cNvSpPr>
            <p:nvPr/>
          </p:nvSpPr>
          <p:spPr bwMode="auto">
            <a:xfrm rot="2137408" flipH="1" flipV="1">
              <a:off x="1537" y="1563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291" name="Oval 32"/>
            <p:cNvSpPr>
              <a:spLocks noChangeArrowheads="1"/>
            </p:cNvSpPr>
            <p:nvPr/>
          </p:nvSpPr>
          <p:spPr bwMode="auto">
            <a:xfrm flipH="1">
              <a:off x="1547" y="1688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92" name="Line 33"/>
            <p:cNvSpPr>
              <a:spLocks noChangeShapeType="1"/>
            </p:cNvSpPr>
            <p:nvPr/>
          </p:nvSpPr>
          <p:spPr bwMode="auto">
            <a:xfrm flipH="1">
              <a:off x="1617" y="1516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293" name="Rectangle 34"/>
            <p:cNvSpPr>
              <a:spLocks noChangeArrowheads="1"/>
            </p:cNvSpPr>
            <p:nvPr/>
          </p:nvSpPr>
          <p:spPr bwMode="auto">
            <a:xfrm flipH="1">
              <a:off x="1559" y="1684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94" name="Rectangle 35"/>
            <p:cNvSpPr>
              <a:spLocks noChangeArrowheads="1"/>
            </p:cNvSpPr>
            <p:nvPr/>
          </p:nvSpPr>
          <p:spPr bwMode="auto">
            <a:xfrm flipH="1">
              <a:off x="1551" y="172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95" name="Rectangle 36"/>
            <p:cNvSpPr>
              <a:spLocks noChangeArrowheads="1"/>
            </p:cNvSpPr>
            <p:nvPr/>
          </p:nvSpPr>
          <p:spPr bwMode="auto">
            <a:xfrm flipH="1">
              <a:off x="1547" y="1740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96" name="Rectangle 37"/>
            <p:cNvSpPr>
              <a:spLocks noChangeArrowheads="1"/>
            </p:cNvSpPr>
            <p:nvPr/>
          </p:nvSpPr>
          <p:spPr bwMode="auto">
            <a:xfrm flipH="1">
              <a:off x="1551" y="1750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297" name="Rectangle 38"/>
            <p:cNvSpPr>
              <a:spLocks noChangeArrowheads="1"/>
            </p:cNvSpPr>
            <p:nvPr/>
          </p:nvSpPr>
          <p:spPr bwMode="auto">
            <a:xfrm flipH="1">
              <a:off x="1555" y="176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98" name="Arc 39"/>
            <p:cNvSpPr>
              <a:spLocks/>
            </p:cNvSpPr>
            <p:nvPr/>
          </p:nvSpPr>
          <p:spPr bwMode="auto">
            <a:xfrm rot="13419214" flipV="1">
              <a:off x="1822" y="1440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9" name="Arc 40"/>
            <p:cNvSpPr>
              <a:spLocks/>
            </p:cNvSpPr>
            <p:nvPr/>
          </p:nvSpPr>
          <p:spPr bwMode="auto">
            <a:xfrm rot="-624240">
              <a:off x="2035" y="1528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00" name="Rectangle 41"/>
            <p:cNvSpPr>
              <a:spLocks noChangeArrowheads="1"/>
            </p:cNvSpPr>
            <p:nvPr/>
          </p:nvSpPr>
          <p:spPr bwMode="auto">
            <a:xfrm flipH="1">
              <a:off x="2079" y="1546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01" name="Rectangle 42"/>
            <p:cNvSpPr>
              <a:spLocks noChangeArrowheads="1"/>
            </p:cNvSpPr>
            <p:nvPr/>
          </p:nvSpPr>
          <p:spPr bwMode="auto">
            <a:xfrm flipH="1">
              <a:off x="2236" y="1538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02" name="Rectangle 43"/>
            <p:cNvSpPr>
              <a:spLocks noChangeArrowheads="1"/>
            </p:cNvSpPr>
            <p:nvPr/>
          </p:nvSpPr>
          <p:spPr bwMode="auto">
            <a:xfrm flipH="1">
              <a:off x="1650" y="1726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03" name="Rectangle 44"/>
            <p:cNvSpPr>
              <a:spLocks noChangeArrowheads="1"/>
            </p:cNvSpPr>
            <p:nvPr/>
          </p:nvSpPr>
          <p:spPr bwMode="auto">
            <a:xfrm flipH="1">
              <a:off x="1926" y="1162"/>
              <a:ext cx="47" cy="4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04" name="Oval 45"/>
            <p:cNvSpPr>
              <a:spLocks noChangeArrowheads="1"/>
            </p:cNvSpPr>
            <p:nvPr/>
          </p:nvSpPr>
          <p:spPr bwMode="auto">
            <a:xfrm>
              <a:off x="2007" y="1509"/>
              <a:ext cx="555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05" name="Rectangle 46"/>
            <p:cNvSpPr>
              <a:spLocks noChangeArrowheads="1"/>
            </p:cNvSpPr>
            <p:nvPr/>
          </p:nvSpPr>
          <p:spPr bwMode="auto">
            <a:xfrm>
              <a:off x="1977" y="1572"/>
              <a:ext cx="624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06" name="Rectangle 47"/>
            <p:cNvSpPr>
              <a:spLocks noChangeArrowheads="1"/>
            </p:cNvSpPr>
            <p:nvPr/>
          </p:nvSpPr>
          <p:spPr bwMode="auto">
            <a:xfrm>
              <a:off x="2007" y="1560"/>
              <a:ext cx="555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07" name="Line 48"/>
            <p:cNvSpPr>
              <a:spLocks noChangeShapeType="1"/>
            </p:cNvSpPr>
            <p:nvPr/>
          </p:nvSpPr>
          <p:spPr bwMode="auto">
            <a:xfrm flipH="1" flipV="1">
              <a:off x="1976" y="3507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08" name="Line 49"/>
            <p:cNvSpPr>
              <a:spLocks noChangeShapeType="1"/>
            </p:cNvSpPr>
            <p:nvPr/>
          </p:nvSpPr>
          <p:spPr bwMode="auto">
            <a:xfrm flipV="1">
              <a:off x="2600" y="3267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09" name="Line 50"/>
            <p:cNvSpPr>
              <a:spLocks noChangeShapeType="1"/>
            </p:cNvSpPr>
            <p:nvPr/>
          </p:nvSpPr>
          <p:spPr bwMode="auto">
            <a:xfrm flipV="1">
              <a:off x="1976" y="3267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10" name="Arc 51"/>
            <p:cNvSpPr>
              <a:spLocks/>
            </p:cNvSpPr>
            <p:nvPr/>
          </p:nvSpPr>
          <p:spPr bwMode="auto">
            <a:xfrm rot="9513136" flipV="1">
              <a:off x="2570" y="3112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11" name="Line 52"/>
            <p:cNvSpPr>
              <a:spLocks noChangeShapeType="1"/>
            </p:cNvSpPr>
            <p:nvPr/>
          </p:nvSpPr>
          <p:spPr bwMode="auto">
            <a:xfrm flipV="1">
              <a:off x="2700" y="2951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12" name="Arc 53"/>
            <p:cNvSpPr>
              <a:spLocks/>
            </p:cNvSpPr>
            <p:nvPr/>
          </p:nvSpPr>
          <p:spPr bwMode="auto">
            <a:xfrm rot="2137408">
              <a:off x="2930" y="2664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313" name="Oval 54"/>
            <p:cNvSpPr>
              <a:spLocks noChangeArrowheads="1"/>
            </p:cNvSpPr>
            <p:nvPr/>
          </p:nvSpPr>
          <p:spPr bwMode="auto">
            <a:xfrm flipV="1">
              <a:off x="2886" y="2635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14" name="Line 55"/>
            <p:cNvSpPr>
              <a:spLocks noChangeShapeType="1"/>
            </p:cNvSpPr>
            <p:nvPr/>
          </p:nvSpPr>
          <p:spPr bwMode="auto">
            <a:xfrm flipV="1">
              <a:off x="2924" y="2913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315" name="Rectangle 56"/>
            <p:cNvSpPr>
              <a:spLocks noChangeArrowheads="1"/>
            </p:cNvSpPr>
            <p:nvPr/>
          </p:nvSpPr>
          <p:spPr bwMode="auto">
            <a:xfrm flipV="1">
              <a:off x="2888" y="2681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16" name="Rectangle 57"/>
            <p:cNvSpPr>
              <a:spLocks noChangeArrowheads="1"/>
            </p:cNvSpPr>
            <p:nvPr/>
          </p:nvSpPr>
          <p:spPr bwMode="auto">
            <a:xfrm flipV="1">
              <a:off x="2896" y="272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17" name="Rectangle 58"/>
            <p:cNvSpPr>
              <a:spLocks noChangeArrowheads="1"/>
            </p:cNvSpPr>
            <p:nvPr/>
          </p:nvSpPr>
          <p:spPr bwMode="auto">
            <a:xfrm flipV="1">
              <a:off x="2900" y="270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18" name="Rectangle 59"/>
            <p:cNvSpPr>
              <a:spLocks noChangeArrowheads="1"/>
            </p:cNvSpPr>
            <p:nvPr/>
          </p:nvSpPr>
          <p:spPr bwMode="auto">
            <a:xfrm flipV="1">
              <a:off x="3001" y="269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19" name="Rectangle 60"/>
            <p:cNvSpPr>
              <a:spLocks noChangeArrowheads="1"/>
            </p:cNvSpPr>
            <p:nvPr/>
          </p:nvSpPr>
          <p:spPr bwMode="auto">
            <a:xfrm flipV="1">
              <a:off x="2997" y="2680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21" name="Arc 61"/>
            <p:cNvSpPr>
              <a:spLocks/>
            </p:cNvSpPr>
            <p:nvPr/>
          </p:nvSpPr>
          <p:spPr bwMode="auto">
            <a:xfrm rot="13419214" flipH="1">
              <a:off x="2592" y="2547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22" name="Arc 62"/>
            <p:cNvSpPr>
              <a:spLocks/>
            </p:cNvSpPr>
            <p:nvPr/>
          </p:nvSpPr>
          <p:spPr bwMode="auto">
            <a:xfrm rot="-624240" flipH="1" flipV="1">
              <a:off x="2302" y="2891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23" name="Rectangle 63"/>
            <p:cNvSpPr>
              <a:spLocks noChangeArrowheads="1"/>
            </p:cNvSpPr>
            <p:nvPr/>
          </p:nvSpPr>
          <p:spPr bwMode="auto">
            <a:xfrm flipV="1">
              <a:off x="2274" y="2874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24" name="Rectangle 64"/>
            <p:cNvSpPr>
              <a:spLocks noChangeArrowheads="1"/>
            </p:cNvSpPr>
            <p:nvPr/>
          </p:nvSpPr>
          <p:spPr bwMode="auto">
            <a:xfrm flipV="1">
              <a:off x="2294" y="2882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25" name="Rectangle 65"/>
            <p:cNvSpPr>
              <a:spLocks noChangeArrowheads="1"/>
            </p:cNvSpPr>
            <p:nvPr/>
          </p:nvSpPr>
          <p:spPr bwMode="auto">
            <a:xfrm flipV="1">
              <a:off x="2880" y="2694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26" name="Rectangle 66"/>
            <p:cNvSpPr>
              <a:spLocks noChangeArrowheads="1"/>
            </p:cNvSpPr>
            <p:nvPr/>
          </p:nvSpPr>
          <p:spPr bwMode="auto">
            <a:xfrm flipV="1">
              <a:off x="2604" y="3258"/>
              <a:ext cx="47" cy="4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27" name="Line 67"/>
            <p:cNvSpPr>
              <a:spLocks noChangeShapeType="1"/>
            </p:cNvSpPr>
            <p:nvPr/>
          </p:nvSpPr>
          <p:spPr bwMode="auto">
            <a:xfrm flipV="1">
              <a:off x="1976" y="3507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28" name="Line 68"/>
            <p:cNvSpPr>
              <a:spLocks noChangeShapeType="1"/>
            </p:cNvSpPr>
            <p:nvPr/>
          </p:nvSpPr>
          <p:spPr bwMode="auto">
            <a:xfrm flipH="1" flipV="1">
              <a:off x="1976" y="3267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29" name="Line 69"/>
            <p:cNvSpPr>
              <a:spLocks noChangeShapeType="1"/>
            </p:cNvSpPr>
            <p:nvPr/>
          </p:nvSpPr>
          <p:spPr bwMode="auto">
            <a:xfrm flipH="1" flipV="1">
              <a:off x="2600" y="3267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30" name="Arc 70"/>
            <p:cNvSpPr>
              <a:spLocks/>
            </p:cNvSpPr>
            <p:nvPr/>
          </p:nvSpPr>
          <p:spPr bwMode="auto">
            <a:xfrm rot="-9513136" flipH="1" flipV="1">
              <a:off x="1718" y="3112"/>
              <a:ext cx="288" cy="128"/>
            </a:xfrm>
            <a:custGeom>
              <a:avLst/>
              <a:gdLst>
                <a:gd name="T0" fmla="*/ 0 w 21600"/>
                <a:gd name="T1" fmla="*/ 0 h 19143"/>
                <a:gd name="T2" fmla="*/ 0 w 21600"/>
                <a:gd name="T3" fmla="*/ 0 h 19143"/>
                <a:gd name="T4" fmla="*/ 0 w 21600"/>
                <a:gd name="T5" fmla="*/ 0 h 191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19143" fill="none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</a:path>
                <a:path w="21600" h="19143" stroke="0" extrusionOk="0">
                  <a:moveTo>
                    <a:pt x="10005" y="0"/>
                  </a:moveTo>
                  <a:cubicBezTo>
                    <a:pt x="17132" y="3725"/>
                    <a:pt x="21600" y="11101"/>
                    <a:pt x="21600" y="19143"/>
                  </a:cubicBezTo>
                  <a:lnTo>
                    <a:pt x="0" y="19143"/>
                  </a:lnTo>
                  <a:lnTo>
                    <a:pt x="100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31" name="Line 71"/>
            <p:cNvSpPr>
              <a:spLocks noChangeShapeType="1"/>
            </p:cNvSpPr>
            <p:nvPr/>
          </p:nvSpPr>
          <p:spPr bwMode="auto">
            <a:xfrm flipH="1" flipV="1">
              <a:off x="1652" y="2951"/>
              <a:ext cx="224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32" name="Arc 72"/>
            <p:cNvSpPr>
              <a:spLocks/>
            </p:cNvSpPr>
            <p:nvPr/>
          </p:nvSpPr>
          <p:spPr bwMode="auto">
            <a:xfrm rot="19462592" flipH="1">
              <a:off x="1536" y="2664"/>
              <a:ext cx="11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333" name="Oval 73"/>
            <p:cNvSpPr>
              <a:spLocks noChangeArrowheads="1"/>
            </p:cNvSpPr>
            <p:nvPr/>
          </p:nvSpPr>
          <p:spPr bwMode="auto">
            <a:xfrm flipH="1" flipV="1">
              <a:off x="1546" y="2635"/>
              <a:ext cx="144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34" name="Line 74"/>
            <p:cNvSpPr>
              <a:spLocks noChangeShapeType="1"/>
            </p:cNvSpPr>
            <p:nvPr/>
          </p:nvSpPr>
          <p:spPr bwMode="auto">
            <a:xfrm flipH="1" flipV="1">
              <a:off x="1616" y="2913"/>
              <a:ext cx="3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 useBgFill="1">
          <p:nvSpPr>
            <p:cNvPr id="335" name="Rectangle 75"/>
            <p:cNvSpPr>
              <a:spLocks noChangeArrowheads="1"/>
            </p:cNvSpPr>
            <p:nvPr/>
          </p:nvSpPr>
          <p:spPr bwMode="auto">
            <a:xfrm flipH="1" flipV="1">
              <a:off x="1558" y="2681"/>
              <a:ext cx="130" cy="102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36" name="Rectangle 76"/>
            <p:cNvSpPr>
              <a:spLocks noChangeArrowheads="1"/>
            </p:cNvSpPr>
            <p:nvPr/>
          </p:nvSpPr>
          <p:spPr bwMode="auto">
            <a:xfrm flipH="1" flipV="1">
              <a:off x="1550" y="272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37" name="Rectangle 77"/>
            <p:cNvSpPr>
              <a:spLocks noChangeArrowheads="1"/>
            </p:cNvSpPr>
            <p:nvPr/>
          </p:nvSpPr>
          <p:spPr bwMode="auto">
            <a:xfrm flipH="1" flipV="1">
              <a:off x="1546" y="2702"/>
              <a:ext cx="130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38" name="Rectangle 78"/>
            <p:cNvSpPr>
              <a:spLocks noChangeArrowheads="1"/>
            </p:cNvSpPr>
            <p:nvPr/>
          </p:nvSpPr>
          <p:spPr bwMode="auto">
            <a:xfrm flipH="1" flipV="1">
              <a:off x="1550" y="2692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39" name="Rectangle 79"/>
            <p:cNvSpPr>
              <a:spLocks noChangeArrowheads="1"/>
            </p:cNvSpPr>
            <p:nvPr/>
          </p:nvSpPr>
          <p:spPr bwMode="auto">
            <a:xfrm flipH="1" flipV="1">
              <a:off x="1554" y="2680"/>
              <a:ext cx="25" cy="25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40" name="Arc 80"/>
            <p:cNvSpPr>
              <a:spLocks/>
            </p:cNvSpPr>
            <p:nvPr/>
          </p:nvSpPr>
          <p:spPr bwMode="auto">
            <a:xfrm rot="8180786">
              <a:off x="1821" y="2547"/>
              <a:ext cx="163" cy="480"/>
            </a:xfrm>
            <a:custGeom>
              <a:avLst/>
              <a:gdLst>
                <a:gd name="T0" fmla="*/ 0 w 21600"/>
                <a:gd name="T1" fmla="*/ 0 h 21591"/>
                <a:gd name="T2" fmla="*/ 0 w 21600"/>
                <a:gd name="T3" fmla="*/ 0 h 21591"/>
                <a:gd name="T4" fmla="*/ 0 w 21600"/>
                <a:gd name="T5" fmla="*/ 0 h 215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</a:path>
                <a:path w="21600" h="21591" stroke="0" extrusionOk="0">
                  <a:moveTo>
                    <a:pt x="635" y="0"/>
                  </a:moveTo>
                  <a:cubicBezTo>
                    <a:pt x="12312" y="344"/>
                    <a:pt x="21600" y="9909"/>
                    <a:pt x="21600" y="21591"/>
                  </a:cubicBezTo>
                  <a:lnTo>
                    <a:pt x="0" y="21591"/>
                  </a:lnTo>
                  <a:lnTo>
                    <a:pt x="63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41" name="Arc 81"/>
            <p:cNvSpPr>
              <a:spLocks/>
            </p:cNvSpPr>
            <p:nvPr/>
          </p:nvSpPr>
          <p:spPr bwMode="auto">
            <a:xfrm rot="624240" flipV="1">
              <a:off x="2034" y="2891"/>
              <a:ext cx="240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42" name="Rectangle 82"/>
            <p:cNvSpPr>
              <a:spLocks noChangeArrowheads="1"/>
            </p:cNvSpPr>
            <p:nvPr/>
          </p:nvSpPr>
          <p:spPr bwMode="auto">
            <a:xfrm flipH="1" flipV="1">
              <a:off x="2078" y="2874"/>
              <a:ext cx="224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43" name="Rectangle 83"/>
            <p:cNvSpPr>
              <a:spLocks noChangeArrowheads="1"/>
            </p:cNvSpPr>
            <p:nvPr/>
          </p:nvSpPr>
          <p:spPr bwMode="auto">
            <a:xfrm flipH="1" flipV="1">
              <a:off x="2235" y="2882"/>
              <a:ext cx="47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44" name="Rectangle 84"/>
            <p:cNvSpPr>
              <a:spLocks noChangeArrowheads="1"/>
            </p:cNvSpPr>
            <p:nvPr/>
          </p:nvSpPr>
          <p:spPr bwMode="auto">
            <a:xfrm flipH="1" flipV="1">
              <a:off x="1649" y="2694"/>
              <a:ext cx="47" cy="47"/>
            </a:xfrm>
            <a:prstGeom prst="rect">
              <a:avLst/>
            </a:prstGeom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45" name="Rectangle 85"/>
            <p:cNvSpPr>
              <a:spLocks noChangeArrowheads="1"/>
            </p:cNvSpPr>
            <p:nvPr/>
          </p:nvSpPr>
          <p:spPr bwMode="auto">
            <a:xfrm flipH="1" flipV="1">
              <a:off x="1925" y="3258"/>
              <a:ext cx="47" cy="4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46" name="Oval 86"/>
            <p:cNvSpPr>
              <a:spLocks noChangeArrowheads="1"/>
            </p:cNvSpPr>
            <p:nvPr/>
          </p:nvSpPr>
          <p:spPr bwMode="auto">
            <a:xfrm flipV="1">
              <a:off x="2006" y="2814"/>
              <a:ext cx="555" cy="14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47" name="Rectangle 87"/>
            <p:cNvSpPr>
              <a:spLocks noChangeArrowheads="1"/>
            </p:cNvSpPr>
            <p:nvPr/>
          </p:nvSpPr>
          <p:spPr bwMode="auto">
            <a:xfrm flipV="1">
              <a:off x="1976" y="2805"/>
              <a:ext cx="624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 useBgFill="1">
          <p:nvSpPr>
            <p:cNvPr id="348" name="Rectangle 88"/>
            <p:cNvSpPr>
              <a:spLocks noChangeArrowheads="1"/>
            </p:cNvSpPr>
            <p:nvPr/>
          </p:nvSpPr>
          <p:spPr bwMode="auto">
            <a:xfrm flipV="1">
              <a:off x="2006" y="2817"/>
              <a:ext cx="555" cy="90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349" name="Group 89"/>
            <p:cNvGrpSpPr>
              <a:grpSpLocks/>
            </p:cNvGrpSpPr>
            <p:nvPr/>
          </p:nvGrpSpPr>
          <p:grpSpPr bwMode="auto">
            <a:xfrm>
              <a:off x="1827" y="1152"/>
              <a:ext cx="924" cy="144"/>
              <a:chOff x="1818" y="1152"/>
              <a:chExt cx="924" cy="144"/>
            </a:xfrm>
          </p:grpSpPr>
          <p:grpSp>
            <p:nvGrpSpPr>
              <p:cNvPr id="467" name="Group 90"/>
              <p:cNvGrpSpPr>
                <a:grpSpLocks/>
              </p:cNvGrpSpPr>
              <p:nvPr/>
            </p:nvGrpSpPr>
            <p:grpSpPr bwMode="auto">
              <a:xfrm>
                <a:off x="1818" y="1152"/>
                <a:ext cx="144" cy="144"/>
                <a:chOff x="2210" y="1840"/>
                <a:chExt cx="144" cy="144"/>
              </a:xfrm>
            </p:grpSpPr>
            <p:sp>
              <p:nvSpPr>
                <p:cNvPr id="471" name="Oval 91"/>
                <p:cNvSpPr>
                  <a:spLocks noChangeArrowheads="1"/>
                </p:cNvSpPr>
                <p:nvPr/>
              </p:nvSpPr>
              <p:spPr bwMode="auto">
                <a:xfrm>
                  <a:off x="2210" y="1840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472" name="Line 92"/>
                <p:cNvSpPr>
                  <a:spLocks noChangeShapeType="1"/>
                </p:cNvSpPr>
                <p:nvPr/>
              </p:nvSpPr>
              <p:spPr bwMode="auto">
                <a:xfrm>
                  <a:off x="2232" y="1872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473" name="Line 93"/>
                <p:cNvSpPr>
                  <a:spLocks noChangeShapeType="1"/>
                </p:cNvSpPr>
                <p:nvPr/>
              </p:nvSpPr>
              <p:spPr bwMode="auto">
                <a:xfrm rot="-5400000">
                  <a:off x="2238" y="1866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</p:grpSp>
          <p:grpSp>
            <p:nvGrpSpPr>
              <p:cNvPr id="468" name="Group 94"/>
              <p:cNvGrpSpPr>
                <a:grpSpLocks/>
              </p:cNvGrpSpPr>
              <p:nvPr/>
            </p:nvGrpSpPr>
            <p:grpSpPr bwMode="auto">
              <a:xfrm>
                <a:off x="2598" y="1152"/>
                <a:ext cx="144" cy="144"/>
                <a:chOff x="2210" y="1824"/>
                <a:chExt cx="144" cy="144"/>
              </a:xfrm>
            </p:grpSpPr>
            <p:sp>
              <p:nvSpPr>
                <p:cNvPr id="469" name="Oval 95"/>
                <p:cNvSpPr>
                  <a:spLocks noChangeArrowheads="1"/>
                </p:cNvSpPr>
                <p:nvPr/>
              </p:nvSpPr>
              <p:spPr bwMode="auto">
                <a:xfrm>
                  <a:off x="2210" y="1824"/>
                  <a:ext cx="144" cy="144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470" name="Oval 96"/>
                <p:cNvSpPr>
                  <a:spLocks noChangeArrowheads="1"/>
                </p:cNvSpPr>
                <p:nvPr/>
              </p:nvSpPr>
              <p:spPr bwMode="auto">
                <a:xfrm>
                  <a:off x="2279" y="1894"/>
                  <a:ext cx="5" cy="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grpSp>
          <p:nvGrpSpPr>
            <p:cNvPr id="350" name="Group 97"/>
            <p:cNvGrpSpPr>
              <a:grpSpLocks/>
            </p:cNvGrpSpPr>
            <p:nvPr/>
          </p:nvGrpSpPr>
          <p:grpSpPr bwMode="auto">
            <a:xfrm>
              <a:off x="1827" y="3168"/>
              <a:ext cx="144" cy="144"/>
              <a:chOff x="2210" y="1840"/>
              <a:chExt cx="144" cy="144"/>
            </a:xfrm>
          </p:grpSpPr>
          <p:sp>
            <p:nvSpPr>
              <p:cNvPr id="464" name="Oval 98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65" name="Line 99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66" name="Line 100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51" name="Group 101"/>
            <p:cNvGrpSpPr>
              <a:grpSpLocks/>
            </p:cNvGrpSpPr>
            <p:nvPr/>
          </p:nvGrpSpPr>
          <p:grpSpPr bwMode="auto">
            <a:xfrm>
              <a:off x="2607" y="3168"/>
              <a:ext cx="144" cy="144"/>
              <a:chOff x="2210" y="1824"/>
              <a:chExt cx="144" cy="144"/>
            </a:xfrm>
          </p:grpSpPr>
          <p:sp>
            <p:nvSpPr>
              <p:cNvPr id="462" name="Oval 102"/>
              <p:cNvSpPr>
                <a:spLocks noChangeArrowheads="1"/>
              </p:cNvSpPr>
              <p:nvPr/>
            </p:nvSpPr>
            <p:spPr bwMode="auto">
              <a:xfrm>
                <a:off x="2210" y="1824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63" name="Oval 103"/>
              <p:cNvSpPr>
                <a:spLocks noChangeArrowheads="1"/>
              </p:cNvSpPr>
              <p:nvPr/>
            </p:nvSpPr>
            <p:spPr bwMode="auto">
              <a:xfrm>
                <a:off x="2279" y="1894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sp>
          <p:nvSpPr>
            <p:cNvPr id="352" name="Oval 104"/>
            <p:cNvSpPr>
              <a:spLocks noChangeArrowheads="1"/>
            </p:cNvSpPr>
            <p:nvPr/>
          </p:nvSpPr>
          <p:spPr bwMode="auto">
            <a:xfrm>
              <a:off x="1632" y="1584"/>
              <a:ext cx="1296" cy="1296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50000">
                  <a:srgbClr val="FFFFFF"/>
                </a:gs>
                <a:gs pos="100000">
                  <a:srgbClr val="C0C0C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53" name="Oval 105"/>
            <p:cNvSpPr>
              <a:spLocks noChangeArrowheads="1"/>
            </p:cNvSpPr>
            <p:nvPr/>
          </p:nvSpPr>
          <p:spPr bwMode="auto">
            <a:xfrm>
              <a:off x="2208" y="1584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54" name="Oval 106"/>
            <p:cNvSpPr>
              <a:spLocks noChangeArrowheads="1"/>
            </p:cNvSpPr>
            <p:nvPr/>
          </p:nvSpPr>
          <p:spPr bwMode="auto">
            <a:xfrm>
              <a:off x="2277" y="1654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355" name="Group 107"/>
            <p:cNvGrpSpPr>
              <a:grpSpLocks/>
            </p:cNvGrpSpPr>
            <p:nvPr/>
          </p:nvGrpSpPr>
          <p:grpSpPr bwMode="auto">
            <a:xfrm>
              <a:off x="1896" y="2640"/>
              <a:ext cx="144" cy="144"/>
              <a:chOff x="2210" y="1840"/>
              <a:chExt cx="144" cy="144"/>
            </a:xfrm>
          </p:grpSpPr>
          <p:sp>
            <p:nvSpPr>
              <p:cNvPr id="459" name="Oval 108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60" name="Line 109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61" name="Line 110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56" name="Group 111"/>
            <p:cNvGrpSpPr>
              <a:grpSpLocks/>
            </p:cNvGrpSpPr>
            <p:nvPr/>
          </p:nvGrpSpPr>
          <p:grpSpPr bwMode="auto">
            <a:xfrm>
              <a:off x="1730" y="2496"/>
              <a:ext cx="144" cy="144"/>
              <a:chOff x="2210" y="1840"/>
              <a:chExt cx="144" cy="144"/>
            </a:xfrm>
          </p:grpSpPr>
          <p:sp>
            <p:nvSpPr>
              <p:cNvPr id="456" name="Oval 112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57" name="Line 113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58" name="Line 114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57" name="Group 115"/>
            <p:cNvGrpSpPr>
              <a:grpSpLocks/>
            </p:cNvGrpSpPr>
            <p:nvPr/>
          </p:nvGrpSpPr>
          <p:grpSpPr bwMode="auto">
            <a:xfrm>
              <a:off x="1646" y="2304"/>
              <a:ext cx="144" cy="144"/>
              <a:chOff x="2210" y="1840"/>
              <a:chExt cx="144" cy="144"/>
            </a:xfrm>
          </p:grpSpPr>
          <p:sp>
            <p:nvSpPr>
              <p:cNvPr id="453" name="Oval 116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54" name="Line 117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55" name="Line 118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58" name="Group 119"/>
            <p:cNvGrpSpPr>
              <a:grpSpLocks/>
            </p:cNvGrpSpPr>
            <p:nvPr/>
          </p:nvGrpSpPr>
          <p:grpSpPr bwMode="auto">
            <a:xfrm>
              <a:off x="2516" y="2640"/>
              <a:ext cx="144" cy="144"/>
              <a:chOff x="2210" y="1840"/>
              <a:chExt cx="144" cy="144"/>
            </a:xfrm>
          </p:grpSpPr>
          <p:sp>
            <p:nvSpPr>
              <p:cNvPr id="450" name="Oval 120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51" name="Line 121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52" name="Line 122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59" name="Group 123"/>
            <p:cNvGrpSpPr>
              <a:grpSpLocks/>
            </p:cNvGrpSpPr>
            <p:nvPr/>
          </p:nvGrpSpPr>
          <p:grpSpPr bwMode="auto">
            <a:xfrm>
              <a:off x="2680" y="2496"/>
              <a:ext cx="144" cy="144"/>
              <a:chOff x="2210" y="1840"/>
              <a:chExt cx="144" cy="144"/>
            </a:xfrm>
          </p:grpSpPr>
          <p:sp>
            <p:nvSpPr>
              <p:cNvPr id="447" name="Oval 124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48" name="Line 125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49" name="Line 126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60" name="Group 127"/>
            <p:cNvGrpSpPr>
              <a:grpSpLocks/>
            </p:cNvGrpSpPr>
            <p:nvPr/>
          </p:nvGrpSpPr>
          <p:grpSpPr bwMode="auto">
            <a:xfrm>
              <a:off x="2768" y="2304"/>
              <a:ext cx="144" cy="144"/>
              <a:chOff x="2210" y="1840"/>
              <a:chExt cx="144" cy="144"/>
            </a:xfrm>
          </p:grpSpPr>
          <p:sp>
            <p:nvSpPr>
              <p:cNvPr id="444" name="Oval 128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45" name="Line 129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46" name="Line 130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61" name="Group 131"/>
            <p:cNvGrpSpPr>
              <a:grpSpLocks/>
            </p:cNvGrpSpPr>
            <p:nvPr/>
          </p:nvGrpSpPr>
          <p:grpSpPr bwMode="auto">
            <a:xfrm>
              <a:off x="2210" y="2736"/>
              <a:ext cx="144" cy="144"/>
              <a:chOff x="2210" y="1840"/>
              <a:chExt cx="144" cy="144"/>
            </a:xfrm>
          </p:grpSpPr>
          <p:sp>
            <p:nvSpPr>
              <p:cNvPr id="441" name="Oval 132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42" name="Line 133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43" name="Line 134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62" name="Oval 135"/>
            <p:cNvSpPr>
              <a:spLocks noChangeArrowheads="1"/>
            </p:cNvSpPr>
            <p:nvPr/>
          </p:nvSpPr>
          <p:spPr bwMode="auto">
            <a:xfrm flipV="1">
              <a:off x="1648" y="2016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3" name="Oval 136"/>
            <p:cNvSpPr>
              <a:spLocks noChangeArrowheads="1"/>
            </p:cNvSpPr>
            <p:nvPr/>
          </p:nvSpPr>
          <p:spPr bwMode="auto">
            <a:xfrm flipV="1">
              <a:off x="1717" y="2085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4" name="Oval 137"/>
            <p:cNvSpPr>
              <a:spLocks noChangeArrowheads="1"/>
            </p:cNvSpPr>
            <p:nvPr/>
          </p:nvSpPr>
          <p:spPr bwMode="auto">
            <a:xfrm flipV="1">
              <a:off x="1732" y="1824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5" name="Oval 138"/>
            <p:cNvSpPr>
              <a:spLocks noChangeArrowheads="1"/>
            </p:cNvSpPr>
            <p:nvPr/>
          </p:nvSpPr>
          <p:spPr bwMode="auto">
            <a:xfrm flipV="1">
              <a:off x="1801" y="1893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6" name="Oval 139"/>
            <p:cNvSpPr>
              <a:spLocks noChangeArrowheads="1"/>
            </p:cNvSpPr>
            <p:nvPr/>
          </p:nvSpPr>
          <p:spPr bwMode="auto">
            <a:xfrm flipV="1">
              <a:off x="1896" y="1680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7" name="Oval 140"/>
            <p:cNvSpPr>
              <a:spLocks noChangeArrowheads="1"/>
            </p:cNvSpPr>
            <p:nvPr/>
          </p:nvSpPr>
          <p:spPr bwMode="auto">
            <a:xfrm flipV="1">
              <a:off x="1965" y="1749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8" name="Oval 141"/>
            <p:cNvSpPr>
              <a:spLocks noChangeArrowheads="1"/>
            </p:cNvSpPr>
            <p:nvPr/>
          </p:nvSpPr>
          <p:spPr bwMode="auto">
            <a:xfrm flipV="1">
              <a:off x="2516" y="1680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9" name="Oval 142"/>
            <p:cNvSpPr>
              <a:spLocks noChangeArrowheads="1"/>
            </p:cNvSpPr>
            <p:nvPr/>
          </p:nvSpPr>
          <p:spPr bwMode="auto">
            <a:xfrm flipV="1">
              <a:off x="2585" y="1749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70" name="Oval 143"/>
            <p:cNvSpPr>
              <a:spLocks noChangeArrowheads="1"/>
            </p:cNvSpPr>
            <p:nvPr/>
          </p:nvSpPr>
          <p:spPr bwMode="auto">
            <a:xfrm flipV="1">
              <a:off x="2680" y="1824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71" name="Oval 144"/>
            <p:cNvSpPr>
              <a:spLocks noChangeArrowheads="1"/>
            </p:cNvSpPr>
            <p:nvPr/>
          </p:nvSpPr>
          <p:spPr bwMode="auto">
            <a:xfrm flipV="1">
              <a:off x="2749" y="1893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72" name="Oval 145"/>
            <p:cNvSpPr>
              <a:spLocks noChangeArrowheads="1"/>
            </p:cNvSpPr>
            <p:nvPr/>
          </p:nvSpPr>
          <p:spPr bwMode="auto">
            <a:xfrm flipV="1">
              <a:off x="2768" y="2016"/>
              <a:ext cx="144" cy="14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73" name="Oval 146"/>
            <p:cNvSpPr>
              <a:spLocks noChangeArrowheads="1"/>
            </p:cNvSpPr>
            <p:nvPr/>
          </p:nvSpPr>
          <p:spPr bwMode="auto">
            <a:xfrm flipV="1">
              <a:off x="2837" y="2085"/>
              <a:ext cx="5" cy="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374" name="Group 147"/>
            <p:cNvGrpSpPr>
              <a:grpSpLocks/>
            </p:cNvGrpSpPr>
            <p:nvPr/>
          </p:nvGrpSpPr>
          <p:grpSpPr bwMode="auto">
            <a:xfrm rot="2878">
              <a:off x="1656" y="1512"/>
              <a:ext cx="1296" cy="1440"/>
              <a:chOff x="1632" y="1728"/>
              <a:chExt cx="1296" cy="1056"/>
            </a:xfrm>
          </p:grpSpPr>
          <p:sp>
            <p:nvSpPr>
              <p:cNvPr id="429" name="Line 148"/>
              <p:cNvSpPr>
                <a:spLocks noChangeShapeType="1"/>
              </p:cNvSpPr>
              <p:nvPr/>
            </p:nvSpPr>
            <p:spPr bwMode="auto">
              <a:xfrm>
                <a:off x="163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0" name="Line 149"/>
              <p:cNvSpPr>
                <a:spLocks noChangeShapeType="1"/>
              </p:cNvSpPr>
              <p:nvPr/>
            </p:nvSpPr>
            <p:spPr bwMode="auto">
              <a:xfrm>
                <a:off x="177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1" name="Line 150"/>
              <p:cNvSpPr>
                <a:spLocks noChangeShapeType="1"/>
              </p:cNvSpPr>
              <p:nvPr/>
            </p:nvSpPr>
            <p:spPr bwMode="auto">
              <a:xfrm>
                <a:off x="192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2" name="Line 151"/>
              <p:cNvSpPr>
                <a:spLocks noChangeShapeType="1"/>
              </p:cNvSpPr>
              <p:nvPr/>
            </p:nvSpPr>
            <p:spPr bwMode="auto">
              <a:xfrm>
                <a:off x="206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3" name="Line 152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4" name="Line 153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5" name="Line 154"/>
              <p:cNvSpPr>
                <a:spLocks noChangeShapeType="1"/>
              </p:cNvSpPr>
              <p:nvPr/>
            </p:nvSpPr>
            <p:spPr bwMode="auto">
              <a:xfrm>
                <a:off x="220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6" name="Line 155"/>
              <p:cNvSpPr>
                <a:spLocks noChangeShapeType="1"/>
              </p:cNvSpPr>
              <p:nvPr/>
            </p:nvSpPr>
            <p:spPr bwMode="auto">
              <a:xfrm>
                <a:off x="2352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7" name="Line 156"/>
              <p:cNvSpPr>
                <a:spLocks noChangeShapeType="1"/>
              </p:cNvSpPr>
              <p:nvPr/>
            </p:nvSpPr>
            <p:spPr bwMode="auto">
              <a:xfrm>
                <a:off x="2496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8" name="Line 157"/>
              <p:cNvSpPr>
                <a:spLocks noChangeShapeType="1"/>
              </p:cNvSpPr>
              <p:nvPr/>
            </p:nvSpPr>
            <p:spPr bwMode="auto">
              <a:xfrm>
                <a:off x="2640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39" name="Line 158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40" name="Line 159"/>
              <p:cNvSpPr>
                <a:spLocks noChangeShapeType="1"/>
              </p:cNvSpPr>
              <p:nvPr/>
            </p:nvSpPr>
            <p:spPr bwMode="auto">
              <a:xfrm>
                <a:off x="2928" y="1728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75" name="Group 160"/>
            <p:cNvGrpSpPr>
              <a:grpSpLocks/>
            </p:cNvGrpSpPr>
            <p:nvPr/>
          </p:nvGrpSpPr>
          <p:grpSpPr bwMode="auto">
            <a:xfrm>
              <a:off x="1484" y="2137"/>
              <a:ext cx="1592" cy="203"/>
              <a:chOff x="1484" y="2137"/>
              <a:chExt cx="1592" cy="203"/>
            </a:xfrm>
          </p:grpSpPr>
          <p:sp>
            <p:nvSpPr>
              <p:cNvPr id="427" name="Rectangle 161"/>
              <p:cNvSpPr>
                <a:spLocks noChangeArrowheads="1"/>
              </p:cNvSpPr>
              <p:nvPr/>
            </p:nvSpPr>
            <p:spPr bwMode="auto">
              <a:xfrm>
                <a:off x="2932" y="2140"/>
                <a:ext cx="144" cy="19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28" name="Rectangle 162"/>
              <p:cNvSpPr>
                <a:spLocks noChangeArrowheads="1"/>
              </p:cNvSpPr>
              <p:nvPr/>
            </p:nvSpPr>
            <p:spPr bwMode="auto">
              <a:xfrm>
                <a:off x="1484" y="2137"/>
                <a:ext cx="144" cy="203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76" name="Group 163"/>
            <p:cNvGrpSpPr>
              <a:grpSpLocks/>
            </p:cNvGrpSpPr>
            <p:nvPr/>
          </p:nvGrpSpPr>
          <p:grpSpPr bwMode="auto">
            <a:xfrm>
              <a:off x="1152" y="1933"/>
              <a:ext cx="144" cy="144"/>
              <a:chOff x="2210" y="1840"/>
              <a:chExt cx="144" cy="144"/>
            </a:xfrm>
          </p:grpSpPr>
          <p:sp>
            <p:nvSpPr>
              <p:cNvPr id="424" name="Oval 164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25" name="Line 165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26" name="Line 166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77" name="Group 167"/>
            <p:cNvGrpSpPr>
              <a:grpSpLocks/>
            </p:cNvGrpSpPr>
            <p:nvPr/>
          </p:nvGrpSpPr>
          <p:grpSpPr bwMode="auto">
            <a:xfrm>
              <a:off x="1152" y="2387"/>
              <a:ext cx="144" cy="144"/>
              <a:chOff x="2210" y="1824"/>
              <a:chExt cx="144" cy="144"/>
            </a:xfrm>
          </p:grpSpPr>
          <p:sp>
            <p:nvSpPr>
              <p:cNvPr id="422" name="Oval 168"/>
              <p:cNvSpPr>
                <a:spLocks noChangeArrowheads="1"/>
              </p:cNvSpPr>
              <p:nvPr/>
            </p:nvSpPr>
            <p:spPr bwMode="auto">
              <a:xfrm>
                <a:off x="2210" y="1824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23" name="Oval 169"/>
              <p:cNvSpPr>
                <a:spLocks noChangeArrowheads="1"/>
              </p:cNvSpPr>
              <p:nvPr/>
            </p:nvSpPr>
            <p:spPr bwMode="auto">
              <a:xfrm>
                <a:off x="2279" y="1894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78" name="Group 170"/>
            <p:cNvGrpSpPr>
              <a:grpSpLocks/>
            </p:cNvGrpSpPr>
            <p:nvPr/>
          </p:nvGrpSpPr>
          <p:grpSpPr bwMode="auto">
            <a:xfrm>
              <a:off x="3264" y="1933"/>
              <a:ext cx="144" cy="144"/>
              <a:chOff x="2210" y="1840"/>
              <a:chExt cx="144" cy="144"/>
            </a:xfrm>
          </p:grpSpPr>
          <p:sp>
            <p:nvSpPr>
              <p:cNvPr id="419" name="Oval 171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20" name="Line 172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21" name="Line 173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79" name="Group 174"/>
            <p:cNvGrpSpPr>
              <a:grpSpLocks/>
            </p:cNvGrpSpPr>
            <p:nvPr/>
          </p:nvGrpSpPr>
          <p:grpSpPr bwMode="auto">
            <a:xfrm>
              <a:off x="3264" y="2387"/>
              <a:ext cx="144" cy="144"/>
              <a:chOff x="2210" y="1824"/>
              <a:chExt cx="144" cy="144"/>
            </a:xfrm>
          </p:grpSpPr>
          <p:sp>
            <p:nvSpPr>
              <p:cNvPr id="417" name="Oval 175"/>
              <p:cNvSpPr>
                <a:spLocks noChangeArrowheads="1"/>
              </p:cNvSpPr>
              <p:nvPr/>
            </p:nvSpPr>
            <p:spPr bwMode="auto">
              <a:xfrm>
                <a:off x="2210" y="1824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18" name="Oval 176"/>
              <p:cNvSpPr>
                <a:spLocks noChangeArrowheads="1"/>
              </p:cNvSpPr>
              <p:nvPr/>
            </p:nvSpPr>
            <p:spPr bwMode="auto">
              <a:xfrm>
                <a:off x="2279" y="1894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80" name="Group 177"/>
            <p:cNvGrpSpPr>
              <a:grpSpLocks/>
            </p:cNvGrpSpPr>
            <p:nvPr/>
          </p:nvGrpSpPr>
          <p:grpSpPr bwMode="auto">
            <a:xfrm>
              <a:off x="1632" y="1584"/>
              <a:ext cx="144" cy="144"/>
              <a:chOff x="2210" y="1840"/>
              <a:chExt cx="144" cy="144"/>
            </a:xfrm>
          </p:grpSpPr>
          <p:sp>
            <p:nvSpPr>
              <p:cNvPr id="414" name="Oval 178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15" name="Line 179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16" name="Line 180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81" name="Group 181"/>
            <p:cNvGrpSpPr>
              <a:grpSpLocks/>
            </p:cNvGrpSpPr>
            <p:nvPr/>
          </p:nvGrpSpPr>
          <p:grpSpPr bwMode="auto">
            <a:xfrm>
              <a:off x="1897" y="1398"/>
              <a:ext cx="144" cy="144"/>
              <a:chOff x="2210" y="1840"/>
              <a:chExt cx="144" cy="144"/>
            </a:xfrm>
          </p:grpSpPr>
          <p:sp>
            <p:nvSpPr>
              <p:cNvPr id="411" name="Oval 182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12" name="Line 183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13" name="Line 184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82" name="Group 185"/>
            <p:cNvGrpSpPr>
              <a:grpSpLocks/>
            </p:cNvGrpSpPr>
            <p:nvPr/>
          </p:nvGrpSpPr>
          <p:grpSpPr bwMode="auto">
            <a:xfrm>
              <a:off x="2203" y="1348"/>
              <a:ext cx="144" cy="144"/>
              <a:chOff x="2210" y="1840"/>
              <a:chExt cx="144" cy="144"/>
            </a:xfrm>
          </p:grpSpPr>
          <p:sp>
            <p:nvSpPr>
              <p:cNvPr id="408" name="Oval 186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09" name="Line 187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10" name="Line 188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83" name="Group 189"/>
            <p:cNvGrpSpPr>
              <a:grpSpLocks/>
            </p:cNvGrpSpPr>
            <p:nvPr/>
          </p:nvGrpSpPr>
          <p:grpSpPr bwMode="auto">
            <a:xfrm>
              <a:off x="2512" y="1393"/>
              <a:ext cx="144" cy="144"/>
              <a:chOff x="2210" y="1840"/>
              <a:chExt cx="144" cy="144"/>
            </a:xfrm>
          </p:grpSpPr>
          <p:sp>
            <p:nvSpPr>
              <p:cNvPr id="405" name="Oval 190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06" name="Line 191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07" name="Line 192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grpSp>
          <p:nvGrpSpPr>
            <p:cNvPr id="384" name="Group 193"/>
            <p:cNvGrpSpPr>
              <a:grpSpLocks/>
            </p:cNvGrpSpPr>
            <p:nvPr/>
          </p:nvGrpSpPr>
          <p:grpSpPr bwMode="auto">
            <a:xfrm>
              <a:off x="2811" y="1584"/>
              <a:ext cx="144" cy="144"/>
              <a:chOff x="2210" y="1840"/>
              <a:chExt cx="144" cy="144"/>
            </a:xfrm>
          </p:grpSpPr>
          <p:sp>
            <p:nvSpPr>
              <p:cNvPr id="402" name="Oval 194"/>
              <p:cNvSpPr>
                <a:spLocks noChangeArrowheads="1"/>
              </p:cNvSpPr>
              <p:nvPr/>
            </p:nvSpPr>
            <p:spPr bwMode="auto">
              <a:xfrm>
                <a:off x="2210" y="1840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03" name="Line 195"/>
              <p:cNvSpPr>
                <a:spLocks noChangeShapeType="1"/>
              </p:cNvSpPr>
              <p:nvPr/>
            </p:nvSpPr>
            <p:spPr bwMode="auto">
              <a:xfrm>
                <a:off x="2232" y="18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404" name="Line 196"/>
              <p:cNvSpPr>
                <a:spLocks noChangeShapeType="1"/>
              </p:cNvSpPr>
              <p:nvPr/>
            </p:nvSpPr>
            <p:spPr bwMode="auto">
              <a:xfrm rot="-5400000">
                <a:off x="2238" y="1866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85" name="Arc 197"/>
            <p:cNvSpPr>
              <a:spLocks/>
            </p:cNvSpPr>
            <p:nvPr/>
          </p:nvSpPr>
          <p:spPr bwMode="auto">
            <a:xfrm rot="-772500">
              <a:off x="2544" y="1392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20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grpSp>
          <p:nvGrpSpPr>
            <p:cNvPr id="386" name="Group 198"/>
            <p:cNvGrpSpPr>
              <a:grpSpLocks/>
            </p:cNvGrpSpPr>
            <p:nvPr/>
          </p:nvGrpSpPr>
          <p:grpSpPr bwMode="auto">
            <a:xfrm>
              <a:off x="1632" y="2736"/>
              <a:ext cx="144" cy="144"/>
              <a:chOff x="1632" y="2736"/>
              <a:chExt cx="144" cy="144"/>
            </a:xfrm>
          </p:grpSpPr>
          <p:sp>
            <p:nvSpPr>
              <p:cNvPr id="400" name="Oval 199"/>
              <p:cNvSpPr>
                <a:spLocks noChangeArrowheads="1"/>
              </p:cNvSpPr>
              <p:nvPr/>
            </p:nvSpPr>
            <p:spPr bwMode="auto">
              <a:xfrm flipV="1">
                <a:off x="1632" y="2736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401" name="Oval 200"/>
              <p:cNvSpPr>
                <a:spLocks noChangeArrowheads="1"/>
              </p:cNvSpPr>
              <p:nvPr/>
            </p:nvSpPr>
            <p:spPr bwMode="auto">
              <a:xfrm flipV="1">
                <a:off x="1701" y="2806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87" name="Group 201"/>
            <p:cNvGrpSpPr>
              <a:grpSpLocks/>
            </p:cNvGrpSpPr>
            <p:nvPr/>
          </p:nvGrpSpPr>
          <p:grpSpPr bwMode="auto">
            <a:xfrm>
              <a:off x="2812" y="2736"/>
              <a:ext cx="144" cy="144"/>
              <a:chOff x="2812" y="2736"/>
              <a:chExt cx="144" cy="144"/>
            </a:xfrm>
          </p:grpSpPr>
          <p:sp>
            <p:nvSpPr>
              <p:cNvPr id="398" name="Oval 202"/>
              <p:cNvSpPr>
                <a:spLocks noChangeArrowheads="1"/>
              </p:cNvSpPr>
              <p:nvPr/>
            </p:nvSpPr>
            <p:spPr bwMode="auto">
              <a:xfrm flipV="1">
                <a:off x="2812" y="2736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99" name="Oval 203"/>
              <p:cNvSpPr>
                <a:spLocks noChangeArrowheads="1"/>
              </p:cNvSpPr>
              <p:nvPr/>
            </p:nvSpPr>
            <p:spPr bwMode="auto">
              <a:xfrm flipV="1">
                <a:off x="2881" y="2807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88" name="Group 204"/>
            <p:cNvGrpSpPr>
              <a:grpSpLocks/>
            </p:cNvGrpSpPr>
            <p:nvPr/>
          </p:nvGrpSpPr>
          <p:grpSpPr bwMode="auto">
            <a:xfrm>
              <a:off x="2208" y="2976"/>
              <a:ext cx="144" cy="144"/>
              <a:chOff x="2812" y="2736"/>
              <a:chExt cx="144" cy="144"/>
            </a:xfrm>
          </p:grpSpPr>
          <p:sp>
            <p:nvSpPr>
              <p:cNvPr id="396" name="Oval 205"/>
              <p:cNvSpPr>
                <a:spLocks noChangeArrowheads="1"/>
              </p:cNvSpPr>
              <p:nvPr/>
            </p:nvSpPr>
            <p:spPr bwMode="auto">
              <a:xfrm flipV="1">
                <a:off x="2812" y="2736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97" name="Oval 206"/>
              <p:cNvSpPr>
                <a:spLocks noChangeArrowheads="1"/>
              </p:cNvSpPr>
              <p:nvPr/>
            </p:nvSpPr>
            <p:spPr bwMode="auto">
              <a:xfrm flipV="1">
                <a:off x="2881" y="2807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89" name="Group 207"/>
            <p:cNvGrpSpPr>
              <a:grpSpLocks/>
            </p:cNvGrpSpPr>
            <p:nvPr/>
          </p:nvGrpSpPr>
          <p:grpSpPr bwMode="auto">
            <a:xfrm>
              <a:off x="2500" y="2929"/>
              <a:ext cx="144" cy="144"/>
              <a:chOff x="2812" y="2736"/>
              <a:chExt cx="144" cy="144"/>
            </a:xfrm>
          </p:grpSpPr>
          <p:sp>
            <p:nvSpPr>
              <p:cNvPr id="394" name="Oval 208"/>
              <p:cNvSpPr>
                <a:spLocks noChangeArrowheads="1"/>
              </p:cNvSpPr>
              <p:nvPr/>
            </p:nvSpPr>
            <p:spPr bwMode="auto">
              <a:xfrm flipV="1">
                <a:off x="2812" y="2736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95" name="Oval 209"/>
              <p:cNvSpPr>
                <a:spLocks noChangeArrowheads="1"/>
              </p:cNvSpPr>
              <p:nvPr/>
            </p:nvSpPr>
            <p:spPr bwMode="auto">
              <a:xfrm flipV="1">
                <a:off x="2881" y="2807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390" name="Group 210"/>
            <p:cNvGrpSpPr>
              <a:grpSpLocks/>
            </p:cNvGrpSpPr>
            <p:nvPr/>
          </p:nvGrpSpPr>
          <p:grpSpPr bwMode="auto">
            <a:xfrm>
              <a:off x="1898" y="2913"/>
              <a:ext cx="144" cy="144"/>
              <a:chOff x="2812" y="2736"/>
              <a:chExt cx="144" cy="144"/>
            </a:xfrm>
          </p:grpSpPr>
          <p:sp>
            <p:nvSpPr>
              <p:cNvPr id="392" name="Oval 211"/>
              <p:cNvSpPr>
                <a:spLocks noChangeArrowheads="1"/>
              </p:cNvSpPr>
              <p:nvPr/>
            </p:nvSpPr>
            <p:spPr bwMode="auto">
              <a:xfrm flipV="1">
                <a:off x="2812" y="2736"/>
                <a:ext cx="144" cy="144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93" name="Oval 212"/>
              <p:cNvSpPr>
                <a:spLocks noChangeArrowheads="1"/>
              </p:cNvSpPr>
              <p:nvPr/>
            </p:nvSpPr>
            <p:spPr bwMode="auto">
              <a:xfrm flipV="1">
                <a:off x="2881" y="2807"/>
                <a:ext cx="5" cy="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sp>
          <p:nvSpPr>
            <p:cNvPr id="391" name="Arc 213"/>
            <p:cNvSpPr>
              <a:spLocks/>
            </p:cNvSpPr>
            <p:nvPr/>
          </p:nvSpPr>
          <p:spPr bwMode="auto">
            <a:xfrm rot="10135269">
              <a:off x="1680" y="2736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20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1568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11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58941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Devanado de compensación</a:t>
            </a:r>
            <a:endParaRPr lang="en-US" sz="1000" dirty="0"/>
          </a:p>
        </p:txBody>
      </p: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591026" y="1886797"/>
            <a:ext cx="7954770" cy="3924343"/>
            <a:chOff x="414" y="923"/>
            <a:chExt cx="5171" cy="2609"/>
          </a:xfrm>
        </p:grpSpPr>
        <p:grpSp>
          <p:nvGrpSpPr>
            <p:cNvPr id="17" name="Group 5"/>
            <p:cNvGrpSpPr>
              <a:grpSpLocks/>
            </p:cNvGrpSpPr>
            <p:nvPr/>
          </p:nvGrpSpPr>
          <p:grpSpPr bwMode="auto">
            <a:xfrm>
              <a:off x="414" y="923"/>
              <a:ext cx="5171" cy="2609"/>
              <a:chOff x="349" y="64"/>
              <a:chExt cx="718" cy="318"/>
            </a:xfrm>
          </p:grpSpPr>
          <p:graphicFrame>
            <p:nvGraphicFramePr>
              <p:cNvPr id="22" name="Object 6"/>
              <p:cNvGraphicFramePr>
                <a:graphicFrameLocks noChangeAspect="1"/>
              </p:cNvGraphicFramePr>
              <p:nvPr/>
            </p:nvGraphicFramePr>
            <p:xfrm>
              <a:off x="349" y="64"/>
              <a:ext cx="718" cy="3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2" name="Chart" r:id="rId5" imgW="6839102" imgH="2876702" progId="Excel.Chart.8">
                      <p:embed/>
                    </p:oleObj>
                  </mc:Choice>
                  <mc:Fallback>
                    <p:oleObj name="Chart" r:id="rId5" imgW="6839102" imgH="2876702" progId="Excel.Chart.8">
                      <p:embed/>
                      <p:pic>
                        <p:nvPicPr>
                          <p:cNvPr id="22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9" y="64"/>
                            <a:ext cx="718" cy="3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000000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">
                                <a:solidFill>
                                  <a:srgbClr val="FFFFFF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" name="Line 7"/>
              <p:cNvSpPr>
                <a:spLocks noChangeShapeType="1"/>
              </p:cNvSpPr>
              <p:nvPr/>
            </p:nvSpPr>
            <p:spPr bwMode="auto">
              <a:xfrm>
                <a:off x="550" y="132"/>
                <a:ext cx="0" cy="2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4" name="Line 8"/>
              <p:cNvSpPr>
                <a:spLocks noChangeShapeType="1"/>
              </p:cNvSpPr>
              <p:nvPr/>
            </p:nvSpPr>
            <p:spPr bwMode="auto">
              <a:xfrm>
                <a:off x="650" y="132"/>
                <a:ext cx="0" cy="2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5" name="Line 9"/>
              <p:cNvSpPr>
                <a:spLocks noChangeShapeType="1"/>
              </p:cNvSpPr>
              <p:nvPr/>
            </p:nvSpPr>
            <p:spPr bwMode="auto">
              <a:xfrm>
                <a:off x="723" y="130"/>
                <a:ext cx="0" cy="20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>
              <a:off x="1869" y="2884"/>
              <a:ext cx="7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1869" y="2982"/>
              <a:ext cx="12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2764" y="2795"/>
              <a:ext cx="297" cy="2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sv-SE" altLang="de-DE" sz="800">
                  <a:solidFill>
                    <a:schemeClr val="tx1"/>
                  </a:solidFill>
                  <a:latin typeface="Times New Roman" panose="02020603050405020304" pitchFamily="18" charset="0"/>
                </a:rPr>
                <a:t>1:5</a:t>
              </a:r>
              <a:endParaRPr lang="sv-SE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" name="Text Box 13"/>
            <p:cNvSpPr txBox="1">
              <a:spLocks noChangeArrowheads="1"/>
            </p:cNvSpPr>
            <p:nvPr/>
          </p:nvSpPr>
          <p:spPr bwMode="auto">
            <a:xfrm>
              <a:off x="2109" y="2614"/>
              <a:ext cx="284" cy="2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sv-SE" altLang="de-DE" sz="800">
                  <a:solidFill>
                    <a:schemeClr val="tx1"/>
                  </a:solidFill>
                  <a:latin typeface="Times New Roman" panose="02020603050405020304" pitchFamily="18" charset="0"/>
                </a:rPr>
                <a:t>1:3</a:t>
              </a:r>
              <a:endParaRPr lang="sv-SE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79927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Forma física en que funciona un motor de CC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12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Campo airoso</a:t>
            </a:r>
          </a:p>
          <a:p>
            <a:pPr lvl="1" rtl="0" algn="l">
              <a:buFont typeface="Symbol" panose="05050102010706020507" pitchFamily="18" charset="2"/>
              <a:buChar char="-"/>
            </a:pPr>
            <a:r>
              <a:rPr lang="en-US" altLang="de-DE" dirty="0"/>
              <a:t>Crear campo electromagnético</a:t>
            </a:r>
          </a:p>
          <a:p>
            <a:pPr lvl="1" rtl="0" algn="l">
              <a:buFont typeface="Symbol" panose="05050102010706020507" pitchFamily="18" charset="2"/>
              <a:buChar char="-"/>
            </a:pPr>
            <a:r>
              <a:rPr lang="en-US" altLang="de-DE" dirty="0"/>
              <a:t>Utilizado para fundente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rtl="0" algn="l"/>
            <a:r>
              <a:rPr lang="en-US" altLang="de-DE" dirty="0" err="1"/>
              <a:t>interpolo</a:t>
            </a:r>
            <a:r>
              <a:rPr lang="en-US" altLang="de-DE" dirty="0"/>
              <a:t>devanado</a:t>
            </a:r>
          </a:p>
          <a:p>
            <a:pPr lvl="1" rtl="0" algn="l">
              <a:buFont typeface="Symbol" panose="05050102010706020507" pitchFamily="18" charset="2"/>
              <a:buChar char="-"/>
            </a:pPr>
            <a:r>
              <a:rPr lang="en-US" altLang="de-DE" dirty="0"/>
              <a:t>Prevenir el campo desigual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rtl="0" algn="l"/>
            <a:r>
              <a:rPr lang="en-US" altLang="de-DE" dirty="0"/>
              <a:t>Devanado de compensación</a:t>
            </a:r>
          </a:p>
          <a:p>
            <a:pPr lvl="1" rtl="0" algn="l">
              <a:buFont typeface="Symbol" panose="05050102010706020507" pitchFamily="18" charset="2"/>
              <a:buChar char="-"/>
            </a:pPr>
            <a:r>
              <a:rPr lang="en-US" altLang="de-DE" dirty="0"/>
              <a:t>Previene la saturación magnética</a:t>
            </a:r>
          </a:p>
          <a:p>
            <a:pPr lvl="1" rtl="0" algn="l">
              <a:buFont typeface="Symbol" panose="05050102010706020507" pitchFamily="18" charset="2"/>
              <a:buChar char="-"/>
            </a:pPr>
            <a:r>
              <a:rPr lang="en-US" altLang="de-DE" dirty="0"/>
              <a:t>Aumenta el rango de debilitamiento de campo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414288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Sumar bobinados</a:t>
            </a:r>
            <a:endParaRPr lang="en-US" dirty="0"/>
          </a:p>
        </p:txBody>
      </p:sp>
      <p:pic>
        <p:nvPicPr>
          <p:cNvPr id="16" name="Picture 4" descr="DMI-Mo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32" y="2193827"/>
            <a:ext cx="4144463" cy="3718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0208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Diseño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13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Eje como eje central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bobinado de armadura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Conmutador conectado con devanados.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Rotor de una máquina de CC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335416"/>
              </p:ext>
            </p:extLst>
          </p:nvPr>
        </p:nvGraphicFramePr>
        <p:xfrm>
          <a:off x="4603528" y="2190473"/>
          <a:ext cx="4181549" cy="31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Image" r:id="rId5" imgW="10165902" imgH="7624426" progId="Photoshop.Image.5">
                  <p:embed/>
                </p:oleObj>
              </mc:Choice>
              <mc:Fallback>
                <p:oleObj name="Image" r:id="rId5" imgW="10165902" imgH="7624426" progId="Photoshop.Image.5">
                  <p:embed/>
                  <p:pic>
                    <p:nvPicPr>
                      <p:cNvPr id="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528" y="2190473"/>
                        <a:ext cx="4181549" cy="313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43453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Diseño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14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El conmutador se utiliza para transferir energía.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Las aletas están conectadas con bobinados.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Los cepillos proporcionan contacto eléctrico.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La zona neutra es perpendicular a</a:t>
            </a:r>
            <a:br>
              <a:rPr lang="en-US" altLang="de-DE" dirty="0"/>
            </a:br>
            <a:r>
              <a:rPr lang="en-US" altLang="de-DE" dirty="0"/>
              <a:t>campo principal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Conmutador de una máquina de CC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199987"/>
              </p:ext>
            </p:extLst>
          </p:nvPr>
        </p:nvGraphicFramePr>
        <p:xfrm>
          <a:off x="4597420" y="2181924"/>
          <a:ext cx="3640725" cy="3726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Photo Editor Photo" r:id="rId5" imgW="8495238" imgH="8171429" progId="MSPhotoEd.3">
                  <p:embed/>
                </p:oleObj>
              </mc:Choice>
              <mc:Fallback>
                <p:oleObj name="Photo Editor Photo" r:id="rId5" imgW="8495238" imgH="8171429" progId="MSPhotoEd.3">
                  <p:embed/>
                  <p:pic>
                    <p:nvPicPr>
                      <p:cNvPr id="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798" t="15314" r="17596" b="10634"/>
                      <a:stretch>
                        <a:fillRect/>
                      </a:stretch>
                    </p:blipFill>
                    <p:spPr bwMode="auto">
                      <a:xfrm>
                        <a:off x="4597420" y="2181924"/>
                        <a:ext cx="3640725" cy="37260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45227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ecuaciones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15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circuito de campo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Circuito de armadura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Diagrama de circuito</a:t>
            </a:r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4597391" y="2190469"/>
            <a:ext cx="3890621" cy="3646309"/>
            <a:chOff x="2381" y="618"/>
            <a:chExt cx="3051" cy="2903"/>
          </a:xfrm>
        </p:grpSpPr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2381" y="618"/>
              <a:ext cx="3051" cy="2903"/>
            </a:xfrm>
            <a:prstGeom prst="rect">
              <a:avLst/>
            </a:prstGeom>
            <a:solidFill>
              <a:srgbClr val="9BC2FE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3034" y="930"/>
              <a:ext cx="19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3034" y="2389"/>
              <a:ext cx="19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5001" y="921"/>
              <a:ext cx="0" cy="14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4594" y="1224"/>
              <a:ext cx="813" cy="871"/>
            </a:xfrm>
            <a:prstGeom prst="ellipse">
              <a:avLst/>
            </a:prstGeom>
            <a:solidFill>
              <a:srgbClr val="007E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4914" y="1146"/>
              <a:ext cx="165" cy="8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4918" y="2098"/>
              <a:ext cx="168" cy="8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4714" y="1417"/>
              <a:ext cx="55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>
                  <a:solidFill>
                    <a:schemeClr val="tx1"/>
                  </a:solidFill>
                  <a:latin typeface="Helvetica" panose="020B0604020202020204" pitchFamily="34" charset="0"/>
                </a:rPr>
                <a:t>corriente continua</a:t>
              </a:r>
            </a:p>
            <a:p>
              <a:pPr algn="ctr" rtl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>
                  <a:solidFill>
                    <a:schemeClr val="tx1"/>
                  </a:solidFill>
                  <a:latin typeface="Helvetica" panose="020B0604020202020204" pitchFamily="34" charset="0"/>
                </a:rPr>
                <a:t>Motor</a:t>
              </a: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3445" y="993"/>
              <a:ext cx="23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>
                  <a:solidFill>
                    <a:schemeClr val="tx1"/>
                  </a:solidFill>
                  <a:latin typeface="Helvetica" panose="020B0604020202020204" pitchFamily="34" charset="0"/>
                </a:rPr>
                <a:t>yo</a:t>
              </a:r>
              <a:r>
                <a:rPr lang="en-US" altLang="de-DE" sz="2000" b="1" baseline="-25000">
                  <a:solidFill>
                    <a:schemeClr val="tx1"/>
                  </a:solidFill>
                  <a:latin typeface="Helvetica" panose="020B0604020202020204" pitchFamily="34" charset="0"/>
                </a:rPr>
                <a:t>UN</a:t>
              </a:r>
              <a:endParaRPr lang="en-US" altLang="de-DE" sz="2000" b="1">
                <a:solidFill>
                  <a:schemeClr val="tx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5" name="Line 14"/>
            <p:cNvSpPr>
              <a:spLocks noChangeShapeType="1"/>
            </p:cNvSpPr>
            <p:nvPr/>
          </p:nvSpPr>
          <p:spPr bwMode="auto">
            <a:xfrm>
              <a:off x="3477" y="929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6" name="Line 15"/>
            <p:cNvSpPr>
              <a:spLocks noChangeShapeType="1"/>
            </p:cNvSpPr>
            <p:nvPr/>
          </p:nvSpPr>
          <p:spPr bwMode="auto">
            <a:xfrm>
              <a:off x="3034" y="2666"/>
              <a:ext cx="19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7" name="Line 16"/>
            <p:cNvSpPr>
              <a:spLocks noChangeShapeType="1"/>
            </p:cNvSpPr>
            <p:nvPr/>
          </p:nvSpPr>
          <p:spPr bwMode="auto">
            <a:xfrm>
              <a:off x="3034" y="3102"/>
              <a:ext cx="19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3848" y="2666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3840" y="2732"/>
              <a:ext cx="19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>
                  <a:solidFill>
                    <a:schemeClr val="tx1"/>
                  </a:solidFill>
                  <a:latin typeface="Helvetica" panose="020B0604020202020204" pitchFamily="34" charset="0"/>
                </a:rPr>
                <a:t>yo</a:t>
              </a:r>
              <a:r>
                <a:rPr lang="en-US" altLang="de-DE" sz="2000" b="1" baseline="-25000">
                  <a:solidFill>
                    <a:schemeClr val="tx1"/>
                  </a:solidFill>
                  <a:latin typeface="Helvetica" panose="020B0604020202020204" pitchFamily="34" charset="0"/>
                </a:rPr>
                <a:t>F</a:t>
              </a:r>
              <a:endParaRPr lang="en-US" altLang="de-DE" sz="2000" b="1">
                <a:solidFill>
                  <a:schemeClr val="tx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4956" y="2725"/>
              <a:ext cx="88" cy="304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>
              <a:off x="5001" y="2660"/>
              <a:ext cx="0" cy="4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2" name="Oval 21"/>
            <p:cNvSpPr>
              <a:spLocks noChangeArrowheads="1"/>
            </p:cNvSpPr>
            <p:nvPr/>
          </p:nvSpPr>
          <p:spPr bwMode="auto">
            <a:xfrm>
              <a:off x="3034" y="886"/>
              <a:ext cx="68" cy="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3034" y="2349"/>
              <a:ext cx="68" cy="7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" name="Oval 23"/>
            <p:cNvSpPr>
              <a:spLocks noChangeArrowheads="1"/>
            </p:cNvSpPr>
            <p:nvPr/>
          </p:nvSpPr>
          <p:spPr bwMode="auto">
            <a:xfrm>
              <a:off x="3034" y="2621"/>
              <a:ext cx="68" cy="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" name="Oval 24"/>
            <p:cNvSpPr>
              <a:spLocks noChangeArrowheads="1"/>
            </p:cNvSpPr>
            <p:nvPr/>
          </p:nvSpPr>
          <p:spPr bwMode="auto">
            <a:xfrm>
              <a:off x="3034" y="3059"/>
              <a:ext cx="68" cy="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2899" y="1142"/>
              <a:ext cx="135" cy="1016"/>
            </a:xfrm>
            <a:custGeom>
              <a:avLst/>
              <a:gdLst>
                <a:gd name="T0" fmla="*/ 2897 w 96"/>
                <a:gd name="T1" fmla="*/ 0 h 672"/>
                <a:gd name="T2" fmla="*/ 0 w 96"/>
                <a:gd name="T3" fmla="*/ 20957 h 672"/>
                <a:gd name="T4" fmla="*/ 2897 w 96"/>
                <a:gd name="T5" fmla="*/ 41931 h 6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6" h="672">
                  <a:moveTo>
                    <a:pt x="96" y="0"/>
                  </a:moveTo>
                  <a:cubicBezTo>
                    <a:pt x="48" y="112"/>
                    <a:pt x="0" y="224"/>
                    <a:pt x="0" y="336"/>
                  </a:cubicBezTo>
                  <a:cubicBezTo>
                    <a:pt x="0" y="448"/>
                    <a:pt x="80" y="616"/>
                    <a:pt x="96" y="6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2560" y="1504"/>
              <a:ext cx="3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>
                  <a:solidFill>
                    <a:schemeClr val="tx1"/>
                  </a:solidFill>
                  <a:latin typeface="Helvetica" panose="020B0604020202020204" pitchFamily="34" charset="0"/>
                </a:rPr>
                <a:t>tu</a:t>
              </a:r>
              <a:r>
                <a:rPr lang="en-US" altLang="de-DE" sz="2000" b="1" baseline="-25000">
                  <a:solidFill>
                    <a:schemeClr val="tx1"/>
                  </a:solidFill>
                  <a:latin typeface="Helvetica" panose="020B0604020202020204" pitchFamily="34" charset="0"/>
                </a:rPr>
                <a:t>UN</a:t>
              </a:r>
              <a:endParaRPr lang="en-US" altLang="de-DE" sz="2000" b="1">
                <a:solidFill>
                  <a:schemeClr val="tx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818" y="1525"/>
              <a:ext cx="4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 dirty="0">
                  <a:solidFill>
                    <a:schemeClr val="tx1"/>
                  </a:solidFill>
                  <a:latin typeface="Helvetica" panose="020B0604020202020204" pitchFamily="34" charset="0"/>
                </a:rPr>
                <a:t>tu</a:t>
              </a:r>
              <a:r>
                <a:rPr lang="en-US" altLang="de-DE" sz="2000" b="1" baseline="-25000" dirty="0">
                  <a:solidFill>
                    <a:schemeClr val="tx1"/>
                  </a:solidFill>
                  <a:latin typeface="Helvetica" panose="020B0604020202020204" pitchFamily="34" charset="0"/>
                </a:rPr>
                <a:t>campos electromagnéticos</a:t>
              </a:r>
              <a:endParaRPr lang="en-US" altLang="de-DE" sz="2000" b="1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4323" y="1142"/>
              <a:ext cx="136" cy="1016"/>
            </a:xfrm>
            <a:custGeom>
              <a:avLst/>
              <a:gdLst>
                <a:gd name="T0" fmla="*/ 3125 w 96"/>
                <a:gd name="T1" fmla="*/ 0 h 672"/>
                <a:gd name="T2" fmla="*/ 0 w 96"/>
                <a:gd name="T3" fmla="*/ 20957 h 672"/>
                <a:gd name="T4" fmla="*/ 3125 w 96"/>
                <a:gd name="T5" fmla="*/ 41931 h 6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6" h="672">
                  <a:moveTo>
                    <a:pt x="96" y="0"/>
                  </a:moveTo>
                  <a:cubicBezTo>
                    <a:pt x="48" y="112"/>
                    <a:pt x="0" y="224"/>
                    <a:pt x="0" y="336"/>
                  </a:cubicBezTo>
                  <a:cubicBezTo>
                    <a:pt x="0" y="448"/>
                    <a:pt x="80" y="616"/>
                    <a:pt x="96" y="6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40" name="Text Box 29"/>
            <p:cNvSpPr txBox="1">
              <a:spLocks noChangeArrowheads="1"/>
            </p:cNvSpPr>
            <p:nvPr/>
          </p:nvSpPr>
          <p:spPr bwMode="auto">
            <a:xfrm>
              <a:off x="4662" y="2733"/>
              <a:ext cx="2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000" b="1">
                  <a:solidFill>
                    <a:schemeClr val="tx1"/>
                  </a:solidFill>
                  <a:latin typeface="Symbol" panose="05050102010706020507" pitchFamily="18" charset="2"/>
                </a:rPr>
                <a:t>F</a:t>
              </a:r>
              <a:endParaRPr lang="en-US" altLang="de-DE" sz="2000" b="1">
                <a:solidFill>
                  <a:schemeClr val="tx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3858" y="892"/>
              <a:ext cx="316" cy="86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2" name="Text Box 31"/>
            <p:cNvSpPr txBox="1">
              <a:spLocks noChangeArrowheads="1"/>
            </p:cNvSpPr>
            <p:nvPr/>
          </p:nvSpPr>
          <p:spPr bwMode="auto">
            <a:xfrm>
              <a:off x="3858" y="971"/>
              <a:ext cx="38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buClrTx/>
                <a:buSzTx/>
                <a:buFontTx/>
                <a:buNone/>
              </a:pPr>
              <a:r>
                <a:rPr lang="en-US" altLang="de-DE" sz="24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de-DE" sz="2400" b="1" baseline="-25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de-DE" sz="24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4" name="Text Box 34"/>
          <p:cNvSpPr txBox="1">
            <a:spLocks noChangeArrowheads="1"/>
          </p:cNvSpPr>
          <p:nvPr/>
        </p:nvSpPr>
        <p:spPr bwMode="auto">
          <a:xfrm>
            <a:off x="657291" y="3406431"/>
            <a:ext cx="115288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 u="sng" dirty="0">
                <a:solidFill>
                  <a:schemeClr val="tx2"/>
                </a:solidFill>
                <a:latin typeface="Helvetica" panose="020B0604020202020204" pitchFamily="34" charset="0"/>
              </a:rPr>
              <a:t>Ecuaciones: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052A64-7C7F-42B1-B080-5BD545010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40" y="3851770"/>
            <a:ext cx="3181595" cy="20530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006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Características de la unidad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dieciséis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58941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Característica de una máquina DC</a:t>
            </a:r>
            <a:endParaRPr lang="en-US" sz="1000" dirty="0"/>
          </a:p>
        </p:txBody>
      </p:sp>
      <p:graphicFrame>
        <p:nvGraphicFramePr>
          <p:cNvPr id="30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335334"/>
              </p:ext>
            </p:extLst>
          </p:nvPr>
        </p:nvGraphicFramePr>
        <p:xfrm>
          <a:off x="5795963" y="3505291"/>
          <a:ext cx="180022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5" imgW="609336" imgH="431613" progId="Equation.3">
                  <p:embed/>
                </p:oleObj>
              </mc:Choice>
              <mc:Fallback>
                <p:oleObj name="Equation" r:id="rId5" imgW="609336" imgH="431613" progId="Equation.3">
                  <p:embed/>
                  <p:pic>
                    <p:nvPicPr>
                      <p:cNvPr id="3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3505291"/>
                        <a:ext cx="1800225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370462"/>
              </p:ext>
            </p:extLst>
          </p:nvPr>
        </p:nvGraphicFramePr>
        <p:xfrm>
          <a:off x="5867400" y="4802279"/>
          <a:ext cx="2735263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7" imgW="1016000" imgH="228600" progId="Equation.3">
                  <p:embed/>
                </p:oleObj>
              </mc:Choice>
              <mc:Fallback>
                <p:oleObj name="Equation" r:id="rId7" imgW="1016000" imgH="228600" progId="Equation.3">
                  <p:embed/>
                  <p:pic>
                    <p:nvPicPr>
                      <p:cNvPr id="31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802279"/>
                        <a:ext cx="2735263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53"/>
          <p:cNvSpPr txBox="1">
            <a:spLocks noChangeArrowheads="1"/>
          </p:cNvSpPr>
          <p:nvPr/>
        </p:nvSpPr>
        <p:spPr bwMode="auto">
          <a:xfrm>
            <a:off x="5611904" y="3146516"/>
            <a:ext cx="28186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30000"/>
              </a:spcBef>
              <a:buClrTx/>
              <a:buSzTx/>
              <a:buNone/>
            </a:pPr>
            <a:r>
              <a:rPr lang="en-US" altLang="de-DE" sz="2000" u="sng" dirty="0">
                <a:solidFill>
                  <a:schemeClr val="tx1"/>
                </a:solidFill>
              </a:rPr>
              <a:t>Factor de debilitamiento de campo:</a:t>
            </a:r>
          </a:p>
        </p:txBody>
      </p:sp>
      <p:sp>
        <p:nvSpPr>
          <p:cNvPr id="33" name="Text Box 54"/>
          <p:cNvSpPr txBox="1">
            <a:spLocks noChangeArrowheads="1"/>
          </p:cNvSpPr>
          <p:nvPr/>
        </p:nvSpPr>
        <p:spPr bwMode="auto">
          <a:xfrm>
            <a:off x="6191838" y="2114448"/>
            <a:ext cx="2429169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30000"/>
              </a:spcBef>
              <a:buClrTx/>
              <a:buSzTx/>
              <a:buNone/>
            </a:pPr>
            <a:r>
              <a:rPr lang="en-US" altLang="de-DE" sz="2000" b="1" dirty="0">
                <a:solidFill>
                  <a:schemeClr val="accent2"/>
                </a:solidFill>
              </a:rPr>
              <a:t>Límite de conmutación</a:t>
            </a:r>
          </a:p>
        </p:txBody>
      </p:sp>
      <p:sp>
        <p:nvSpPr>
          <p:cNvPr id="34" name="Line 55"/>
          <p:cNvSpPr>
            <a:spLocks noChangeShapeType="1"/>
          </p:cNvSpPr>
          <p:nvPr/>
        </p:nvSpPr>
        <p:spPr bwMode="auto">
          <a:xfrm flipH="1">
            <a:off x="3906864" y="2320987"/>
            <a:ext cx="20875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rtl="0" algn="l"/>
            <a:endParaRPr lang="de-DE"/>
          </a:p>
        </p:txBody>
      </p:sp>
      <p:grpSp>
        <p:nvGrpSpPr>
          <p:cNvPr id="35" name="Group 4"/>
          <p:cNvGrpSpPr>
            <a:grpSpLocks/>
          </p:cNvGrpSpPr>
          <p:nvPr/>
        </p:nvGrpSpPr>
        <p:grpSpPr bwMode="auto">
          <a:xfrm>
            <a:off x="211400" y="1835630"/>
            <a:ext cx="4428968" cy="4245860"/>
            <a:chOff x="972" y="357"/>
            <a:chExt cx="3455" cy="3716"/>
          </a:xfrm>
        </p:grpSpPr>
        <p:grpSp>
          <p:nvGrpSpPr>
            <p:cNvPr id="36" name="Group 5"/>
            <p:cNvGrpSpPr>
              <a:grpSpLocks/>
            </p:cNvGrpSpPr>
            <p:nvPr/>
          </p:nvGrpSpPr>
          <p:grpSpPr bwMode="auto">
            <a:xfrm>
              <a:off x="2515" y="567"/>
              <a:ext cx="1912" cy="3506"/>
              <a:chOff x="2515" y="567"/>
              <a:chExt cx="1912" cy="3506"/>
            </a:xfrm>
          </p:grpSpPr>
          <p:sp>
            <p:nvSpPr>
              <p:cNvPr id="38" name="Line 6"/>
              <p:cNvSpPr>
                <a:spLocks noChangeShapeType="1"/>
              </p:cNvSpPr>
              <p:nvPr/>
            </p:nvSpPr>
            <p:spPr bwMode="auto">
              <a:xfrm>
                <a:off x="3445" y="642"/>
                <a:ext cx="4" cy="288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9" name="Line 7"/>
              <p:cNvSpPr>
                <a:spLocks noChangeShapeType="1"/>
              </p:cNvSpPr>
              <p:nvPr/>
            </p:nvSpPr>
            <p:spPr bwMode="auto">
              <a:xfrm flipH="1">
                <a:off x="4048" y="638"/>
                <a:ext cx="4" cy="289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0" name="Line 8"/>
              <p:cNvSpPr>
                <a:spLocks noChangeShapeType="1"/>
              </p:cNvSpPr>
              <p:nvPr/>
            </p:nvSpPr>
            <p:spPr bwMode="auto">
              <a:xfrm>
                <a:off x="2842" y="1768"/>
                <a:ext cx="1" cy="543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1" name="Line 9"/>
              <p:cNvSpPr>
                <a:spLocks noChangeShapeType="1"/>
              </p:cNvSpPr>
              <p:nvPr/>
            </p:nvSpPr>
            <p:spPr bwMode="auto">
              <a:xfrm>
                <a:off x="2842" y="567"/>
                <a:ext cx="1" cy="54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" name="Line 10"/>
              <p:cNvSpPr>
                <a:spLocks noChangeShapeType="1"/>
              </p:cNvSpPr>
              <p:nvPr/>
            </p:nvSpPr>
            <p:spPr bwMode="auto">
              <a:xfrm>
                <a:off x="2806" y="1090"/>
                <a:ext cx="1346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3" name="Line 11"/>
              <p:cNvSpPr>
                <a:spLocks noChangeShapeType="1"/>
              </p:cNvSpPr>
              <p:nvPr/>
            </p:nvSpPr>
            <p:spPr bwMode="auto">
              <a:xfrm>
                <a:off x="2842" y="1169"/>
                <a:ext cx="1" cy="543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4" name="Line 12"/>
              <p:cNvSpPr>
                <a:spLocks noChangeShapeType="1"/>
              </p:cNvSpPr>
              <p:nvPr/>
            </p:nvSpPr>
            <p:spPr bwMode="auto">
              <a:xfrm>
                <a:off x="2803" y="1689"/>
                <a:ext cx="1358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5" name="Line 13"/>
              <p:cNvSpPr>
                <a:spLocks noChangeShapeType="1"/>
              </p:cNvSpPr>
              <p:nvPr/>
            </p:nvSpPr>
            <p:spPr bwMode="auto">
              <a:xfrm>
                <a:off x="2799" y="2288"/>
                <a:ext cx="1369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6" name="Line 14"/>
              <p:cNvSpPr>
                <a:spLocks noChangeShapeType="1"/>
              </p:cNvSpPr>
              <p:nvPr/>
            </p:nvSpPr>
            <p:spPr bwMode="auto">
              <a:xfrm>
                <a:off x="2842" y="2366"/>
                <a:ext cx="1" cy="54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" name="Line 15"/>
              <p:cNvSpPr>
                <a:spLocks noChangeShapeType="1"/>
              </p:cNvSpPr>
              <p:nvPr/>
            </p:nvSpPr>
            <p:spPr bwMode="auto">
              <a:xfrm>
                <a:off x="2790" y="2886"/>
                <a:ext cx="1387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" name="Line 16"/>
              <p:cNvSpPr>
                <a:spLocks noChangeShapeType="1"/>
              </p:cNvSpPr>
              <p:nvPr/>
            </p:nvSpPr>
            <p:spPr bwMode="auto">
              <a:xfrm>
                <a:off x="2842" y="2965"/>
                <a:ext cx="1" cy="5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799" y="3488"/>
                <a:ext cx="1385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2842" y="2442"/>
                <a:ext cx="603" cy="1"/>
              </a:xfrm>
              <a:prstGeom prst="line">
                <a:avLst/>
              </a:prstGeom>
              <a:noFill/>
              <a:ln w="38100">
                <a:solidFill>
                  <a:srgbClr val="0063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 flipV="1">
                <a:off x="2846" y="3040"/>
                <a:ext cx="603" cy="444"/>
              </a:xfrm>
              <a:prstGeom prst="line">
                <a:avLst/>
              </a:prstGeom>
              <a:noFill/>
              <a:ln w="38100">
                <a:solidFill>
                  <a:srgbClr val="00981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2842" y="1843"/>
                <a:ext cx="603" cy="1"/>
              </a:xfrm>
              <a:prstGeom prst="line">
                <a:avLst/>
              </a:prstGeom>
              <a:noFill/>
              <a:ln w="38100">
                <a:solidFill>
                  <a:srgbClr val="DF002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3451" y="637"/>
                <a:ext cx="602" cy="1"/>
              </a:xfrm>
              <a:prstGeom prst="line">
                <a:avLst/>
              </a:prstGeom>
              <a:noFill/>
              <a:ln w="38100">
                <a:solidFill>
                  <a:srgbClr val="0063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 flipV="1">
                <a:off x="2846" y="638"/>
                <a:ext cx="603" cy="448"/>
              </a:xfrm>
              <a:prstGeom prst="line">
                <a:avLst/>
              </a:prstGeom>
              <a:noFill/>
              <a:ln w="38100">
                <a:solidFill>
                  <a:srgbClr val="0063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6" name="Line 23"/>
              <p:cNvSpPr>
                <a:spLocks noChangeShapeType="1"/>
              </p:cNvSpPr>
              <p:nvPr/>
            </p:nvSpPr>
            <p:spPr bwMode="auto">
              <a:xfrm>
                <a:off x="2842" y="638"/>
                <a:ext cx="603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7" name="Line 24"/>
              <p:cNvSpPr>
                <a:spLocks noChangeShapeType="1"/>
              </p:cNvSpPr>
              <p:nvPr/>
            </p:nvSpPr>
            <p:spPr bwMode="auto">
              <a:xfrm>
                <a:off x="2846" y="3040"/>
                <a:ext cx="5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8" name="Line 25"/>
              <p:cNvSpPr>
                <a:spLocks noChangeShapeType="1"/>
              </p:cNvSpPr>
              <p:nvPr/>
            </p:nvSpPr>
            <p:spPr bwMode="auto">
              <a:xfrm>
                <a:off x="3827" y="1212"/>
                <a:ext cx="1" cy="2313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" name="Line 26"/>
              <p:cNvSpPr>
                <a:spLocks noChangeShapeType="1"/>
              </p:cNvSpPr>
              <p:nvPr/>
            </p:nvSpPr>
            <p:spPr bwMode="auto">
              <a:xfrm>
                <a:off x="3828" y="1239"/>
                <a:ext cx="219" cy="163"/>
              </a:xfrm>
              <a:prstGeom prst="line">
                <a:avLst/>
              </a:prstGeom>
              <a:noFill/>
              <a:ln w="38100">
                <a:solidFill>
                  <a:srgbClr val="DF002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" name="Line 27"/>
              <p:cNvSpPr>
                <a:spLocks noChangeShapeType="1"/>
              </p:cNvSpPr>
              <p:nvPr/>
            </p:nvSpPr>
            <p:spPr bwMode="auto">
              <a:xfrm>
                <a:off x="2846" y="1239"/>
                <a:ext cx="982" cy="1"/>
              </a:xfrm>
              <a:prstGeom prst="line">
                <a:avLst/>
              </a:prstGeom>
              <a:noFill/>
              <a:ln w="38100">
                <a:solidFill>
                  <a:srgbClr val="DF002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1" name="Freeform 28"/>
              <p:cNvSpPr>
                <a:spLocks/>
              </p:cNvSpPr>
              <p:nvPr/>
            </p:nvSpPr>
            <p:spPr bwMode="auto">
              <a:xfrm>
                <a:off x="3833" y="2554"/>
                <a:ext cx="215" cy="135"/>
              </a:xfrm>
              <a:custGeom>
                <a:avLst/>
                <a:gdLst>
                  <a:gd name="T0" fmla="*/ 0 w 1827"/>
                  <a:gd name="T1" fmla="*/ 0 h 1142"/>
                  <a:gd name="T2" fmla="*/ 0 w 1827"/>
                  <a:gd name="T3" fmla="*/ 0 h 1142"/>
                  <a:gd name="T4" fmla="*/ 0 w 1827"/>
                  <a:gd name="T5" fmla="*/ 0 h 1142"/>
                  <a:gd name="T6" fmla="*/ 0 w 1827"/>
                  <a:gd name="T7" fmla="*/ 0 h 1142"/>
                  <a:gd name="T8" fmla="*/ 0 w 1827"/>
                  <a:gd name="T9" fmla="*/ 0 h 1142"/>
                  <a:gd name="T10" fmla="*/ 0 w 1827"/>
                  <a:gd name="T11" fmla="*/ 0 h 1142"/>
                  <a:gd name="T12" fmla="*/ 0 w 1827"/>
                  <a:gd name="T13" fmla="*/ 0 h 1142"/>
                  <a:gd name="T14" fmla="*/ 0 w 1827"/>
                  <a:gd name="T15" fmla="*/ 0 h 1142"/>
                  <a:gd name="T16" fmla="*/ 0 w 1827"/>
                  <a:gd name="T17" fmla="*/ 0 h 1142"/>
                  <a:gd name="T18" fmla="*/ 0 w 1827"/>
                  <a:gd name="T19" fmla="*/ 0 h 1142"/>
                  <a:gd name="T20" fmla="*/ 0 w 1827"/>
                  <a:gd name="T21" fmla="*/ 0 h 1142"/>
                  <a:gd name="T22" fmla="*/ 0 w 1827"/>
                  <a:gd name="T23" fmla="*/ 0 h 1142"/>
                  <a:gd name="T24" fmla="*/ 0 w 1827"/>
                  <a:gd name="T25" fmla="*/ 0 h 1142"/>
                  <a:gd name="T26" fmla="*/ 0 w 1827"/>
                  <a:gd name="T27" fmla="*/ 0 h 1142"/>
                  <a:gd name="T28" fmla="*/ 0 w 1827"/>
                  <a:gd name="T29" fmla="*/ 0 h 1142"/>
                  <a:gd name="T30" fmla="*/ 0 w 1827"/>
                  <a:gd name="T31" fmla="*/ 0 h 1142"/>
                  <a:gd name="T32" fmla="*/ 0 w 1827"/>
                  <a:gd name="T33" fmla="*/ 0 h 114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27" h="1142">
                    <a:moveTo>
                      <a:pt x="0" y="0"/>
                    </a:moveTo>
                    <a:lnTo>
                      <a:pt x="74" y="118"/>
                    </a:lnTo>
                    <a:lnTo>
                      <a:pt x="154" y="230"/>
                    </a:lnTo>
                    <a:lnTo>
                      <a:pt x="239" y="336"/>
                    </a:lnTo>
                    <a:lnTo>
                      <a:pt x="330" y="437"/>
                    </a:lnTo>
                    <a:lnTo>
                      <a:pt x="425" y="529"/>
                    </a:lnTo>
                    <a:lnTo>
                      <a:pt x="526" y="616"/>
                    </a:lnTo>
                    <a:lnTo>
                      <a:pt x="632" y="697"/>
                    </a:lnTo>
                    <a:lnTo>
                      <a:pt x="744" y="772"/>
                    </a:lnTo>
                    <a:lnTo>
                      <a:pt x="860" y="840"/>
                    </a:lnTo>
                    <a:lnTo>
                      <a:pt x="983" y="902"/>
                    </a:lnTo>
                    <a:lnTo>
                      <a:pt x="1110" y="957"/>
                    </a:lnTo>
                    <a:lnTo>
                      <a:pt x="1243" y="1007"/>
                    </a:lnTo>
                    <a:lnTo>
                      <a:pt x="1381" y="1049"/>
                    </a:lnTo>
                    <a:lnTo>
                      <a:pt x="1524" y="1086"/>
                    </a:lnTo>
                    <a:lnTo>
                      <a:pt x="1673" y="1117"/>
                    </a:lnTo>
                    <a:lnTo>
                      <a:pt x="1827" y="1142"/>
                    </a:lnTo>
                  </a:path>
                </a:pathLst>
              </a:custGeom>
              <a:noFill/>
              <a:ln w="38100" cap="flat" cmpd="sng">
                <a:solidFill>
                  <a:srgbClr val="0063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2" name="Freeform 29"/>
              <p:cNvSpPr>
                <a:spLocks/>
              </p:cNvSpPr>
              <p:nvPr/>
            </p:nvSpPr>
            <p:spPr bwMode="auto">
              <a:xfrm>
                <a:off x="3449" y="2440"/>
                <a:ext cx="379" cy="112"/>
              </a:xfrm>
              <a:custGeom>
                <a:avLst/>
                <a:gdLst>
                  <a:gd name="T0" fmla="*/ 0 w 3218"/>
                  <a:gd name="T1" fmla="*/ 0 h 953"/>
                  <a:gd name="T2" fmla="*/ 0 w 3218"/>
                  <a:gd name="T3" fmla="*/ 0 h 953"/>
                  <a:gd name="T4" fmla="*/ 0 w 3218"/>
                  <a:gd name="T5" fmla="*/ 0 h 953"/>
                  <a:gd name="T6" fmla="*/ 0 w 3218"/>
                  <a:gd name="T7" fmla="*/ 0 h 953"/>
                  <a:gd name="T8" fmla="*/ 0 w 3218"/>
                  <a:gd name="T9" fmla="*/ 0 h 953"/>
                  <a:gd name="T10" fmla="*/ 0 w 3218"/>
                  <a:gd name="T11" fmla="*/ 0 h 953"/>
                  <a:gd name="T12" fmla="*/ 0 w 3218"/>
                  <a:gd name="T13" fmla="*/ 0 h 953"/>
                  <a:gd name="T14" fmla="*/ 0 w 3218"/>
                  <a:gd name="T15" fmla="*/ 0 h 953"/>
                  <a:gd name="T16" fmla="*/ 0 w 3218"/>
                  <a:gd name="T17" fmla="*/ 0 h 953"/>
                  <a:gd name="T18" fmla="*/ 0 w 3218"/>
                  <a:gd name="T19" fmla="*/ 0 h 953"/>
                  <a:gd name="T20" fmla="*/ 0 w 3218"/>
                  <a:gd name="T21" fmla="*/ 0 h 953"/>
                  <a:gd name="T22" fmla="*/ 0 w 3218"/>
                  <a:gd name="T23" fmla="*/ 0 h 953"/>
                  <a:gd name="T24" fmla="*/ 0 w 3218"/>
                  <a:gd name="T25" fmla="*/ 0 h 953"/>
                  <a:gd name="T26" fmla="*/ 0 w 3218"/>
                  <a:gd name="T27" fmla="*/ 0 h 953"/>
                  <a:gd name="T28" fmla="*/ 0 w 3218"/>
                  <a:gd name="T29" fmla="*/ 0 h 953"/>
                  <a:gd name="T30" fmla="*/ 0 w 3218"/>
                  <a:gd name="T31" fmla="*/ 0 h 953"/>
                  <a:gd name="T32" fmla="*/ 0 w 3218"/>
                  <a:gd name="T33" fmla="*/ 0 h 95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18" h="953">
                    <a:moveTo>
                      <a:pt x="0" y="0"/>
                    </a:moveTo>
                    <a:lnTo>
                      <a:pt x="173" y="130"/>
                    </a:lnTo>
                    <a:lnTo>
                      <a:pt x="350" y="249"/>
                    </a:lnTo>
                    <a:lnTo>
                      <a:pt x="530" y="360"/>
                    </a:lnTo>
                    <a:lnTo>
                      <a:pt x="715" y="461"/>
                    </a:lnTo>
                    <a:lnTo>
                      <a:pt x="903" y="552"/>
                    </a:lnTo>
                    <a:lnTo>
                      <a:pt x="1095" y="635"/>
                    </a:lnTo>
                    <a:lnTo>
                      <a:pt x="1290" y="707"/>
                    </a:lnTo>
                    <a:lnTo>
                      <a:pt x="1490" y="771"/>
                    </a:lnTo>
                    <a:lnTo>
                      <a:pt x="1693" y="825"/>
                    </a:lnTo>
                    <a:lnTo>
                      <a:pt x="1900" y="869"/>
                    </a:lnTo>
                    <a:lnTo>
                      <a:pt x="2109" y="905"/>
                    </a:lnTo>
                    <a:lnTo>
                      <a:pt x="2324" y="930"/>
                    </a:lnTo>
                    <a:lnTo>
                      <a:pt x="2541" y="946"/>
                    </a:lnTo>
                    <a:lnTo>
                      <a:pt x="2764" y="953"/>
                    </a:lnTo>
                    <a:lnTo>
                      <a:pt x="2989" y="950"/>
                    </a:lnTo>
                    <a:lnTo>
                      <a:pt x="3218" y="938"/>
                    </a:lnTo>
                  </a:path>
                </a:pathLst>
              </a:custGeom>
              <a:noFill/>
              <a:ln w="38100" cap="flat" cmpd="sng">
                <a:solidFill>
                  <a:srgbClr val="0063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3" name="Line 30"/>
              <p:cNvSpPr>
                <a:spLocks noChangeShapeType="1"/>
              </p:cNvSpPr>
              <p:nvPr/>
            </p:nvSpPr>
            <p:spPr bwMode="auto">
              <a:xfrm>
                <a:off x="3449" y="3038"/>
                <a:ext cx="376" cy="1"/>
              </a:xfrm>
              <a:prstGeom prst="line">
                <a:avLst/>
              </a:prstGeom>
              <a:noFill/>
              <a:ln w="38100">
                <a:solidFill>
                  <a:srgbClr val="00981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4" name="Line 31"/>
              <p:cNvSpPr>
                <a:spLocks noChangeShapeType="1"/>
              </p:cNvSpPr>
              <p:nvPr/>
            </p:nvSpPr>
            <p:spPr bwMode="auto">
              <a:xfrm>
                <a:off x="3828" y="3038"/>
                <a:ext cx="224" cy="119"/>
              </a:xfrm>
              <a:prstGeom prst="line">
                <a:avLst/>
              </a:prstGeom>
              <a:noFill/>
              <a:ln w="38100">
                <a:solidFill>
                  <a:srgbClr val="00981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" name="Freeform 32"/>
              <p:cNvSpPr>
                <a:spLocks/>
              </p:cNvSpPr>
              <p:nvPr/>
            </p:nvSpPr>
            <p:spPr bwMode="auto">
              <a:xfrm>
                <a:off x="3446" y="1841"/>
                <a:ext cx="604" cy="205"/>
              </a:xfrm>
              <a:custGeom>
                <a:avLst/>
                <a:gdLst>
                  <a:gd name="T0" fmla="*/ 0 w 5116"/>
                  <a:gd name="T1" fmla="*/ 0 h 1738"/>
                  <a:gd name="T2" fmla="*/ 0 w 5116"/>
                  <a:gd name="T3" fmla="*/ 0 h 1738"/>
                  <a:gd name="T4" fmla="*/ 0 w 5116"/>
                  <a:gd name="T5" fmla="*/ 0 h 1738"/>
                  <a:gd name="T6" fmla="*/ 0 w 5116"/>
                  <a:gd name="T7" fmla="*/ 0 h 1738"/>
                  <a:gd name="T8" fmla="*/ 0 w 5116"/>
                  <a:gd name="T9" fmla="*/ 0 h 1738"/>
                  <a:gd name="T10" fmla="*/ 0 w 5116"/>
                  <a:gd name="T11" fmla="*/ 0 h 1738"/>
                  <a:gd name="T12" fmla="*/ 0 w 5116"/>
                  <a:gd name="T13" fmla="*/ 0 h 1738"/>
                  <a:gd name="T14" fmla="*/ 0 w 5116"/>
                  <a:gd name="T15" fmla="*/ 0 h 1738"/>
                  <a:gd name="T16" fmla="*/ 0 w 5116"/>
                  <a:gd name="T17" fmla="*/ 0 h 1738"/>
                  <a:gd name="T18" fmla="*/ 0 w 5116"/>
                  <a:gd name="T19" fmla="*/ 0 h 1738"/>
                  <a:gd name="T20" fmla="*/ 0 w 5116"/>
                  <a:gd name="T21" fmla="*/ 0 h 1738"/>
                  <a:gd name="T22" fmla="*/ 0 w 5116"/>
                  <a:gd name="T23" fmla="*/ 0 h 1738"/>
                  <a:gd name="T24" fmla="*/ 0 w 5116"/>
                  <a:gd name="T25" fmla="*/ 0 h 1738"/>
                  <a:gd name="T26" fmla="*/ 0 w 5116"/>
                  <a:gd name="T27" fmla="*/ 0 h 1738"/>
                  <a:gd name="T28" fmla="*/ 0 w 5116"/>
                  <a:gd name="T29" fmla="*/ 0 h 1738"/>
                  <a:gd name="T30" fmla="*/ 0 w 5116"/>
                  <a:gd name="T31" fmla="*/ 0 h 1738"/>
                  <a:gd name="T32" fmla="*/ 0 w 5116"/>
                  <a:gd name="T33" fmla="*/ 0 h 17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116" h="1738">
                    <a:moveTo>
                      <a:pt x="0" y="0"/>
                    </a:moveTo>
                    <a:lnTo>
                      <a:pt x="158" y="220"/>
                    </a:lnTo>
                    <a:lnTo>
                      <a:pt x="338" y="426"/>
                    </a:lnTo>
                    <a:lnTo>
                      <a:pt x="540" y="616"/>
                    </a:lnTo>
                    <a:lnTo>
                      <a:pt x="763" y="792"/>
                    </a:lnTo>
                    <a:lnTo>
                      <a:pt x="1008" y="953"/>
                    </a:lnTo>
                    <a:lnTo>
                      <a:pt x="1274" y="1098"/>
                    </a:lnTo>
                    <a:lnTo>
                      <a:pt x="1561" y="1230"/>
                    </a:lnTo>
                    <a:lnTo>
                      <a:pt x="1871" y="1346"/>
                    </a:lnTo>
                    <a:lnTo>
                      <a:pt x="2201" y="1446"/>
                    </a:lnTo>
                    <a:lnTo>
                      <a:pt x="2553" y="1533"/>
                    </a:lnTo>
                    <a:lnTo>
                      <a:pt x="2927" y="1603"/>
                    </a:lnTo>
                    <a:lnTo>
                      <a:pt x="3322" y="1660"/>
                    </a:lnTo>
                    <a:lnTo>
                      <a:pt x="3737" y="1701"/>
                    </a:lnTo>
                    <a:lnTo>
                      <a:pt x="4176" y="1727"/>
                    </a:lnTo>
                    <a:lnTo>
                      <a:pt x="4634" y="1738"/>
                    </a:lnTo>
                    <a:lnTo>
                      <a:pt x="5116" y="1735"/>
                    </a:lnTo>
                  </a:path>
                </a:pathLst>
              </a:custGeom>
              <a:noFill/>
              <a:ln w="38100" cap="flat" cmpd="sng">
                <a:solidFill>
                  <a:srgbClr val="DF002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" name="Rectangle 33"/>
              <p:cNvSpPr>
                <a:spLocks noChangeArrowheads="1"/>
              </p:cNvSpPr>
              <p:nvPr/>
            </p:nvSpPr>
            <p:spPr bwMode="auto">
              <a:xfrm rot="57112">
                <a:off x="2669" y="3528"/>
                <a:ext cx="738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400" dirty="0"/>
                  <a:t>Velocidad básica</a:t>
                </a:r>
                <a:endParaRPr lang="en-US" altLang="de-DE" sz="1400" dirty="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67" name="Rectangle 34"/>
              <p:cNvSpPr>
                <a:spLocks noChangeArrowheads="1"/>
              </p:cNvSpPr>
              <p:nvPr/>
            </p:nvSpPr>
            <p:spPr bwMode="auto">
              <a:xfrm>
                <a:off x="3537" y="3507"/>
                <a:ext cx="668" cy="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400" dirty="0"/>
                  <a:t>Campo</a:t>
                </a:r>
              </a:p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400" dirty="0"/>
                  <a:t>debilitamiento</a:t>
                </a:r>
              </a:p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de-DE" sz="1400" dirty="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68" name="Rectangle 35"/>
              <p:cNvSpPr>
                <a:spLocks noChangeArrowheads="1"/>
              </p:cNvSpPr>
              <p:nvPr/>
            </p:nvSpPr>
            <p:spPr bwMode="auto">
              <a:xfrm>
                <a:off x="3429" y="3532"/>
                <a:ext cx="4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/>
                  <a:t>norte</a:t>
                </a:r>
                <a:endParaRPr lang="en-US" altLang="de-DE" sz="160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69" name="Rectangle 36"/>
              <p:cNvSpPr>
                <a:spLocks noChangeArrowheads="1"/>
              </p:cNvSpPr>
              <p:nvPr/>
            </p:nvSpPr>
            <p:spPr bwMode="auto">
              <a:xfrm>
                <a:off x="3478" y="3563"/>
                <a:ext cx="4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dirty="0"/>
                  <a:t>b</a:t>
                </a:r>
                <a:endParaRPr lang="en-US" altLang="de-DE" sz="1600" dirty="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0" name="Rectangle 37"/>
              <p:cNvSpPr>
                <a:spLocks noChangeArrowheads="1"/>
              </p:cNvSpPr>
              <p:nvPr/>
            </p:nvSpPr>
            <p:spPr bwMode="auto">
              <a:xfrm>
                <a:off x="3995" y="3523"/>
                <a:ext cx="4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/>
                  <a:t>norte</a:t>
                </a:r>
                <a:endParaRPr lang="en-US" altLang="de-DE" sz="160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1" name="Rectangle 38"/>
              <p:cNvSpPr>
                <a:spLocks noChangeArrowheads="1"/>
              </p:cNvSpPr>
              <p:nvPr/>
            </p:nvSpPr>
            <p:spPr bwMode="auto">
              <a:xfrm>
                <a:off x="4063" y="3563"/>
                <a:ext cx="16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dirty="0"/>
                  <a:t>máximo</a:t>
                </a:r>
                <a:endParaRPr lang="en-US" altLang="de-DE" sz="1600" dirty="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2" name="Rectangle 39"/>
              <p:cNvSpPr>
                <a:spLocks noChangeArrowheads="1"/>
              </p:cNvSpPr>
              <p:nvPr/>
            </p:nvSpPr>
            <p:spPr bwMode="auto">
              <a:xfrm>
                <a:off x="2679" y="595"/>
                <a:ext cx="10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b="1"/>
                  <a:t>tu</a:t>
                </a:r>
                <a:r>
                  <a:rPr lang="en-US" altLang="de-DE" sz="1000" b="1" baseline="-25000"/>
                  <a:t>norte</a:t>
                </a:r>
                <a:endParaRPr lang="en-US" altLang="de-DE" sz="1000" b="1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3" name="Rectangle 40"/>
              <p:cNvSpPr>
                <a:spLocks noChangeArrowheads="1"/>
              </p:cNvSpPr>
              <p:nvPr/>
            </p:nvSpPr>
            <p:spPr bwMode="auto">
              <a:xfrm>
                <a:off x="2701" y="1195"/>
                <a:ext cx="6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b="1"/>
                  <a:t>yo</a:t>
                </a:r>
                <a:r>
                  <a:rPr lang="en-US" altLang="de-DE" sz="1000" b="1" baseline="-25000"/>
                  <a:t>norte</a:t>
                </a:r>
                <a:endParaRPr lang="en-US" altLang="de-DE" sz="1000" b="1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4" name="Rectangle 41"/>
              <p:cNvSpPr>
                <a:spLocks noChangeArrowheads="1"/>
              </p:cNvSpPr>
              <p:nvPr/>
            </p:nvSpPr>
            <p:spPr bwMode="auto">
              <a:xfrm>
                <a:off x="2701" y="1801"/>
                <a:ext cx="6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b="1"/>
                  <a:t>yo</a:t>
                </a:r>
                <a:r>
                  <a:rPr lang="en-US" altLang="de-DE" sz="1000" b="1" baseline="-25000"/>
                  <a:t>norte</a:t>
                </a:r>
                <a:endParaRPr lang="en-US" altLang="de-DE" sz="1000" b="1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5" name="Rectangle 42"/>
              <p:cNvSpPr>
                <a:spLocks noChangeArrowheads="1"/>
              </p:cNvSpPr>
              <p:nvPr/>
            </p:nvSpPr>
            <p:spPr bwMode="auto">
              <a:xfrm>
                <a:off x="2687" y="2389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b="1"/>
                  <a:t>T</a:t>
                </a:r>
                <a:r>
                  <a:rPr lang="en-US" altLang="de-DE" sz="1000" b="1" baseline="-25000"/>
                  <a:t>norte</a:t>
                </a:r>
                <a:endParaRPr lang="en-US" altLang="de-DE" sz="1000" b="1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6" name="Rectangle 43"/>
              <p:cNvSpPr>
                <a:spLocks noChangeArrowheads="1"/>
              </p:cNvSpPr>
              <p:nvPr/>
            </p:nvSpPr>
            <p:spPr bwMode="auto">
              <a:xfrm>
                <a:off x="2685" y="2986"/>
                <a:ext cx="10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000" b="1"/>
                  <a:t>PAG</a:t>
                </a:r>
                <a:r>
                  <a:rPr lang="en-US" altLang="de-DE" sz="1000" b="1" baseline="-25000"/>
                  <a:t>norte</a:t>
                </a:r>
                <a:endParaRPr lang="en-US" altLang="de-DE" sz="1000" b="1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7" name="Text Box 44"/>
              <p:cNvSpPr txBox="1">
                <a:spLocks noChangeArrowheads="1"/>
              </p:cNvSpPr>
              <p:nvPr/>
            </p:nvSpPr>
            <p:spPr bwMode="auto">
              <a:xfrm>
                <a:off x="2515" y="748"/>
                <a:ext cx="30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dirty="0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tu</a:t>
                </a:r>
                <a:r>
                  <a:rPr lang="en-US" altLang="de-DE" baseline="-25000" dirty="0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UN</a:t>
                </a:r>
                <a:endParaRPr lang="en-US" altLang="de-DE" dirty="0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8" name="Text Box 45"/>
              <p:cNvSpPr txBox="1">
                <a:spLocks noChangeArrowheads="1"/>
              </p:cNvSpPr>
              <p:nvPr/>
            </p:nvSpPr>
            <p:spPr bwMode="auto">
              <a:xfrm>
                <a:off x="2548" y="1348"/>
                <a:ext cx="2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yo</a:t>
                </a:r>
                <a:r>
                  <a:rPr lang="en-US" altLang="de-DE" baseline="-25000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UN</a:t>
                </a:r>
                <a:endParaRPr lang="en-US" altLang="de-DE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79" name="Text Box 46"/>
              <p:cNvSpPr txBox="1">
                <a:spLocks noChangeArrowheads="1"/>
              </p:cNvSpPr>
              <p:nvPr/>
            </p:nvSpPr>
            <p:spPr bwMode="auto">
              <a:xfrm>
                <a:off x="2601" y="1945"/>
                <a:ext cx="19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yo</a:t>
                </a:r>
                <a:r>
                  <a:rPr lang="en-US" altLang="de-DE" baseline="-25000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F</a:t>
                </a:r>
                <a:endParaRPr lang="en-US" altLang="de-DE">
                  <a:solidFill>
                    <a:schemeClr val="tx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80" name="Text Box 47"/>
              <p:cNvSpPr txBox="1">
                <a:spLocks noChangeArrowheads="1"/>
              </p:cNvSpPr>
              <p:nvPr/>
            </p:nvSpPr>
            <p:spPr bwMode="auto">
              <a:xfrm>
                <a:off x="2598" y="2544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T</a:t>
                </a:r>
              </a:p>
            </p:txBody>
          </p:sp>
          <p:sp>
            <p:nvSpPr>
              <p:cNvPr id="81" name="Text Box 48"/>
              <p:cNvSpPr txBox="1">
                <a:spLocks noChangeArrowheads="1"/>
              </p:cNvSpPr>
              <p:nvPr/>
            </p:nvSpPr>
            <p:spPr bwMode="auto">
              <a:xfrm>
                <a:off x="2594" y="3129"/>
                <a:ext cx="22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PAG</a:t>
                </a:r>
              </a:p>
            </p:txBody>
          </p:sp>
          <p:sp>
            <p:nvSpPr>
              <p:cNvPr id="82" name="Text Box 49"/>
              <p:cNvSpPr txBox="1">
                <a:spLocks noChangeArrowheads="1"/>
              </p:cNvSpPr>
              <p:nvPr/>
            </p:nvSpPr>
            <p:spPr bwMode="auto">
              <a:xfrm>
                <a:off x="4215" y="3376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 defTabSz="7620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defTabSz="7620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>
                    <a:solidFill>
                      <a:schemeClr val="tx1"/>
                    </a:solidFill>
                    <a:latin typeface="Helvetica" panose="020B0604020202020204" pitchFamily="34" charset="0"/>
                  </a:rPr>
                  <a:t>norte</a:t>
                </a:r>
              </a:p>
            </p:txBody>
          </p:sp>
        </p:grpSp>
        <p:sp>
          <p:nvSpPr>
            <p:cNvPr id="37" name="Text Box 50"/>
            <p:cNvSpPr txBox="1">
              <a:spLocks noChangeArrowheads="1"/>
            </p:cNvSpPr>
            <p:nvPr/>
          </p:nvSpPr>
          <p:spPr bwMode="auto">
            <a:xfrm>
              <a:off x="972" y="357"/>
              <a:ext cx="1666" cy="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endParaRPr lang="en-US" altLang="de-DE" sz="2000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r>
                <a:rPr lang="en-US" altLang="de-DE" sz="2000" dirty="0">
                  <a:solidFill>
                    <a:schemeClr val="tx1"/>
                  </a:solidFill>
                  <a:latin typeface="Helvetica" panose="020B0604020202020204" pitchFamily="34" charset="0"/>
                </a:rPr>
                <a:t>Voltaje de armadura</a:t>
              </a: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endParaRPr lang="en-US" altLang="de-DE" sz="800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endParaRPr lang="en-US" altLang="de-DE" sz="600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r>
                <a:rPr lang="en-US" altLang="de-DE" sz="2000" dirty="0">
                  <a:solidFill>
                    <a:schemeClr val="tx1"/>
                  </a:solidFill>
                  <a:latin typeface="Helvetica" panose="020B0604020202020204" pitchFamily="34" charset="0"/>
                </a:rPr>
                <a:t>corriente de armadura</a:t>
              </a: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endParaRPr lang="en-US" altLang="de-DE" sz="1400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r>
                <a:rPr lang="en-US" altLang="de-DE" sz="2000" dirty="0">
                  <a:solidFill>
                    <a:schemeClr val="tx1"/>
                  </a:solidFill>
                  <a:latin typeface="Helvetica" panose="020B0604020202020204" pitchFamily="34" charset="0"/>
                </a:rPr>
                <a:t>corriente de campo</a:t>
              </a: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endParaRPr lang="en-US" altLang="de-DE" sz="1600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r>
                <a:rPr lang="en-US" altLang="de-DE" sz="2000" dirty="0">
                  <a:solidFill>
                    <a:schemeClr val="tx1"/>
                  </a:solidFill>
                  <a:latin typeface="Helvetica" panose="020B0604020202020204" pitchFamily="34" charset="0"/>
                </a:rPr>
                <a:t>Esfuerzo de torsión</a:t>
              </a:r>
            </a:p>
            <a:p>
              <a:pPr rtl="0" algn="l">
                <a:spcBef>
                  <a:spcPts val="600"/>
                </a:spcBef>
                <a:buClrTx/>
                <a:buSzTx/>
                <a:buFontTx/>
                <a:buNone/>
              </a:pPr>
              <a:endParaRPr lang="en-US" altLang="de-DE" sz="1600" dirty="0">
                <a:solidFill>
                  <a:schemeClr val="tx1"/>
                </a:solidFill>
                <a:latin typeface="Helvetica" panose="020B0604020202020204" pitchFamily="34" charset="0"/>
              </a:endParaRPr>
            </a:p>
            <a:p>
              <a:pPr rtl="0" algn="l"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en-US" altLang="de-DE" sz="2000" dirty="0">
                  <a:solidFill>
                    <a:schemeClr val="tx1"/>
                  </a:solidFill>
                  <a:latin typeface="Helvetica" panose="020B0604020202020204" pitchFamily="34" charset="0"/>
                </a:rPr>
                <a:t>Salida [kW]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98504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altLang="de-DE" dirty="0"/>
              <a:t>Máquina compacta de CC (ABB DMI)</a:t>
            </a:r>
            <a:r>
              <a:rPr lang="en-US" dirty="0"/>
              <a:t>–</a:t>
            </a:r>
            <a:r>
              <a:rPr lang="en-US" dirty="0" err="1"/>
              <a:t>incluyendo</a:t>
            </a:r>
            <a:r>
              <a:rPr lang="en-US" dirty="0"/>
              <a:t>terminales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17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58941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Utilizado como motor o generador</a:t>
            </a:r>
            <a:endParaRPr lang="en-US" sz="1000" dirty="0"/>
          </a:p>
        </p:txBody>
      </p:sp>
      <p:grpSp>
        <p:nvGrpSpPr>
          <p:cNvPr id="83" name="Group 4"/>
          <p:cNvGrpSpPr>
            <a:grpSpLocks/>
          </p:cNvGrpSpPr>
          <p:nvPr/>
        </p:nvGrpSpPr>
        <p:grpSpPr bwMode="auto">
          <a:xfrm>
            <a:off x="1762048" y="1808179"/>
            <a:ext cx="5606471" cy="4102039"/>
            <a:chOff x="310" y="1185"/>
            <a:chExt cx="2877" cy="2161"/>
          </a:xfrm>
        </p:grpSpPr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354" y="1229"/>
              <a:ext cx="2833" cy="2117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pic>
          <p:nvPicPr>
            <p:cNvPr id="85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" y="1185"/>
              <a:ext cx="2832" cy="2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42960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Motores ABB DMI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motor de corriente continua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18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Variante refrigerada por aire</a:t>
            </a:r>
          </a:p>
          <a:p>
            <a:pPr lvl="1" rtl="0" algn="l"/>
            <a:r>
              <a:rPr lang="en-US" altLang="de-DE" dirty="0"/>
              <a:t>CI 06</a:t>
            </a:r>
          </a:p>
          <a:p>
            <a:pPr lvl="1" rtl="0" algn="l"/>
            <a:r>
              <a:rPr lang="en-US" altLang="de-DE" dirty="0"/>
              <a:t>IP 23</a:t>
            </a:r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rtl="0" algn="l"/>
            <a:r>
              <a:rPr lang="en-US" altLang="de-DE" dirty="0"/>
              <a:t>Variante refrigerada por agua</a:t>
            </a:r>
          </a:p>
          <a:p>
            <a:pPr lvl="1" rtl="0" algn="l"/>
            <a:r>
              <a:rPr lang="en-US" altLang="de-DE" dirty="0"/>
              <a:t>IC 86W (por ejemplo)</a:t>
            </a:r>
          </a:p>
          <a:p>
            <a:pPr lvl="1" rtl="0" algn="l"/>
            <a:r>
              <a:rPr lang="en-US" altLang="de-DE" dirty="0"/>
              <a:t>IP 54 o IP 55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Variantes típicas</a:t>
            </a:r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4" descr="DMI-Mo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37" y="2198882"/>
            <a:ext cx="2352139" cy="1769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ABB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529" y="4147469"/>
            <a:ext cx="1913814" cy="176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82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Disposición general</a:t>
            </a:r>
          </a:p>
          <a:p>
            <a:pPr rtl="0" algn="l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19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142888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Disposición general</a:t>
            </a:r>
          </a:p>
          <a:p>
            <a:pPr lvl="1" rtl="0" algn="l"/>
            <a:r>
              <a:rPr lang="en-US" altLang="de-DE" dirty="0"/>
              <a:t>Transformador</a:t>
            </a:r>
          </a:p>
          <a:p>
            <a:pPr rtl="0" algn="l"/>
            <a:r>
              <a:rPr lang="en-US" altLang="de-DE" dirty="0"/>
              <a:t>Circuito de armadura</a:t>
            </a:r>
          </a:p>
          <a:p>
            <a:pPr lvl="1" rtl="0" algn="l"/>
            <a:r>
              <a:rPr lang="en-US" altLang="de-DE" dirty="0"/>
              <a:t>Fusible</a:t>
            </a:r>
          </a:p>
          <a:p>
            <a:pPr lvl="1" rtl="0" algn="l"/>
            <a:r>
              <a:rPr lang="en-US" altLang="de-DE" dirty="0"/>
              <a:t>Contactor principal</a:t>
            </a:r>
          </a:p>
          <a:p>
            <a:pPr lvl="1" rtl="0" algn="l"/>
            <a:r>
              <a:rPr lang="en-US" altLang="de-DE" dirty="0"/>
              <a:t>estrangulador de conmutación</a:t>
            </a:r>
          </a:p>
          <a:p>
            <a:pPr lvl="1" rtl="0" algn="l"/>
            <a:r>
              <a:rPr lang="en-US" altLang="de-DE" dirty="0"/>
              <a:t>Convertidor de armadura</a:t>
            </a:r>
          </a:p>
          <a:p>
            <a:pPr rtl="0" algn="l"/>
            <a:r>
              <a:rPr lang="en-US" altLang="de-DE" dirty="0"/>
              <a:t>circuito de campo</a:t>
            </a:r>
          </a:p>
          <a:p>
            <a:pPr lvl="1" rtl="0" algn="l"/>
            <a:r>
              <a:rPr lang="en-US" altLang="de-DE" dirty="0"/>
              <a:t>Fusible</a:t>
            </a:r>
          </a:p>
          <a:p>
            <a:pPr lvl="1" rtl="0" algn="l"/>
            <a:r>
              <a:rPr lang="en-US" altLang="de-DE" dirty="0"/>
              <a:t>Autotransformador</a:t>
            </a:r>
          </a:p>
          <a:p>
            <a:pPr lvl="1" rtl="0" algn="l"/>
            <a:r>
              <a:rPr lang="en-US" altLang="de-DE" dirty="0"/>
              <a:t>contactor</a:t>
            </a:r>
          </a:p>
          <a:p>
            <a:pPr lvl="1" rtl="0" algn="l"/>
            <a:r>
              <a:rPr lang="en-US" altLang="de-DE" dirty="0"/>
              <a:t>excitador de campo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2000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4" y="1816571"/>
            <a:ext cx="4142888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Con excitación de campo externo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576811"/>
              </p:ext>
            </p:extLst>
          </p:nvPr>
        </p:nvGraphicFramePr>
        <p:xfrm>
          <a:off x="4874253" y="1966984"/>
          <a:ext cx="3760788" cy="395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Visio" r:id="rId5" imgW="3471005" imgH="3651456" progId="Visio.Drawing.11">
                  <p:embed/>
                </p:oleObj>
              </mc:Choice>
              <mc:Fallback>
                <p:oleObj name="Visio" r:id="rId5" imgW="3471005" imgH="3651456" progId="Visio.Drawing.11">
                  <p:embed/>
                  <p:pic>
                    <p:nvPicPr>
                      <p:cNvPr id="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4253" y="1966984"/>
                        <a:ext cx="3760788" cy="395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1773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altLang="de-DE" dirty="0"/>
              <a:t>Convertidor de armadura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20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58941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Puente de tiristores de 6 pulsos</a:t>
            </a:r>
            <a:endParaRPr lang="en-US" sz="1000" dirty="0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760472" y="1810760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400">
                <a:solidFill>
                  <a:schemeClr val="tx1"/>
                </a:solidFill>
              </a:rPr>
              <a:t>corriente continua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838009" y="1801235"/>
            <a:ext cx="1357313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400">
                <a:solidFill>
                  <a:schemeClr val="tx1"/>
                </a:solidFill>
              </a:rPr>
              <a:t>Corriente de línea de CA</a:t>
            </a:r>
          </a:p>
        </p:txBody>
      </p:sp>
      <p:grpSp>
        <p:nvGrpSpPr>
          <p:cNvPr id="12" name="Group 6"/>
          <p:cNvGrpSpPr>
            <a:grpSpLocks/>
          </p:cNvGrpSpPr>
          <p:nvPr/>
        </p:nvGrpSpPr>
        <p:grpSpPr bwMode="auto">
          <a:xfrm>
            <a:off x="1194822" y="2136198"/>
            <a:ext cx="6764337" cy="3706812"/>
            <a:chOff x="305" y="1821"/>
            <a:chExt cx="4261" cy="2335"/>
          </a:xfrm>
        </p:grpSpPr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340" y="2244"/>
              <a:ext cx="1217" cy="16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340" y="2211"/>
              <a:ext cx="84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>
                  <a:solidFill>
                    <a:schemeClr val="tx1"/>
                  </a:solidFill>
                </a:rPr>
                <a:t>3</a:t>
              </a:r>
              <a:r>
                <a:rPr lang="de-DE" altLang="de-DE" sz="1400">
                  <a:solidFill>
                    <a:schemeClr val="tx1"/>
                  </a:solidFill>
                  <a:sym typeface="Symbol" panose="05050102010706020507" pitchFamily="18" charset="2"/>
                </a:rPr>
                <a:t> Red de CA</a:t>
              </a:r>
              <a:endParaRPr lang="de-DE" altLang="de-DE" sz="1400">
                <a:solidFill>
                  <a:schemeClr val="tx1"/>
                </a:solidFill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3581" y="1826"/>
              <a:ext cx="467" cy="21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flipH="1">
              <a:off x="2268" y="1821"/>
              <a:ext cx="203" cy="47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4462" y="3286"/>
              <a:ext cx="8" cy="8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043" y="2136"/>
              <a:ext cx="8" cy="199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3525" y="2136"/>
              <a:ext cx="8" cy="199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2561" y="2136"/>
              <a:ext cx="1904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2557" y="4127"/>
              <a:ext cx="1908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920" y="2643"/>
              <a:ext cx="1645" cy="13"/>
            </a:xfrm>
            <a:custGeom>
              <a:avLst/>
              <a:gdLst>
                <a:gd name="T0" fmla="*/ 0 w 1436"/>
                <a:gd name="T1" fmla="*/ 35 h 11"/>
                <a:gd name="T2" fmla="*/ 5587 w 1436"/>
                <a:gd name="T3" fmla="*/ 57 h 11"/>
                <a:gd name="T4" fmla="*/ 5587 w 1436"/>
                <a:gd name="T5" fmla="*/ 21 h 11"/>
                <a:gd name="T6" fmla="*/ 0 w 1436"/>
                <a:gd name="T7" fmla="*/ 0 h 11"/>
                <a:gd name="T8" fmla="*/ 0 w 1436"/>
                <a:gd name="T9" fmla="*/ 35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6" h="11">
                  <a:moveTo>
                    <a:pt x="0" y="7"/>
                  </a:moveTo>
                  <a:lnTo>
                    <a:pt x="1436" y="11"/>
                  </a:lnTo>
                  <a:lnTo>
                    <a:pt x="1436" y="4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932" y="3628"/>
              <a:ext cx="2601" cy="8"/>
            </a:xfrm>
            <a:custGeom>
              <a:avLst/>
              <a:gdLst>
                <a:gd name="T0" fmla="*/ 0 w 2272"/>
                <a:gd name="T1" fmla="*/ 25 h 7"/>
                <a:gd name="T2" fmla="*/ 8786 w 2272"/>
                <a:gd name="T3" fmla="*/ 25 h 7"/>
                <a:gd name="T4" fmla="*/ 8786 w 2272"/>
                <a:gd name="T5" fmla="*/ 0 h 7"/>
                <a:gd name="T6" fmla="*/ 8774 w 2272"/>
                <a:gd name="T7" fmla="*/ 0 h 7"/>
                <a:gd name="T8" fmla="*/ 17 w 2272"/>
                <a:gd name="T9" fmla="*/ 0 h 7"/>
                <a:gd name="T10" fmla="*/ 0 w 2272"/>
                <a:gd name="T11" fmla="*/ 0 h 7"/>
                <a:gd name="T12" fmla="*/ 0 w 2272"/>
                <a:gd name="T13" fmla="*/ 25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72" h="7">
                  <a:moveTo>
                    <a:pt x="0" y="7"/>
                  </a:moveTo>
                  <a:lnTo>
                    <a:pt x="2272" y="7"/>
                  </a:lnTo>
                  <a:lnTo>
                    <a:pt x="2272" y="0"/>
                  </a:lnTo>
                  <a:lnTo>
                    <a:pt x="2269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937" y="3134"/>
              <a:ext cx="2114" cy="8"/>
            </a:xfrm>
            <a:custGeom>
              <a:avLst/>
              <a:gdLst>
                <a:gd name="T0" fmla="*/ 0 w 1847"/>
                <a:gd name="T1" fmla="*/ 25 h 7"/>
                <a:gd name="T2" fmla="*/ 7125 w 1847"/>
                <a:gd name="T3" fmla="*/ 25 h 7"/>
                <a:gd name="T4" fmla="*/ 7125 w 1847"/>
                <a:gd name="T5" fmla="*/ 0 h 7"/>
                <a:gd name="T6" fmla="*/ 7116 w 1847"/>
                <a:gd name="T7" fmla="*/ 0 h 7"/>
                <a:gd name="T8" fmla="*/ 3 w 1847"/>
                <a:gd name="T9" fmla="*/ 0 h 7"/>
                <a:gd name="T10" fmla="*/ 0 w 1847"/>
                <a:gd name="T11" fmla="*/ 0 h 7"/>
                <a:gd name="T12" fmla="*/ 0 w 1847"/>
                <a:gd name="T13" fmla="*/ 25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47" h="7">
                  <a:moveTo>
                    <a:pt x="0" y="7"/>
                  </a:moveTo>
                  <a:lnTo>
                    <a:pt x="1847" y="7"/>
                  </a:lnTo>
                  <a:lnTo>
                    <a:pt x="1847" y="0"/>
                  </a:lnTo>
                  <a:lnTo>
                    <a:pt x="1844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3019" y="3112"/>
              <a:ext cx="56" cy="5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6" name="Oval 20"/>
            <p:cNvSpPr>
              <a:spLocks noChangeArrowheads="1"/>
            </p:cNvSpPr>
            <p:nvPr/>
          </p:nvSpPr>
          <p:spPr bwMode="auto">
            <a:xfrm>
              <a:off x="2525" y="2622"/>
              <a:ext cx="60" cy="5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7" name="Oval 21"/>
            <p:cNvSpPr>
              <a:spLocks noChangeArrowheads="1"/>
            </p:cNvSpPr>
            <p:nvPr/>
          </p:nvSpPr>
          <p:spPr bwMode="auto">
            <a:xfrm>
              <a:off x="3497" y="3603"/>
              <a:ext cx="57" cy="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8" name="Oval 22"/>
            <p:cNvSpPr>
              <a:spLocks noChangeArrowheads="1"/>
            </p:cNvSpPr>
            <p:nvPr/>
          </p:nvSpPr>
          <p:spPr bwMode="auto">
            <a:xfrm>
              <a:off x="3015" y="2110"/>
              <a:ext cx="60" cy="6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9" name="Oval 23"/>
            <p:cNvSpPr>
              <a:spLocks noChangeArrowheads="1"/>
            </p:cNvSpPr>
            <p:nvPr/>
          </p:nvSpPr>
          <p:spPr bwMode="auto">
            <a:xfrm>
              <a:off x="3501" y="2110"/>
              <a:ext cx="56" cy="6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0" name="Oval 24"/>
            <p:cNvSpPr>
              <a:spLocks noChangeArrowheads="1"/>
            </p:cNvSpPr>
            <p:nvPr/>
          </p:nvSpPr>
          <p:spPr bwMode="auto">
            <a:xfrm>
              <a:off x="3019" y="4097"/>
              <a:ext cx="56" cy="5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3501" y="4097"/>
              <a:ext cx="56" cy="5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2432" y="2165"/>
              <a:ext cx="89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500"/>
                <a:t>1 3 5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2419" y="3979"/>
              <a:ext cx="8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500"/>
                <a:t>4 6 2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2443" y="2516"/>
              <a:ext cx="227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2443" y="2313"/>
              <a:ext cx="114" cy="211"/>
            </a:xfrm>
            <a:custGeom>
              <a:avLst/>
              <a:gdLst>
                <a:gd name="T0" fmla="*/ 28 w 99"/>
                <a:gd name="T1" fmla="*/ 799 h 182"/>
                <a:gd name="T2" fmla="*/ 404 w 99"/>
                <a:gd name="T3" fmla="*/ 0 h 182"/>
                <a:gd name="T4" fmla="*/ 374 w 99"/>
                <a:gd name="T5" fmla="*/ 0 h 182"/>
                <a:gd name="T6" fmla="*/ 0 w 99"/>
                <a:gd name="T7" fmla="*/ 799 h 182"/>
                <a:gd name="T8" fmla="*/ 28 w 99"/>
                <a:gd name="T9" fmla="*/ 799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" h="182">
                  <a:moveTo>
                    <a:pt x="7" y="182"/>
                  </a:moveTo>
                  <a:lnTo>
                    <a:pt x="99" y="0"/>
                  </a:lnTo>
                  <a:lnTo>
                    <a:pt x="92" y="0"/>
                  </a:lnTo>
                  <a:lnTo>
                    <a:pt x="0" y="182"/>
                  </a:lnTo>
                  <a:lnTo>
                    <a:pt x="7" y="1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2553" y="2313"/>
              <a:ext cx="117" cy="207"/>
            </a:xfrm>
            <a:custGeom>
              <a:avLst/>
              <a:gdLst>
                <a:gd name="T0" fmla="*/ 0 w 102"/>
                <a:gd name="T1" fmla="*/ 0 h 178"/>
                <a:gd name="T2" fmla="*/ 374 w 102"/>
                <a:gd name="T3" fmla="*/ 807 h 178"/>
                <a:gd name="T4" fmla="*/ 403 w 102"/>
                <a:gd name="T5" fmla="*/ 807 h 178"/>
                <a:gd name="T6" fmla="*/ 26 w 102"/>
                <a:gd name="T7" fmla="*/ 0 h 178"/>
                <a:gd name="T8" fmla="*/ 0 w 102"/>
                <a:gd name="T9" fmla="*/ 0 h 1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78">
                  <a:moveTo>
                    <a:pt x="0" y="0"/>
                  </a:moveTo>
                  <a:lnTo>
                    <a:pt x="95" y="178"/>
                  </a:lnTo>
                  <a:lnTo>
                    <a:pt x="102" y="178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2443" y="2309"/>
              <a:ext cx="227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2614" y="2267"/>
              <a:ext cx="8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2614" y="2267"/>
              <a:ext cx="5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2938" y="2516"/>
              <a:ext cx="22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2933" y="2313"/>
              <a:ext cx="118" cy="211"/>
            </a:xfrm>
            <a:custGeom>
              <a:avLst/>
              <a:gdLst>
                <a:gd name="T0" fmla="*/ 29 w 103"/>
                <a:gd name="T1" fmla="*/ 799 h 182"/>
                <a:gd name="T2" fmla="*/ 403 w 103"/>
                <a:gd name="T3" fmla="*/ 0 h 182"/>
                <a:gd name="T4" fmla="*/ 375 w 103"/>
                <a:gd name="T5" fmla="*/ 0 h 182"/>
                <a:gd name="T6" fmla="*/ 0 w 103"/>
                <a:gd name="T7" fmla="*/ 799 h 182"/>
                <a:gd name="T8" fmla="*/ 29 w 103"/>
                <a:gd name="T9" fmla="*/ 799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82">
                  <a:moveTo>
                    <a:pt x="8" y="182"/>
                  </a:moveTo>
                  <a:lnTo>
                    <a:pt x="103" y="0"/>
                  </a:lnTo>
                  <a:lnTo>
                    <a:pt x="96" y="0"/>
                  </a:lnTo>
                  <a:lnTo>
                    <a:pt x="0" y="182"/>
                  </a:lnTo>
                  <a:lnTo>
                    <a:pt x="8" y="1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3048" y="2313"/>
              <a:ext cx="117" cy="207"/>
            </a:xfrm>
            <a:custGeom>
              <a:avLst/>
              <a:gdLst>
                <a:gd name="T0" fmla="*/ 0 w 102"/>
                <a:gd name="T1" fmla="*/ 0 h 178"/>
                <a:gd name="T2" fmla="*/ 374 w 102"/>
                <a:gd name="T3" fmla="*/ 807 h 178"/>
                <a:gd name="T4" fmla="*/ 403 w 102"/>
                <a:gd name="T5" fmla="*/ 807 h 178"/>
                <a:gd name="T6" fmla="*/ 26 w 102"/>
                <a:gd name="T7" fmla="*/ 0 h 178"/>
                <a:gd name="T8" fmla="*/ 0 w 102"/>
                <a:gd name="T9" fmla="*/ 0 h 1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78">
                  <a:moveTo>
                    <a:pt x="0" y="0"/>
                  </a:moveTo>
                  <a:lnTo>
                    <a:pt x="95" y="178"/>
                  </a:lnTo>
                  <a:lnTo>
                    <a:pt x="102" y="178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2938" y="2309"/>
              <a:ext cx="227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3108" y="2267"/>
              <a:ext cx="8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3108" y="2267"/>
              <a:ext cx="5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6" name="Rectangle 40"/>
            <p:cNvSpPr>
              <a:spLocks noChangeArrowheads="1"/>
            </p:cNvSpPr>
            <p:nvPr/>
          </p:nvSpPr>
          <p:spPr bwMode="auto">
            <a:xfrm>
              <a:off x="3416" y="2516"/>
              <a:ext cx="22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3412" y="2313"/>
              <a:ext cx="118" cy="211"/>
            </a:xfrm>
            <a:custGeom>
              <a:avLst/>
              <a:gdLst>
                <a:gd name="T0" fmla="*/ 25 w 103"/>
                <a:gd name="T1" fmla="*/ 799 h 182"/>
                <a:gd name="T2" fmla="*/ 403 w 103"/>
                <a:gd name="T3" fmla="*/ 0 h 182"/>
                <a:gd name="T4" fmla="*/ 375 w 103"/>
                <a:gd name="T5" fmla="*/ 0 h 182"/>
                <a:gd name="T6" fmla="*/ 0 w 103"/>
                <a:gd name="T7" fmla="*/ 799 h 182"/>
                <a:gd name="T8" fmla="*/ 25 w 103"/>
                <a:gd name="T9" fmla="*/ 799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82">
                  <a:moveTo>
                    <a:pt x="7" y="182"/>
                  </a:moveTo>
                  <a:lnTo>
                    <a:pt x="103" y="0"/>
                  </a:lnTo>
                  <a:lnTo>
                    <a:pt x="96" y="0"/>
                  </a:lnTo>
                  <a:lnTo>
                    <a:pt x="0" y="182"/>
                  </a:lnTo>
                  <a:lnTo>
                    <a:pt x="7" y="1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3525" y="2313"/>
              <a:ext cx="118" cy="207"/>
            </a:xfrm>
            <a:custGeom>
              <a:avLst/>
              <a:gdLst>
                <a:gd name="T0" fmla="*/ 0 w 103"/>
                <a:gd name="T1" fmla="*/ 0 h 178"/>
                <a:gd name="T2" fmla="*/ 375 w 103"/>
                <a:gd name="T3" fmla="*/ 807 h 178"/>
                <a:gd name="T4" fmla="*/ 403 w 103"/>
                <a:gd name="T5" fmla="*/ 807 h 178"/>
                <a:gd name="T6" fmla="*/ 25 w 103"/>
                <a:gd name="T7" fmla="*/ 0 h 178"/>
                <a:gd name="T8" fmla="*/ 0 w 103"/>
                <a:gd name="T9" fmla="*/ 0 h 1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78">
                  <a:moveTo>
                    <a:pt x="0" y="0"/>
                  </a:moveTo>
                  <a:lnTo>
                    <a:pt x="96" y="178"/>
                  </a:lnTo>
                  <a:lnTo>
                    <a:pt x="103" y="178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0" name="Rectangle 43"/>
            <p:cNvSpPr>
              <a:spLocks noChangeArrowheads="1"/>
            </p:cNvSpPr>
            <p:nvPr/>
          </p:nvSpPr>
          <p:spPr bwMode="auto">
            <a:xfrm>
              <a:off x="3416" y="2309"/>
              <a:ext cx="227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1" name="Rectangle 44"/>
            <p:cNvSpPr>
              <a:spLocks noChangeArrowheads="1"/>
            </p:cNvSpPr>
            <p:nvPr/>
          </p:nvSpPr>
          <p:spPr bwMode="auto">
            <a:xfrm>
              <a:off x="3586" y="2267"/>
              <a:ext cx="8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3586" y="2267"/>
              <a:ext cx="5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3" name="Rectangle 46"/>
            <p:cNvSpPr>
              <a:spLocks noChangeArrowheads="1"/>
            </p:cNvSpPr>
            <p:nvPr/>
          </p:nvSpPr>
          <p:spPr bwMode="auto">
            <a:xfrm>
              <a:off x="2443" y="3941"/>
              <a:ext cx="224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2440" y="3742"/>
              <a:ext cx="117" cy="208"/>
            </a:xfrm>
            <a:custGeom>
              <a:avLst/>
              <a:gdLst>
                <a:gd name="T0" fmla="*/ 26 w 102"/>
                <a:gd name="T1" fmla="*/ 806 h 179"/>
                <a:gd name="T2" fmla="*/ 403 w 102"/>
                <a:gd name="T3" fmla="*/ 0 h 179"/>
                <a:gd name="T4" fmla="*/ 374 w 102"/>
                <a:gd name="T5" fmla="*/ 0 h 179"/>
                <a:gd name="T6" fmla="*/ 0 w 102"/>
                <a:gd name="T7" fmla="*/ 806 h 179"/>
                <a:gd name="T8" fmla="*/ 26 w 102"/>
                <a:gd name="T9" fmla="*/ 80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79">
                  <a:moveTo>
                    <a:pt x="7" y="179"/>
                  </a:moveTo>
                  <a:lnTo>
                    <a:pt x="102" y="0"/>
                  </a:lnTo>
                  <a:lnTo>
                    <a:pt x="95" y="0"/>
                  </a:lnTo>
                  <a:lnTo>
                    <a:pt x="0" y="179"/>
                  </a:lnTo>
                  <a:lnTo>
                    <a:pt x="7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2553" y="3738"/>
              <a:ext cx="114" cy="212"/>
            </a:xfrm>
            <a:custGeom>
              <a:avLst/>
              <a:gdLst>
                <a:gd name="T0" fmla="*/ 0 w 99"/>
                <a:gd name="T1" fmla="*/ 0 h 182"/>
                <a:gd name="T2" fmla="*/ 374 w 99"/>
                <a:gd name="T3" fmla="*/ 836 h 182"/>
                <a:gd name="T4" fmla="*/ 404 w 99"/>
                <a:gd name="T5" fmla="*/ 836 h 182"/>
                <a:gd name="T6" fmla="*/ 28 w 99"/>
                <a:gd name="T7" fmla="*/ 0 h 182"/>
                <a:gd name="T8" fmla="*/ 0 w 99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" h="182">
                  <a:moveTo>
                    <a:pt x="0" y="0"/>
                  </a:moveTo>
                  <a:lnTo>
                    <a:pt x="92" y="182"/>
                  </a:lnTo>
                  <a:lnTo>
                    <a:pt x="99" y="182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6" name="Rectangle 49"/>
            <p:cNvSpPr>
              <a:spLocks noChangeArrowheads="1"/>
            </p:cNvSpPr>
            <p:nvPr/>
          </p:nvSpPr>
          <p:spPr bwMode="auto">
            <a:xfrm>
              <a:off x="2443" y="3734"/>
              <a:ext cx="224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7" name="Rectangle 50"/>
            <p:cNvSpPr>
              <a:spLocks noChangeArrowheads="1"/>
            </p:cNvSpPr>
            <p:nvPr/>
          </p:nvSpPr>
          <p:spPr bwMode="auto">
            <a:xfrm>
              <a:off x="2614" y="3692"/>
              <a:ext cx="8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8" name="Rectangle 51"/>
            <p:cNvSpPr>
              <a:spLocks noChangeArrowheads="1"/>
            </p:cNvSpPr>
            <p:nvPr/>
          </p:nvSpPr>
          <p:spPr bwMode="auto">
            <a:xfrm>
              <a:off x="2614" y="3692"/>
              <a:ext cx="5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59" name="Rectangle 52"/>
            <p:cNvSpPr>
              <a:spLocks noChangeArrowheads="1"/>
            </p:cNvSpPr>
            <p:nvPr/>
          </p:nvSpPr>
          <p:spPr bwMode="auto">
            <a:xfrm>
              <a:off x="2933" y="3941"/>
              <a:ext cx="228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2933" y="3742"/>
              <a:ext cx="115" cy="208"/>
            </a:xfrm>
            <a:custGeom>
              <a:avLst/>
              <a:gdLst>
                <a:gd name="T0" fmla="*/ 32 w 100"/>
                <a:gd name="T1" fmla="*/ 806 h 179"/>
                <a:gd name="T2" fmla="*/ 405 w 100"/>
                <a:gd name="T3" fmla="*/ 0 h 179"/>
                <a:gd name="T4" fmla="*/ 373 w 100"/>
                <a:gd name="T5" fmla="*/ 0 h 179"/>
                <a:gd name="T6" fmla="*/ 0 w 100"/>
                <a:gd name="T7" fmla="*/ 806 h 179"/>
                <a:gd name="T8" fmla="*/ 32 w 100"/>
                <a:gd name="T9" fmla="*/ 80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" h="179">
                  <a:moveTo>
                    <a:pt x="8" y="179"/>
                  </a:moveTo>
                  <a:lnTo>
                    <a:pt x="100" y="0"/>
                  </a:lnTo>
                  <a:lnTo>
                    <a:pt x="92" y="0"/>
                  </a:lnTo>
                  <a:lnTo>
                    <a:pt x="0" y="179"/>
                  </a:lnTo>
                  <a:lnTo>
                    <a:pt x="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3043" y="3738"/>
              <a:ext cx="118" cy="212"/>
            </a:xfrm>
            <a:custGeom>
              <a:avLst/>
              <a:gdLst>
                <a:gd name="T0" fmla="*/ 0 w 103"/>
                <a:gd name="T1" fmla="*/ 0 h 182"/>
                <a:gd name="T2" fmla="*/ 375 w 103"/>
                <a:gd name="T3" fmla="*/ 836 h 182"/>
                <a:gd name="T4" fmla="*/ 403 w 103"/>
                <a:gd name="T5" fmla="*/ 836 h 182"/>
                <a:gd name="T6" fmla="*/ 25 w 103"/>
                <a:gd name="T7" fmla="*/ 0 h 182"/>
                <a:gd name="T8" fmla="*/ 0 w 103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82">
                  <a:moveTo>
                    <a:pt x="0" y="0"/>
                  </a:moveTo>
                  <a:lnTo>
                    <a:pt x="96" y="182"/>
                  </a:lnTo>
                  <a:lnTo>
                    <a:pt x="103" y="182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2" name="Rectangle 55"/>
            <p:cNvSpPr>
              <a:spLocks noChangeArrowheads="1"/>
            </p:cNvSpPr>
            <p:nvPr/>
          </p:nvSpPr>
          <p:spPr bwMode="auto">
            <a:xfrm>
              <a:off x="2938" y="3734"/>
              <a:ext cx="22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63" name="Rectangle 56"/>
            <p:cNvSpPr>
              <a:spLocks noChangeArrowheads="1"/>
            </p:cNvSpPr>
            <p:nvPr/>
          </p:nvSpPr>
          <p:spPr bwMode="auto">
            <a:xfrm>
              <a:off x="3104" y="3692"/>
              <a:ext cx="8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64" name="Rectangle 57"/>
            <p:cNvSpPr>
              <a:spLocks noChangeArrowheads="1"/>
            </p:cNvSpPr>
            <p:nvPr/>
          </p:nvSpPr>
          <p:spPr bwMode="auto">
            <a:xfrm>
              <a:off x="3104" y="3692"/>
              <a:ext cx="57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65" name="Rectangle 58"/>
            <p:cNvSpPr>
              <a:spLocks noChangeArrowheads="1"/>
            </p:cNvSpPr>
            <p:nvPr/>
          </p:nvSpPr>
          <p:spPr bwMode="auto">
            <a:xfrm>
              <a:off x="3412" y="3941"/>
              <a:ext cx="227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3412" y="3742"/>
              <a:ext cx="118" cy="208"/>
            </a:xfrm>
            <a:custGeom>
              <a:avLst/>
              <a:gdLst>
                <a:gd name="T0" fmla="*/ 25 w 103"/>
                <a:gd name="T1" fmla="*/ 806 h 179"/>
                <a:gd name="T2" fmla="*/ 403 w 103"/>
                <a:gd name="T3" fmla="*/ 0 h 179"/>
                <a:gd name="T4" fmla="*/ 375 w 103"/>
                <a:gd name="T5" fmla="*/ 0 h 179"/>
                <a:gd name="T6" fmla="*/ 0 w 103"/>
                <a:gd name="T7" fmla="*/ 806 h 179"/>
                <a:gd name="T8" fmla="*/ 25 w 103"/>
                <a:gd name="T9" fmla="*/ 80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79">
                  <a:moveTo>
                    <a:pt x="7" y="179"/>
                  </a:moveTo>
                  <a:lnTo>
                    <a:pt x="103" y="0"/>
                  </a:lnTo>
                  <a:lnTo>
                    <a:pt x="96" y="0"/>
                  </a:lnTo>
                  <a:lnTo>
                    <a:pt x="0" y="179"/>
                  </a:lnTo>
                  <a:lnTo>
                    <a:pt x="7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3522" y="3738"/>
              <a:ext cx="117" cy="212"/>
            </a:xfrm>
            <a:custGeom>
              <a:avLst/>
              <a:gdLst>
                <a:gd name="T0" fmla="*/ 0 w 102"/>
                <a:gd name="T1" fmla="*/ 0 h 182"/>
                <a:gd name="T2" fmla="*/ 374 w 102"/>
                <a:gd name="T3" fmla="*/ 836 h 182"/>
                <a:gd name="T4" fmla="*/ 403 w 102"/>
                <a:gd name="T5" fmla="*/ 836 h 182"/>
                <a:gd name="T6" fmla="*/ 26 w 102"/>
                <a:gd name="T7" fmla="*/ 0 h 182"/>
                <a:gd name="T8" fmla="*/ 0 w 102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82">
                  <a:moveTo>
                    <a:pt x="0" y="0"/>
                  </a:moveTo>
                  <a:lnTo>
                    <a:pt x="95" y="182"/>
                  </a:lnTo>
                  <a:lnTo>
                    <a:pt x="102" y="182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8" name="Rectangle 61"/>
            <p:cNvSpPr>
              <a:spLocks noChangeArrowheads="1"/>
            </p:cNvSpPr>
            <p:nvPr/>
          </p:nvSpPr>
          <p:spPr bwMode="auto">
            <a:xfrm>
              <a:off x="3416" y="3734"/>
              <a:ext cx="22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69" name="Rectangle 62"/>
            <p:cNvSpPr>
              <a:spLocks noChangeArrowheads="1"/>
            </p:cNvSpPr>
            <p:nvPr/>
          </p:nvSpPr>
          <p:spPr bwMode="auto">
            <a:xfrm>
              <a:off x="3582" y="3692"/>
              <a:ext cx="9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70" name="Rectangle 63"/>
            <p:cNvSpPr>
              <a:spLocks noChangeArrowheads="1"/>
            </p:cNvSpPr>
            <p:nvPr/>
          </p:nvSpPr>
          <p:spPr bwMode="auto">
            <a:xfrm>
              <a:off x="3582" y="3692"/>
              <a:ext cx="57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71" name="Line 64"/>
            <p:cNvSpPr>
              <a:spLocks noChangeShapeType="1"/>
            </p:cNvSpPr>
            <p:nvPr/>
          </p:nvSpPr>
          <p:spPr bwMode="auto">
            <a:xfrm flipV="1">
              <a:off x="4023" y="2377"/>
              <a:ext cx="1" cy="148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3983" y="3785"/>
              <a:ext cx="77" cy="75"/>
            </a:xfrm>
            <a:custGeom>
              <a:avLst/>
              <a:gdLst>
                <a:gd name="T0" fmla="*/ 0 w 67"/>
                <a:gd name="T1" fmla="*/ 0 h 65"/>
                <a:gd name="T2" fmla="*/ 140 w 67"/>
                <a:gd name="T3" fmla="*/ 271 h 65"/>
                <a:gd name="T4" fmla="*/ 267 w 67"/>
                <a:gd name="T5" fmla="*/ 0 h 65"/>
                <a:gd name="T6" fmla="*/ 0 w 67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lnTo>
                    <a:pt x="35" y="65"/>
                  </a:lnTo>
                  <a:lnTo>
                    <a:pt x="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73" name="Line 66"/>
            <p:cNvSpPr>
              <a:spLocks noChangeShapeType="1"/>
            </p:cNvSpPr>
            <p:nvPr/>
          </p:nvSpPr>
          <p:spPr bwMode="auto">
            <a:xfrm>
              <a:off x="2245" y="3201"/>
              <a:ext cx="4" cy="3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2209" y="3484"/>
              <a:ext cx="76" cy="80"/>
            </a:xfrm>
            <a:custGeom>
              <a:avLst/>
              <a:gdLst>
                <a:gd name="T0" fmla="*/ 237 w 67"/>
                <a:gd name="T1" fmla="*/ 0 h 69"/>
                <a:gd name="T2" fmla="*/ 124 w 67"/>
                <a:gd name="T3" fmla="*/ 304 h 69"/>
                <a:gd name="T4" fmla="*/ 0 w 67"/>
                <a:gd name="T5" fmla="*/ 0 h 69"/>
                <a:gd name="T6" fmla="*/ 237 w 67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" h="69">
                  <a:moveTo>
                    <a:pt x="67" y="0"/>
                  </a:moveTo>
                  <a:lnTo>
                    <a:pt x="35" y="69"/>
                  </a:lnTo>
                  <a:lnTo>
                    <a:pt x="0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75" name="Rectangle 68"/>
            <p:cNvSpPr>
              <a:spLocks noChangeArrowheads="1"/>
            </p:cNvSpPr>
            <p:nvPr/>
          </p:nvSpPr>
          <p:spPr bwMode="auto">
            <a:xfrm>
              <a:off x="3862" y="3044"/>
              <a:ext cx="8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600">
                  <a:latin typeface="Symbol" panose="05050102010706020507" pitchFamily="18" charset="2"/>
                </a:rPr>
                <a:t>un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6" name="Rectangle 69"/>
            <p:cNvSpPr>
              <a:spLocks noChangeArrowheads="1"/>
            </p:cNvSpPr>
            <p:nvPr/>
          </p:nvSpPr>
          <p:spPr bwMode="auto">
            <a:xfrm>
              <a:off x="3680" y="2985"/>
              <a:ext cx="9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700"/>
                <a:t>tu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" name="Rectangle 70"/>
            <p:cNvSpPr>
              <a:spLocks noChangeArrowheads="1"/>
            </p:cNvSpPr>
            <p:nvPr/>
          </p:nvSpPr>
          <p:spPr bwMode="auto">
            <a:xfrm>
              <a:off x="3777" y="3052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600"/>
                <a:t>d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 71"/>
            <p:cNvSpPr>
              <a:spLocks noChangeArrowheads="1"/>
            </p:cNvSpPr>
            <p:nvPr/>
          </p:nvSpPr>
          <p:spPr bwMode="auto">
            <a:xfrm>
              <a:off x="4109" y="1873"/>
              <a:ext cx="3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700"/>
                <a:t>yo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" name="Rectangle 72"/>
            <p:cNvSpPr>
              <a:spLocks noChangeArrowheads="1"/>
            </p:cNvSpPr>
            <p:nvPr/>
          </p:nvSpPr>
          <p:spPr bwMode="auto">
            <a:xfrm>
              <a:off x="4162" y="1937"/>
              <a:ext cx="7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600"/>
                <a:t>d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3"/>
            <p:cNvSpPr>
              <a:spLocks noChangeArrowheads="1"/>
            </p:cNvSpPr>
            <p:nvPr/>
          </p:nvSpPr>
          <p:spPr bwMode="auto">
            <a:xfrm>
              <a:off x="2257" y="2398"/>
              <a:ext cx="29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700"/>
                <a:t>i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1" name="Rectangle 74"/>
            <p:cNvSpPr>
              <a:spLocks noChangeArrowheads="1"/>
            </p:cNvSpPr>
            <p:nvPr/>
          </p:nvSpPr>
          <p:spPr bwMode="auto">
            <a:xfrm>
              <a:off x="2293" y="2448"/>
              <a:ext cx="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600"/>
                <a:t>L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82" name="Group 75"/>
            <p:cNvGrpSpPr>
              <a:grpSpLocks/>
            </p:cNvGrpSpPr>
            <p:nvPr/>
          </p:nvGrpSpPr>
          <p:grpSpPr bwMode="auto">
            <a:xfrm>
              <a:off x="939" y="2382"/>
              <a:ext cx="184" cy="239"/>
              <a:chOff x="2336" y="1611"/>
              <a:chExt cx="161" cy="206"/>
            </a:xfrm>
          </p:grpSpPr>
          <p:sp>
            <p:nvSpPr>
              <p:cNvPr id="113" name="Rectangle 76"/>
              <p:cNvSpPr>
                <a:spLocks noChangeArrowheads="1"/>
              </p:cNvSpPr>
              <p:nvPr/>
            </p:nvSpPr>
            <p:spPr bwMode="auto">
              <a:xfrm>
                <a:off x="2336" y="1611"/>
                <a:ext cx="67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700"/>
                  <a:t>L</a:t>
                </a:r>
                <a:endParaRPr lang="en-US" altLang="de-DE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4" name="Rectangle 77"/>
              <p:cNvSpPr>
                <a:spLocks noChangeArrowheads="1"/>
              </p:cNvSpPr>
              <p:nvPr/>
            </p:nvSpPr>
            <p:spPr bwMode="auto">
              <a:xfrm>
                <a:off x="2435" y="1684"/>
                <a:ext cx="6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600"/>
                  <a:t>1</a:t>
                </a:r>
                <a:endParaRPr lang="en-US" altLang="de-DE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78"/>
            <p:cNvSpPr>
              <a:spLocks noChangeArrowheads="1"/>
            </p:cNvSpPr>
            <p:nvPr/>
          </p:nvSpPr>
          <p:spPr bwMode="auto">
            <a:xfrm>
              <a:off x="2293" y="3289"/>
              <a:ext cx="7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700"/>
                <a:t>tu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7" name="Rectangle 79"/>
            <p:cNvSpPr>
              <a:spLocks noChangeArrowheads="1"/>
            </p:cNvSpPr>
            <p:nvPr/>
          </p:nvSpPr>
          <p:spPr bwMode="auto">
            <a:xfrm>
              <a:off x="2383" y="3353"/>
              <a:ext cx="7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1600"/>
                <a:t>L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471" y="2643"/>
              <a:ext cx="166" cy="993"/>
            </a:xfrm>
            <a:custGeom>
              <a:avLst/>
              <a:gdLst>
                <a:gd name="T0" fmla="*/ 561 w 145"/>
                <a:gd name="T1" fmla="*/ 3748 h 856"/>
                <a:gd name="T2" fmla="*/ 3 w 145"/>
                <a:gd name="T3" fmla="*/ 3728 h 856"/>
                <a:gd name="T4" fmla="*/ 25 w 145"/>
                <a:gd name="T5" fmla="*/ 3748 h 856"/>
                <a:gd name="T6" fmla="*/ 25 w 145"/>
                <a:gd name="T7" fmla="*/ 19 h 856"/>
                <a:gd name="T8" fmla="*/ 3 w 145"/>
                <a:gd name="T9" fmla="*/ 30 h 856"/>
                <a:gd name="T10" fmla="*/ 515 w 145"/>
                <a:gd name="T11" fmla="*/ 30 h 856"/>
                <a:gd name="T12" fmla="*/ 515 w 145"/>
                <a:gd name="T13" fmla="*/ 0 h 856"/>
                <a:gd name="T14" fmla="*/ 3 w 145"/>
                <a:gd name="T15" fmla="*/ 0 h 856"/>
                <a:gd name="T16" fmla="*/ 0 w 145"/>
                <a:gd name="T17" fmla="*/ 0 h 856"/>
                <a:gd name="T18" fmla="*/ 0 w 145"/>
                <a:gd name="T19" fmla="*/ 19 h 856"/>
                <a:gd name="T20" fmla="*/ 0 w 145"/>
                <a:gd name="T21" fmla="*/ 3748 h 856"/>
                <a:gd name="T22" fmla="*/ 0 w 145"/>
                <a:gd name="T23" fmla="*/ 3766 h 856"/>
                <a:gd name="T24" fmla="*/ 3 w 145"/>
                <a:gd name="T25" fmla="*/ 3766 h 856"/>
                <a:gd name="T26" fmla="*/ 561 w 145"/>
                <a:gd name="T27" fmla="*/ 3777 h 856"/>
                <a:gd name="T28" fmla="*/ 561 w 145"/>
                <a:gd name="T29" fmla="*/ 3748 h 8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5" h="856">
                  <a:moveTo>
                    <a:pt x="145" y="849"/>
                  </a:moveTo>
                  <a:lnTo>
                    <a:pt x="3" y="845"/>
                  </a:lnTo>
                  <a:lnTo>
                    <a:pt x="7" y="849"/>
                  </a:lnTo>
                  <a:lnTo>
                    <a:pt x="7" y="4"/>
                  </a:lnTo>
                  <a:lnTo>
                    <a:pt x="3" y="7"/>
                  </a:lnTo>
                  <a:lnTo>
                    <a:pt x="134" y="7"/>
                  </a:lnTo>
                  <a:lnTo>
                    <a:pt x="134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849"/>
                  </a:lnTo>
                  <a:lnTo>
                    <a:pt x="0" y="853"/>
                  </a:lnTo>
                  <a:lnTo>
                    <a:pt x="3" y="853"/>
                  </a:lnTo>
                  <a:lnTo>
                    <a:pt x="145" y="856"/>
                  </a:lnTo>
                  <a:lnTo>
                    <a:pt x="145" y="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2553" y="2136"/>
              <a:ext cx="8" cy="1999"/>
            </a:xfrm>
            <a:custGeom>
              <a:avLst/>
              <a:gdLst>
                <a:gd name="T0" fmla="*/ 0 w 7"/>
                <a:gd name="T1" fmla="*/ 0 h 1723"/>
                <a:gd name="T2" fmla="*/ 0 w 7"/>
                <a:gd name="T3" fmla="*/ 7612 h 1723"/>
                <a:gd name="T4" fmla="*/ 25 w 7"/>
                <a:gd name="T5" fmla="*/ 7612 h 1723"/>
                <a:gd name="T6" fmla="*/ 25 w 7"/>
                <a:gd name="T7" fmla="*/ 7595 h 1723"/>
                <a:gd name="T8" fmla="*/ 25 w 7"/>
                <a:gd name="T9" fmla="*/ 19 h 1723"/>
                <a:gd name="T10" fmla="*/ 25 w 7"/>
                <a:gd name="T11" fmla="*/ 0 h 1723"/>
                <a:gd name="T12" fmla="*/ 0 w 7"/>
                <a:gd name="T13" fmla="*/ 0 h 17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1723">
                  <a:moveTo>
                    <a:pt x="0" y="0"/>
                  </a:moveTo>
                  <a:lnTo>
                    <a:pt x="0" y="1723"/>
                  </a:lnTo>
                  <a:lnTo>
                    <a:pt x="7" y="1723"/>
                  </a:lnTo>
                  <a:lnTo>
                    <a:pt x="7" y="1719"/>
                  </a:lnTo>
                  <a:lnTo>
                    <a:pt x="7" y="4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90" name="Rectangle 82"/>
            <p:cNvSpPr>
              <a:spLocks noChangeArrowheads="1"/>
            </p:cNvSpPr>
            <p:nvPr/>
          </p:nvSpPr>
          <p:spPr bwMode="auto">
            <a:xfrm>
              <a:off x="4457" y="2136"/>
              <a:ext cx="8" cy="77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612" y="2495"/>
              <a:ext cx="333" cy="338"/>
            </a:xfrm>
            <a:custGeom>
              <a:avLst/>
              <a:gdLst>
                <a:gd name="T0" fmla="*/ 3 w 290"/>
                <a:gd name="T1" fmla="*/ 826 h 291"/>
                <a:gd name="T2" fmla="*/ 69 w 290"/>
                <a:gd name="T3" fmla="*/ 959 h 291"/>
                <a:gd name="T4" fmla="*/ 124 w 290"/>
                <a:gd name="T5" fmla="*/ 1051 h 291"/>
                <a:gd name="T6" fmla="*/ 266 w 290"/>
                <a:gd name="T7" fmla="*/ 1187 h 291"/>
                <a:gd name="T8" fmla="*/ 395 w 290"/>
                <a:gd name="T9" fmla="*/ 1271 h 291"/>
                <a:gd name="T10" fmla="*/ 563 w 290"/>
                <a:gd name="T11" fmla="*/ 1301 h 291"/>
                <a:gd name="T12" fmla="*/ 746 w 290"/>
                <a:gd name="T13" fmla="*/ 1271 h 291"/>
                <a:gd name="T14" fmla="*/ 870 w 290"/>
                <a:gd name="T15" fmla="*/ 1187 h 291"/>
                <a:gd name="T16" fmla="*/ 1013 w 290"/>
                <a:gd name="T17" fmla="*/ 1051 h 291"/>
                <a:gd name="T18" fmla="*/ 1072 w 290"/>
                <a:gd name="T19" fmla="*/ 959 h 291"/>
                <a:gd name="T20" fmla="*/ 1126 w 290"/>
                <a:gd name="T21" fmla="*/ 826 h 291"/>
                <a:gd name="T22" fmla="*/ 1156 w 290"/>
                <a:gd name="T23" fmla="*/ 638 h 291"/>
                <a:gd name="T24" fmla="*/ 1126 w 290"/>
                <a:gd name="T25" fmla="*/ 454 h 291"/>
                <a:gd name="T26" fmla="*/ 1072 w 290"/>
                <a:gd name="T27" fmla="*/ 324 h 291"/>
                <a:gd name="T28" fmla="*/ 1013 w 290"/>
                <a:gd name="T29" fmla="*/ 226 h 291"/>
                <a:gd name="T30" fmla="*/ 942 w 290"/>
                <a:gd name="T31" fmla="*/ 143 h 291"/>
                <a:gd name="T32" fmla="*/ 860 w 290"/>
                <a:gd name="T33" fmla="*/ 80 h 291"/>
                <a:gd name="T34" fmla="*/ 717 w 290"/>
                <a:gd name="T35" fmla="*/ 3 h 291"/>
                <a:gd name="T36" fmla="*/ 395 w 290"/>
                <a:gd name="T37" fmla="*/ 3 h 291"/>
                <a:gd name="T38" fmla="*/ 266 w 290"/>
                <a:gd name="T39" fmla="*/ 93 h 291"/>
                <a:gd name="T40" fmla="*/ 185 w 290"/>
                <a:gd name="T41" fmla="*/ 161 h 291"/>
                <a:gd name="T42" fmla="*/ 109 w 290"/>
                <a:gd name="T43" fmla="*/ 260 h 291"/>
                <a:gd name="T44" fmla="*/ 55 w 290"/>
                <a:gd name="T45" fmla="*/ 354 h 291"/>
                <a:gd name="T46" fmla="*/ 3 w 290"/>
                <a:gd name="T47" fmla="*/ 473 h 291"/>
                <a:gd name="T48" fmla="*/ 83 w 290"/>
                <a:gd name="T49" fmla="*/ 533 h 291"/>
                <a:gd name="T50" fmla="*/ 109 w 290"/>
                <a:gd name="T51" fmla="*/ 420 h 291"/>
                <a:gd name="T52" fmla="*/ 165 w 290"/>
                <a:gd name="T53" fmla="*/ 324 h 291"/>
                <a:gd name="T54" fmla="*/ 238 w 290"/>
                <a:gd name="T55" fmla="*/ 226 h 291"/>
                <a:gd name="T56" fmla="*/ 324 w 290"/>
                <a:gd name="T57" fmla="*/ 161 h 291"/>
                <a:gd name="T58" fmla="*/ 421 w 290"/>
                <a:gd name="T59" fmla="*/ 109 h 291"/>
                <a:gd name="T60" fmla="*/ 660 w 290"/>
                <a:gd name="T61" fmla="*/ 93 h 291"/>
                <a:gd name="T62" fmla="*/ 758 w 290"/>
                <a:gd name="T63" fmla="*/ 127 h 291"/>
                <a:gd name="T64" fmla="*/ 860 w 290"/>
                <a:gd name="T65" fmla="*/ 193 h 291"/>
                <a:gd name="T66" fmla="*/ 942 w 290"/>
                <a:gd name="T67" fmla="*/ 271 h 291"/>
                <a:gd name="T68" fmla="*/ 999 w 290"/>
                <a:gd name="T69" fmla="*/ 369 h 291"/>
                <a:gd name="T70" fmla="*/ 1046 w 290"/>
                <a:gd name="T71" fmla="*/ 488 h 291"/>
                <a:gd name="T72" fmla="*/ 1072 w 290"/>
                <a:gd name="T73" fmla="*/ 667 h 291"/>
                <a:gd name="T74" fmla="*/ 1046 w 290"/>
                <a:gd name="T75" fmla="*/ 777 h 291"/>
                <a:gd name="T76" fmla="*/ 1013 w 290"/>
                <a:gd name="T77" fmla="*/ 889 h 291"/>
                <a:gd name="T78" fmla="*/ 959 w 290"/>
                <a:gd name="T79" fmla="*/ 992 h 291"/>
                <a:gd name="T80" fmla="*/ 818 w 290"/>
                <a:gd name="T81" fmla="*/ 1126 h 291"/>
                <a:gd name="T82" fmla="*/ 717 w 290"/>
                <a:gd name="T83" fmla="*/ 1168 h 291"/>
                <a:gd name="T84" fmla="*/ 549 w 290"/>
                <a:gd name="T85" fmla="*/ 1217 h 291"/>
                <a:gd name="T86" fmla="*/ 448 w 290"/>
                <a:gd name="T87" fmla="*/ 1168 h 291"/>
                <a:gd name="T88" fmla="*/ 340 w 290"/>
                <a:gd name="T89" fmla="*/ 1142 h 291"/>
                <a:gd name="T90" fmla="*/ 249 w 290"/>
                <a:gd name="T91" fmla="*/ 1074 h 291"/>
                <a:gd name="T92" fmla="*/ 140 w 290"/>
                <a:gd name="T93" fmla="*/ 912 h 291"/>
                <a:gd name="T94" fmla="*/ 95 w 290"/>
                <a:gd name="T95" fmla="*/ 796 h 291"/>
                <a:gd name="T96" fmla="*/ 0 w 290"/>
                <a:gd name="T97" fmla="*/ 643 h 29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0" h="291">
                  <a:moveTo>
                    <a:pt x="0" y="145"/>
                  </a:moveTo>
                  <a:lnTo>
                    <a:pt x="0" y="174"/>
                  </a:lnTo>
                  <a:lnTo>
                    <a:pt x="3" y="182"/>
                  </a:lnTo>
                  <a:lnTo>
                    <a:pt x="3" y="185"/>
                  </a:lnTo>
                  <a:lnTo>
                    <a:pt x="7" y="193"/>
                  </a:lnTo>
                  <a:lnTo>
                    <a:pt x="7" y="200"/>
                  </a:lnTo>
                  <a:lnTo>
                    <a:pt x="14" y="207"/>
                  </a:lnTo>
                  <a:lnTo>
                    <a:pt x="17" y="215"/>
                  </a:lnTo>
                  <a:lnTo>
                    <a:pt x="21" y="218"/>
                  </a:lnTo>
                  <a:lnTo>
                    <a:pt x="24" y="225"/>
                  </a:lnTo>
                  <a:lnTo>
                    <a:pt x="28" y="229"/>
                  </a:lnTo>
                  <a:lnTo>
                    <a:pt x="31" y="236"/>
                  </a:lnTo>
                  <a:lnTo>
                    <a:pt x="49" y="255"/>
                  </a:lnTo>
                  <a:lnTo>
                    <a:pt x="56" y="258"/>
                  </a:lnTo>
                  <a:lnTo>
                    <a:pt x="60" y="262"/>
                  </a:lnTo>
                  <a:lnTo>
                    <a:pt x="67" y="266"/>
                  </a:lnTo>
                  <a:lnTo>
                    <a:pt x="70" y="269"/>
                  </a:lnTo>
                  <a:lnTo>
                    <a:pt x="88" y="280"/>
                  </a:lnTo>
                  <a:lnTo>
                    <a:pt x="92" y="280"/>
                  </a:lnTo>
                  <a:lnTo>
                    <a:pt x="99" y="284"/>
                  </a:lnTo>
                  <a:lnTo>
                    <a:pt x="106" y="284"/>
                  </a:lnTo>
                  <a:lnTo>
                    <a:pt x="113" y="287"/>
                  </a:lnTo>
                  <a:lnTo>
                    <a:pt x="134" y="287"/>
                  </a:lnTo>
                  <a:lnTo>
                    <a:pt x="141" y="291"/>
                  </a:lnTo>
                  <a:lnTo>
                    <a:pt x="152" y="287"/>
                  </a:lnTo>
                  <a:lnTo>
                    <a:pt x="173" y="287"/>
                  </a:lnTo>
                  <a:lnTo>
                    <a:pt x="180" y="284"/>
                  </a:lnTo>
                  <a:lnTo>
                    <a:pt x="187" y="284"/>
                  </a:lnTo>
                  <a:lnTo>
                    <a:pt x="194" y="280"/>
                  </a:lnTo>
                  <a:lnTo>
                    <a:pt x="198" y="280"/>
                  </a:lnTo>
                  <a:lnTo>
                    <a:pt x="216" y="269"/>
                  </a:lnTo>
                  <a:lnTo>
                    <a:pt x="219" y="266"/>
                  </a:lnTo>
                  <a:lnTo>
                    <a:pt x="226" y="262"/>
                  </a:lnTo>
                  <a:lnTo>
                    <a:pt x="230" y="258"/>
                  </a:lnTo>
                  <a:lnTo>
                    <a:pt x="237" y="255"/>
                  </a:lnTo>
                  <a:lnTo>
                    <a:pt x="254" y="236"/>
                  </a:lnTo>
                  <a:lnTo>
                    <a:pt x="258" y="229"/>
                  </a:lnTo>
                  <a:lnTo>
                    <a:pt x="262" y="225"/>
                  </a:lnTo>
                  <a:lnTo>
                    <a:pt x="265" y="218"/>
                  </a:lnTo>
                  <a:lnTo>
                    <a:pt x="269" y="215"/>
                  </a:lnTo>
                  <a:lnTo>
                    <a:pt x="272" y="207"/>
                  </a:lnTo>
                  <a:lnTo>
                    <a:pt x="279" y="200"/>
                  </a:lnTo>
                  <a:lnTo>
                    <a:pt x="279" y="193"/>
                  </a:lnTo>
                  <a:lnTo>
                    <a:pt x="283" y="185"/>
                  </a:lnTo>
                  <a:lnTo>
                    <a:pt x="283" y="182"/>
                  </a:lnTo>
                  <a:lnTo>
                    <a:pt x="286" y="174"/>
                  </a:lnTo>
                  <a:lnTo>
                    <a:pt x="286" y="153"/>
                  </a:lnTo>
                  <a:lnTo>
                    <a:pt x="290" y="142"/>
                  </a:lnTo>
                  <a:lnTo>
                    <a:pt x="286" y="134"/>
                  </a:lnTo>
                  <a:lnTo>
                    <a:pt x="286" y="112"/>
                  </a:lnTo>
                  <a:lnTo>
                    <a:pt x="283" y="105"/>
                  </a:lnTo>
                  <a:lnTo>
                    <a:pt x="283" y="102"/>
                  </a:lnTo>
                  <a:lnTo>
                    <a:pt x="279" y="94"/>
                  </a:lnTo>
                  <a:lnTo>
                    <a:pt x="279" y="87"/>
                  </a:lnTo>
                  <a:lnTo>
                    <a:pt x="272" y="80"/>
                  </a:lnTo>
                  <a:lnTo>
                    <a:pt x="269" y="72"/>
                  </a:lnTo>
                  <a:lnTo>
                    <a:pt x="265" y="69"/>
                  </a:lnTo>
                  <a:lnTo>
                    <a:pt x="262" y="61"/>
                  </a:lnTo>
                  <a:lnTo>
                    <a:pt x="258" y="58"/>
                  </a:lnTo>
                  <a:lnTo>
                    <a:pt x="254" y="51"/>
                  </a:lnTo>
                  <a:lnTo>
                    <a:pt x="251" y="47"/>
                  </a:lnTo>
                  <a:lnTo>
                    <a:pt x="244" y="43"/>
                  </a:lnTo>
                  <a:lnTo>
                    <a:pt x="240" y="36"/>
                  </a:lnTo>
                  <a:lnTo>
                    <a:pt x="237" y="32"/>
                  </a:lnTo>
                  <a:lnTo>
                    <a:pt x="230" y="29"/>
                  </a:lnTo>
                  <a:lnTo>
                    <a:pt x="226" y="25"/>
                  </a:lnTo>
                  <a:lnTo>
                    <a:pt x="219" y="21"/>
                  </a:lnTo>
                  <a:lnTo>
                    <a:pt x="216" y="18"/>
                  </a:lnTo>
                  <a:lnTo>
                    <a:pt x="198" y="7"/>
                  </a:lnTo>
                  <a:lnTo>
                    <a:pt x="194" y="7"/>
                  </a:lnTo>
                  <a:lnTo>
                    <a:pt x="187" y="3"/>
                  </a:lnTo>
                  <a:lnTo>
                    <a:pt x="180" y="3"/>
                  </a:lnTo>
                  <a:lnTo>
                    <a:pt x="173" y="0"/>
                  </a:lnTo>
                  <a:lnTo>
                    <a:pt x="113" y="0"/>
                  </a:lnTo>
                  <a:lnTo>
                    <a:pt x="106" y="3"/>
                  </a:lnTo>
                  <a:lnTo>
                    <a:pt x="99" y="3"/>
                  </a:lnTo>
                  <a:lnTo>
                    <a:pt x="92" y="7"/>
                  </a:lnTo>
                  <a:lnTo>
                    <a:pt x="88" y="7"/>
                  </a:lnTo>
                  <a:lnTo>
                    <a:pt x="70" y="18"/>
                  </a:lnTo>
                  <a:lnTo>
                    <a:pt x="67" y="21"/>
                  </a:lnTo>
                  <a:lnTo>
                    <a:pt x="60" y="25"/>
                  </a:lnTo>
                  <a:lnTo>
                    <a:pt x="56" y="29"/>
                  </a:lnTo>
                  <a:lnTo>
                    <a:pt x="49" y="32"/>
                  </a:lnTo>
                  <a:lnTo>
                    <a:pt x="46" y="36"/>
                  </a:lnTo>
                  <a:lnTo>
                    <a:pt x="42" y="43"/>
                  </a:lnTo>
                  <a:lnTo>
                    <a:pt x="35" y="47"/>
                  </a:lnTo>
                  <a:lnTo>
                    <a:pt x="31" y="51"/>
                  </a:lnTo>
                  <a:lnTo>
                    <a:pt x="28" y="58"/>
                  </a:lnTo>
                  <a:lnTo>
                    <a:pt x="24" y="61"/>
                  </a:lnTo>
                  <a:lnTo>
                    <a:pt x="21" y="69"/>
                  </a:lnTo>
                  <a:lnTo>
                    <a:pt x="17" y="72"/>
                  </a:lnTo>
                  <a:lnTo>
                    <a:pt x="14" y="80"/>
                  </a:lnTo>
                  <a:lnTo>
                    <a:pt x="7" y="87"/>
                  </a:lnTo>
                  <a:lnTo>
                    <a:pt x="7" y="94"/>
                  </a:lnTo>
                  <a:lnTo>
                    <a:pt x="3" y="102"/>
                  </a:lnTo>
                  <a:lnTo>
                    <a:pt x="3" y="105"/>
                  </a:lnTo>
                  <a:lnTo>
                    <a:pt x="0" y="112"/>
                  </a:lnTo>
                  <a:lnTo>
                    <a:pt x="0" y="145"/>
                  </a:lnTo>
                  <a:lnTo>
                    <a:pt x="21" y="145"/>
                  </a:lnTo>
                  <a:lnTo>
                    <a:pt x="21" y="120"/>
                  </a:lnTo>
                  <a:lnTo>
                    <a:pt x="24" y="112"/>
                  </a:lnTo>
                  <a:lnTo>
                    <a:pt x="24" y="109"/>
                  </a:lnTo>
                  <a:lnTo>
                    <a:pt x="28" y="102"/>
                  </a:lnTo>
                  <a:lnTo>
                    <a:pt x="28" y="94"/>
                  </a:lnTo>
                  <a:lnTo>
                    <a:pt x="31" y="87"/>
                  </a:lnTo>
                  <a:lnTo>
                    <a:pt x="35" y="83"/>
                  </a:lnTo>
                  <a:lnTo>
                    <a:pt x="39" y="76"/>
                  </a:lnTo>
                  <a:lnTo>
                    <a:pt x="42" y="72"/>
                  </a:lnTo>
                  <a:lnTo>
                    <a:pt x="46" y="65"/>
                  </a:lnTo>
                  <a:lnTo>
                    <a:pt x="49" y="61"/>
                  </a:lnTo>
                  <a:lnTo>
                    <a:pt x="56" y="58"/>
                  </a:lnTo>
                  <a:lnTo>
                    <a:pt x="60" y="51"/>
                  </a:lnTo>
                  <a:lnTo>
                    <a:pt x="63" y="47"/>
                  </a:lnTo>
                  <a:lnTo>
                    <a:pt x="70" y="43"/>
                  </a:lnTo>
                  <a:lnTo>
                    <a:pt x="74" y="40"/>
                  </a:lnTo>
                  <a:lnTo>
                    <a:pt x="81" y="36"/>
                  </a:lnTo>
                  <a:lnTo>
                    <a:pt x="85" y="32"/>
                  </a:lnTo>
                  <a:lnTo>
                    <a:pt x="95" y="29"/>
                  </a:lnTo>
                  <a:lnTo>
                    <a:pt x="99" y="29"/>
                  </a:lnTo>
                  <a:lnTo>
                    <a:pt x="106" y="25"/>
                  </a:lnTo>
                  <a:lnTo>
                    <a:pt x="113" y="25"/>
                  </a:lnTo>
                  <a:lnTo>
                    <a:pt x="120" y="21"/>
                  </a:lnTo>
                  <a:lnTo>
                    <a:pt x="145" y="21"/>
                  </a:lnTo>
                  <a:lnTo>
                    <a:pt x="166" y="21"/>
                  </a:lnTo>
                  <a:lnTo>
                    <a:pt x="173" y="25"/>
                  </a:lnTo>
                  <a:lnTo>
                    <a:pt x="180" y="25"/>
                  </a:lnTo>
                  <a:lnTo>
                    <a:pt x="187" y="29"/>
                  </a:lnTo>
                  <a:lnTo>
                    <a:pt x="191" y="29"/>
                  </a:lnTo>
                  <a:lnTo>
                    <a:pt x="201" y="32"/>
                  </a:lnTo>
                  <a:lnTo>
                    <a:pt x="205" y="36"/>
                  </a:lnTo>
                  <a:lnTo>
                    <a:pt x="212" y="40"/>
                  </a:lnTo>
                  <a:lnTo>
                    <a:pt x="216" y="43"/>
                  </a:lnTo>
                  <a:lnTo>
                    <a:pt x="223" y="47"/>
                  </a:lnTo>
                  <a:lnTo>
                    <a:pt x="226" y="51"/>
                  </a:lnTo>
                  <a:lnTo>
                    <a:pt x="230" y="58"/>
                  </a:lnTo>
                  <a:lnTo>
                    <a:pt x="237" y="61"/>
                  </a:lnTo>
                  <a:lnTo>
                    <a:pt x="240" y="65"/>
                  </a:lnTo>
                  <a:lnTo>
                    <a:pt x="244" y="72"/>
                  </a:lnTo>
                  <a:lnTo>
                    <a:pt x="247" y="76"/>
                  </a:lnTo>
                  <a:lnTo>
                    <a:pt x="251" y="83"/>
                  </a:lnTo>
                  <a:lnTo>
                    <a:pt x="254" y="87"/>
                  </a:lnTo>
                  <a:lnTo>
                    <a:pt x="258" y="94"/>
                  </a:lnTo>
                  <a:lnTo>
                    <a:pt x="258" y="102"/>
                  </a:lnTo>
                  <a:lnTo>
                    <a:pt x="262" y="109"/>
                  </a:lnTo>
                  <a:lnTo>
                    <a:pt x="262" y="112"/>
                  </a:lnTo>
                  <a:lnTo>
                    <a:pt x="265" y="120"/>
                  </a:lnTo>
                  <a:lnTo>
                    <a:pt x="265" y="142"/>
                  </a:lnTo>
                  <a:lnTo>
                    <a:pt x="269" y="149"/>
                  </a:lnTo>
                  <a:lnTo>
                    <a:pt x="272" y="138"/>
                  </a:lnTo>
                  <a:lnTo>
                    <a:pt x="265" y="145"/>
                  </a:lnTo>
                  <a:lnTo>
                    <a:pt x="265" y="167"/>
                  </a:lnTo>
                  <a:lnTo>
                    <a:pt x="262" y="174"/>
                  </a:lnTo>
                  <a:lnTo>
                    <a:pt x="262" y="178"/>
                  </a:lnTo>
                  <a:lnTo>
                    <a:pt x="258" y="185"/>
                  </a:lnTo>
                  <a:lnTo>
                    <a:pt x="258" y="193"/>
                  </a:lnTo>
                  <a:lnTo>
                    <a:pt x="254" y="200"/>
                  </a:lnTo>
                  <a:lnTo>
                    <a:pt x="251" y="204"/>
                  </a:lnTo>
                  <a:lnTo>
                    <a:pt x="247" y="211"/>
                  </a:lnTo>
                  <a:lnTo>
                    <a:pt x="244" y="215"/>
                  </a:lnTo>
                  <a:lnTo>
                    <a:pt x="240" y="222"/>
                  </a:lnTo>
                  <a:lnTo>
                    <a:pt x="223" y="240"/>
                  </a:lnTo>
                  <a:lnTo>
                    <a:pt x="216" y="244"/>
                  </a:lnTo>
                  <a:lnTo>
                    <a:pt x="212" y="247"/>
                  </a:lnTo>
                  <a:lnTo>
                    <a:pt x="205" y="251"/>
                  </a:lnTo>
                  <a:lnTo>
                    <a:pt x="201" y="255"/>
                  </a:lnTo>
                  <a:lnTo>
                    <a:pt x="191" y="258"/>
                  </a:lnTo>
                  <a:lnTo>
                    <a:pt x="187" y="258"/>
                  </a:lnTo>
                  <a:lnTo>
                    <a:pt x="180" y="262"/>
                  </a:lnTo>
                  <a:lnTo>
                    <a:pt x="173" y="262"/>
                  </a:lnTo>
                  <a:lnTo>
                    <a:pt x="166" y="266"/>
                  </a:lnTo>
                  <a:lnTo>
                    <a:pt x="145" y="266"/>
                  </a:lnTo>
                  <a:lnTo>
                    <a:pt x="138" y="273"/>
                  </a:lnTo>
                  <a:lnTo>
                    <a:pt x="148" y="269"/>
                  </a:lnTo>
                  <a:lnTo>
                    <a:pt x="141" y="266"/>
                  </a:lnTo>
                  <a:lnTo>
                    <a:pt x="120" y="266"/>
                  </a:lnTo>
                  <a:lnTo>
                    <a:pt x="113" y="262"/>
                  </a:lnTo>
                  <a:lnTo>
                    <a:pt x="106" y="262"/>
                  </a:lnTo>
                  <a:lnTo>
                    <a:pt x="99" y="258"/>
                  </a:lnTo>
                  <a:lnTo>
                    <a:pt x="95" y="258"/>
                  </a:lnTo>
                  <a:lnTo>
                    <a:pt x="85" y="255"/>
                  </a:lnTo>
                  <a:lnTo>
                    <a:pt x="81" y="251"/>
                  </a:lnTo>
                  <a:lnTo>
                    <a:pt x="74" y="247"/>
                  </a:lnTo>
                  <a:lnTo>
                    <a:pt x="70" y="244"/>
                  </a:lnTo>
                  <a:lnTo>
                    <a:pt x="63" y="240"/>
                  </a:lnTo>
                  <a:lnTo>
                    <a:pt x="46" y="222"/>
                  </a:lnTo>
                  <a:lnTo>
                    <a:pt x="42" y="215"/>
                  </a:lnTo>
                  <a:lnTo>
                    <a:pt x="39" y="211"/>
                  </a:lnTo>
                  <a:lnTo>
                    <a:pt x="35" y="204"/>
                  </a:lnTo>
                  <a:lnTo>
                    <a:pt x="31" y="200"/>
                  </a:lnTo>
                  <a:lnTo>
                    <a:pt x="28" y="193"/>
                  </a:lnTo>
                  <a:lnTo>
                    <a:pt x="28" y="185"/>
                  </a:lnTo>
                  <a:lnTo>
                    <a:pt x="24" y="178"/>
                  </a:lnTo>
                  <a:lnTo>
                    <a:pt x="24" y="174"/>
                  </a:lnTo>
                  <a:lnTo>
                    <a:pt x="21" y="167"/>
                  </a:lnTo>
                  <a:lnTo>
                    <a:pt x="21" y="145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92" name="Rectangle 84"/>
            <p:cNvSpPr>
              <a:spLocks noChangeArrowheads="1"/>
            </p:cNvSpPr>
            <p:nvPr/>
          </p:nvSpPr>
          <p:spPr bwMode="auto">
            <a:xfrm>
              <a:off x="689" y="2504"/>
              <a:ext cx="13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800"/>
                <a:t>~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auto">
            <a:xfrm>
              <a:off x="624" y="3459"/>
              <a:ext cx="329" cy="339"/>
            </a:xfrm>
            <a:custGeom>
              <a:avLst/>
              <a:gdLst>
                <a:gd name="T0" fmla="*/ 17 w 287"/>
                <a:gd name="T1" fmla="*/ 827 h 292"/>
                <a:gd name="T2" fmla="*/ 72 w 287"/>
                <a:gd name="T3" fmla="*/ 958 h 292"/>
                <a:gd name="T4" fmla="*/ 125 w 287"/>
                <a:gd name="T5" fmla="*/ 1052 h 292"/>
                <a:gd name="T6" fmla="*/ 261 w 287"/>
                <a:gd name="T7" fmla="*/ 1184 h 292"/>
                <a:gd name="T8" fmla="*/ 358 w 287"/>
                <a:gd name="T9" fmla="*/ 1248 h 292"/>
                <a:gd name="T10" fmla="*/ 512 w 287"/>
                <a:gd name="T11" fmla="*/ 1279 h 292"/>
                <a:gd name="T12" fmla="*/ 694 w 287"/>
                <a:gd name="T13" fmla="*/ 1265 h 292"/>
                <a:gd name="T14" fmla="*/ 836 w 287"/>
                <a:gd name="T15" fmla="*/ 1197 h 292"/>
                <a:gd name="T16" fmla="*/ 917 w 287"/>
                <a:gd name="T17" fmla="*/ 1137 h 292"/>
                <a:gd name="T18" fmla="*/ 1026 w 287"/>
                <a:gd name="T19" fmla="*/ 972 h 292"/>
                <a:gd name="T20" fmla="*/ 1081 w 287"/>
                <a:gd name="T21" fmla="*/ 859 h 292"/>
                <a:gd name="T22" fmla="*/ 1105 w 287"/>
                <a:gd name="T23" fmla="*/ 684 h 292"/>
                <a:gd name="T24" fmla="*/ 1098 w 287"/>
                <a:gd name="T25" fmla="*/ 473 h 292"/>
                <a:gd name="T26" fmla="*/ 1052 w 287"/>
                <a:gd name="T27" fmla="*/ 353 h 292"/>
                <a:gd name="T28" fmla="*/ 998 w 287"/>
                <a:gd name="T29" fmla="*/ 261 h 292"/>
                <a:gd name="T30" fmla="*/ 931 w 287"/>
                <a:gd name="T31" fmla="*/ 166 h 292"/>
                <a:gd name="T32" fmla="*/ 851 w 287"/>
                <a:gd name="T33" fmla="*/ 101 h 292"/>
                <a:gd name="T34" fmla="*/ 721 w 287"/>
                <a:gd name="T35" fmla="*/ 19 h 292"/>
                <a:gd name="T36" fmla="*/ 404 w 287"/>
                <a:gd name="T37" fmla="*/ 19 h 292"/>
                <a:gd name="T38" fmla="*/ 306 w 287"/>
                <a:gd name="T39" fmla="*/ 66 h 292"/>
                <a:gd name="T40" fmla="*/ 225 w 287"/>
                <a:gd name="T41" fmla="*/ 127 h 292"/>
                <a:gd name="T42" fmla="*/ 141 w 287"/>
                <a:gd name="T43" fmla="*/ 212 h 292"/>
                <a:gd name="T44" fmla="*/ 83 w 287"/>
                <a:gd name="T45" fmla="*/ 304 h 292"/>
                <a:gd name="T46" fmla="*/ 25 w 287"/>
                <a:gd name="T47" fmla="*/ 425 h 292"/>
                <a:gd name="T48" fmla="*/ 0 w 287"/>
                <a:gd name="T49" fmla="*/ 652 h 292"/>
                <a:gd name="T50" fmla="*/ 99 w 287"/>
                <a:gd name="T51" fmla="*/ 493 h 292"/>
                <a:gd name="T52" fmla="*/ 141 w 287"/>
                <a:gd name="T53" fmla="*/ 376 h 292"/>
                <a:gd name="T54" fmla="*/ 196 w 287"/>
                <a:gd name="T55" fmla="*/ 279 h 292"/>
                <a:gd name="T56" fmla="*/ 280 w 287"/>
                <a:gd name="T57" fmla="*/ 194 h 292"/>
                <a:gd name="T58" fmla="*/ 358 w 287"/>
                <a:gd name="T59" fmla="*/ 127 h 292"/>
                <a:gd name="T60" fmla="*/ 461 w 287"/>
                <a:gd name="T61" fmla="*/ 101 h 292"/>
                <a:gd name="T62" fmla="*/ 694 w 287"/>
                <a:gd name="T63" fmla="*/ 117 h 292"/>
                <a:gd name="T64" fmla="*/ 793 w 287"/>
                <a:gd name="T65" fmla="*/ 166 h 292"/>
                <a:gd name="T66" fmla="*/ 874 w 287"/>
                <a:gd name="T67" fmla="*/ 225 h 292"/>
                <a:gd name="T68" fmla="*/ 943 w 287"/>
                <a:gd name="T69" fmla="*/ 329 h 292"/>
                <a:gd name="T70" fmla="*/ 998 w 287"/>
                <a:gd name="T71" fmla="*/ 425 h 292"/>
                <a:gd name="T72" fmla="*/ 1026 w 287"/>
                <a:gd name="T73" fmla="*/ 533 h 292"/>
                <a:gd name="T74" fmla="*/ 1026 w 287"/>
                <a:gd name="T75" fmla="*/ 652 h 292"/>
                <a:gd name="T76" fmla="*/ 998 w 287"/>
                <a:gd name="T77" fmla="*/ 827 h 292"/>
                <a:gd name="T78" fmla="*/ 958 w 287"/>
                <a:gd name="T79" fmla="*/ 944 h 292"/>
                <a:gd name="T80" fmla="*/ 836 w 287"/>
                <a:gd name="T81" fmla="*/ 1085 h 292"/>
                <a:gd name="T82" fmla="*/ 742 w 287"/>
                <a:gd name="T83" fmla="*/ 1151 h 292"/>
                <a:gd name="T84" fmla="*/ 637 w 287"/>
                <a:gd name="T85" fmla="*/ 1184 h 292"/>
                <a:gd name="T86" fmla="*/ 539 w 287"/>
                <a:gd name="T87" fmla="*/ 1184 h 292"/>
                <a:gd name="T88" fmla="*/ 389 w 287"/>
                <a:gd name="T89" fmla="*/ 1151 h 292"/>
                <a:gd name="T90" fmla="*/ 296 w 287"/>
                <a:gd name="T91" fmla="*/ 1102 h 292"/>
                <a:gd name="T92" fmla="*/ 165 w 287"/>
                <a:gd name="T93" fmla="*/ 958 h 292"/>
                <a:gd name="T94" fmla="*/ 113 w 287"/>
                <a:gd name="T95" fmla="*/ 859 h 292"/>
                <a:gd name="T96" fmla="*/ 83 w 287"/>
                <a:gd name="T97" fmla="*/ 745 h 29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87" h="292">
                  <a:moveTo>
                    <a:pt x="0" y="146"/>
                  </a:moveTo>
                  <a:lnTo>
                    <a:pt x="0" y="175"/>
                  </a:lnTo>
                  <a:lnTo>
                    <a:pt x="4" y="182"/>
                  </a:lnTo>
                  <a:lnTo>
                    <a:pt x="4" y="186"/>
                  </a:lnTo>
                  <a:lnTo>
                    <a:pt x="7" y="193"/>
                  </a:lnTo>
                  <a:lnTo>
                    <a:pt x="7" y="201"/>
                  </a:lnTo>
                  <a:lnTo>
                    <a:pt x="14" y="208"/>
                  </a:lnTo>
                  <a:lnTo>
                    <a:pt x="18" y="215"/>
                  </a:lnTo>
                  <a:lnTo>
                    <a:pt x="21" y="219"/>
                  </a:lnTo>
                  <a:lnTo>
                    <a:pt x="25" y="226"/>
                  </a:lnTo>
                  <a:lnTo>
                    <a:pt x="29" y="230"/>
                  </a:lnTo>
                  <a:lnTo>
                    <a:pt x="32" y="237"/>
                  </a:lnTo>
                  <a:lnTo>
                    <a:pt x="50" y="255"/>
                  </a:lnTo>
                  <a:lnTo>
                    <a:pt x="57" y="259"/>
                  </a:lnTo>
                  <a:lnTo>
                    <a:pt x="60" y="263"/>
                  </a:lnTo>
                  <a:lnTo>
                    <a:pt x="67" y="266"/>
                  </a:lnTo>
                  <a:lnTo>
                    <a:pt x="71" y="270"/>
                  </a:lnTo>
                  <a:lnTo>
                    <a:pt x="78" y="273"/>
                  </a:lnTo>
                  <a:lnTo>
                    <a:pt x="85" y="281"/>
                  </a:lnTo>
                  <a:lnTo>
                    <a:pt x="92" y="281"/>
                  </a:lnTo>
                  <a:lnTo>
                    <a:pt x="99" y="284"/>
                  </a:lnTo>
                  <a:lnTo>
                    <a:pt x="103" y="284"/>
                  </a:lnTo>
                  <a:lnTo>
                    <a:pt x="110" y="288"/>
                  </a:lnTo>
                  <a:lnTo>
                    <a:pt x="131" y="288"/>
                  </a:lnTo>
                  <a:lnTo>
                    <a:pt x="138" y="292"/>
                  </a:lnTo>
                  <a:lnTo>
                    <a:pt x="149" y="288"/>
                  </a:lnTo>
                  <a:lnTo>
                    <a:pt x="170" y="288"/>
                  </a:lnTo>
                  <a:lnTo>
                    <a:pt x="177" y="284"/>
                  </a:lnTo>
                  <a:lnTo>
                    <a:pt x="184" y="284"/>
                  </a:lnTo>
                  <a:lnTo>
                    <a:pt x="191" y="281"/>
                  </a:lnTo>
                  <a:lnTo>
                    <a:pt x="195" y="281"/>
                  </a:lnTo>
                  <a:lnTo>
                    <a:pt x="213" y="270"/>
                  </a:lnTo>
                  <a:lnTo>
                    <a:pt x="216" y="266"/>
                  </a:lnTo>
                  <a:lnTo>
                    <a:pt x="223" y="263"/>
                  </a:lnTo>
                  <a:lnTo>
                    <a:pt x="227" y="259"/>
                  </a:lnTo>
                  <a:lnTo>
                    <a:pt x="234" y="255"/>
                  </a:lnTo>
                  <a:lnTo>
                    <a:pt x="252" y="237"/>
                  </a:lnTo>
                  <a:lnTo>
                    <a:pt x="255" y="230"/>
                  </a:lnTo>
                  <a:lnTo>
                    <a:pt x="259" y="226"/>
                  </a:lnTo>
                  <a:lnTo>
                    <a:pt x="262" y="219"/>
                  </a:lnTo>
                  <a:lnTo>
                    <a:pt x="266" y="215"/>
                  </a:lnTo>
                  <a:lnTo>
                    <a:pt x="269" y="208"/>
                  </a:lnTo>
                  <a:lnTo>
                    <a:pt x="276" y="201"/>
                  </a:lnTo>
                  <a:lnTo>
                    <a:pt x="276" y="193"/>
                  </a:lnTo>
                  <a:lnTo>
                    <a:pt x="280" y="186"/>
                  </a:lnTo>
                  <a:lnTo>
                    <a:pt x="280" y="182"/>
                  </a:lnTo>
                  <a:lnTo>
                    <a:pt x="283" y="175"/>
                  </a:lnTo>
                  <a:lnTo>
                    <a:pt x="283" y="153"/>
                  </a:lnTo>
                  <a:lnTo>
                    <a:pt x="287" y="142"/>
                  </a:lnTo>
                  <a:lnTo>
                    <a:pt x="283" y="135"/>
                  </a:lnTo>
                  <a:lnTo>
                    <a:pt x="283" y="113"/>
                  </a:lnTo>
                  <a:lnTo>
                    <a:pt x="280" y="106"/>
                  </a:lnTo>
                  <a:lnTo>
                    <a:pt x="280" y="102"/>
                  </a:lnTo>
                  <a:lnTo>
                    <a:pt x="276" y="95"/>
                  </a:lnTo>
                  <a:lnTo>
                    <a:pt x="276" y="88"/>
                  </a:lnTo>
                  <a:lnTo>
                    <a:pt x="269" y="80"/>
                  </a:lnTo>
                  <a:lnTo>
                    <a:pt x="266" y="73"/>
                  </a:lnTo>
                  <a:lnTo>
                    <a:pt x="262" y="69"/>
                  </a:lnTo>
                  <a:lnTo>
                    <a:pt x="259" y="62"/>
                  </a:lnTo>
                  <a:lnTo>
                    <a:pt x="255" y="59"/>
                  </a:lnTo>
                  <a:lnTo>
                    <a:pt x="252" y="51"/>
                  </a:lnTo>
                  <a:lnTo>
                    <a:pt x="248" y="48"/>
                  </a:lnTo>
                  <a:lnTo>
                    <a:pt x="241" y="44"/>
                  </a:lnTo>
                  <a:lnTo>
                    <a:pt x="237" y="37"/>
                  </a:lnTo>
                  <a:lnTo>
                    <a:pt x="234" y="33"/>
                  </a:lnTo>
                  <a:lnTo>
                    <a:pt x="227" y="29"/>
                  </a:lnTo>
                  <a:lnTo>
                    <a:pt x="223" y="26"/>
                  </a:lnTo>
                  <a:lnTo>
                    <a:pt x="216" y="22"/>
                  </a:lnTo>
                  <a:lnTo>
                    <a:pt x="213" y="18"/>
                  </a:lnTo>
                  <a:lnTo>
                    <a:pt x="195" y="8"/>
                  </a:lnTo>
                  <a:lnTo>
                    <a:pt x="191" y="8"/>
                  </a:lnTo>
                  <a:lnTo>
                    <a:pt x="184" y="4"/>
                  </a:lnTo>
                  <a:lnTo>
                    <a:pt x="177" y="4"/>
                  </a:lnTo>
                  <a:lnTo>
                    <a:pt x="170" y="0"/>
                  </a:lnTo>
                  <a:lnTo>
                    <a:pt x="110" y="0"/>
                  </a:lnTo>
                  <a:lnTo>
                    <a:pt x="103" y="4"/>
                  </a:lnTo>
                  <a:lnTo>
                    <a:pt x="99" y="4"/>
                  </a:lnTo>
                  <a:lnTo>
                    <a:pt x="92" y="8"/>
                  </a:lnTo>
                  <a:lnTo>
                    <a:pt x="85" y="8"/>
                  </a:lnTo>
                  <a:lnTo>
                    <a:pt x="78" y="15"/>
                  </a:lnTo>
                  <a:lnTo>
                    <a:pt x="71" y="18"/>
                  </a:lnTo>
                  <a:lnTo>
                    <a:pt x="67" y="22"/>
                  </a:lnTo>
                  <a:lnTo>
                    <a:pt x="60" y="26"/>
                  </a:lnTo>
                  <a:lnTo>
                    <a:pt x="57" y="29"/>
                  </a:lnTo>
                  <a:lnTo>
                    <a:pt x="50" y="33"/>
                  </a:lnTo>
                  <a:lnTo>
                    <a:pt x="46" y="37"/>
                  </a:lnTo>
                  <a:lnTo>
                    <a:pt x="43" y="44"/>
                  </a:lnTo>
                  <a:lnTo>
                    <a:pt x="36" y="48"/>
                  </a:lnTo>
                  <a:lnTo>
                    <a:pt x="32" y="51"/>
                  </a:lnTo>
                  <a:lnTo>
                    <a:pt x="29" y="59"/>
                  </a:lnTo>
                  <a:lnTo>
                    <a:pt x="25" y="62"/>
                  </a:lnTo>
                  <a:lnTo>
                    <a:pt x="21" y="69"/>
                  </a:lnTo>
                  <a:lnTo>
                    <a:pt x="18" y="73"/>
                  </a:lnTo>
                  <a:lnTo>
                    <a:pt x="14" y="80"/>
                  </a:lnTo>
                  <a:lnTo>
                    <a:pt x="7" y="88"/>
                  </a:lnTo>
                  <a:lnTo>
                    <a:pt x="7" y="95"/>
                  </a:lnTo>
                  <a:lnTo>
                    <a:pt x="4" y="102"/>
                  </a:lnTo>
                  <a:lnTo>
                    <a:pt x="4" y="106"/>
                  </a:lnTo>
                  <a:lnTo>
                    <a:pt x="0" y="113"/>
                  </a:lnTo>
                  <a:lnTo>
                    <a:pt x="0" y="146"/>
                  </a:lnTo>
                  <a:lnTo>
                    <a:pt x="21" y="146"/>
                  </a:lnTo>
                  <a:lnTo>
                    <a:pt x="21" y="120"/>
                  </a:lnTo>
                  <a:lnTo>
                    <a:pt x="25" y="113"/>
                  </a:lnTo>
                  <a:lnTo>
                    <a:pt x="25" y="110"/>
                  </a:lnTo>
                  <a:lnTo>
                    <a:pt x="29" y="102"/>
                  </a:lnTo>
                  <a:lnTo>
                    <a:pt x="29" y="95"/>
                  </a:lnTo>
                  <a:lnTo>
                    <a:pt x="32" y="88"/>
                  </a:lnTo>
                  <a:lnTo>
                    <a:pt x="36" y="84"/>
                  </a:lnTo>
                  <a:lnTo>
                    <a:pt x="39" y="77"/>
                  </a:lnTo>
                  <a:lnTo>
                    <a:pt x="43" y="73"/>
                  </a:lnTo>
                  <a:lnTo>
                    <a:pt x="46" y="66"/>
                  </a:lnTo>
                  <a:lnTo>
                    <a:pt x="50" y="62"/>
                  </a:lnTo>
                  <a:lnTo>
                    <a:pt x="57" y="59"/>
                  </a:lnTo>
                  <a:lnTo>
                    <a:pt x="60" y="51"/>
                  </a:lnTo>
                  <a:lnTo>
                    <a:pt x="64" y="48"/>
                  </a:lnTo>
                  <a:lnTo>
                    <a:pt x="71" y="44"/>
                  </a:lnTo>
                  <a:lnTo>
                    <a:pt x="75" y="40"/>
                  </a:lnTo>
                  <a:lnTo>
                    <a:pt x="82" y="37"/>
                  </a:lnTo>
                  <a:lnTo>
                    <a:pt x="85" y="33"/>
                  </a:lnTo>
                  <a:lnTo>
                    <a:pt x="92" y="29"/>
                  </a:lnTo>
                  <a:lnTo>
                    <a:pt x="99" y="29"/>
                  </a:lnTo>
                  <a:lnTo>
                    <a:pt x="106" y="26"/>
                  </a:lnTo>
                  <a:lnTo>
                    <a:pt x="110" y="26"/>
                  </a:lnTo>
                  <a:lnTo>
                    <a:pt x="117" y="22"/>
                  </a:lnTo>
                  <a:lnTo>
                    <a:pt x="142" y="22"/>
                  </a:lnTo>
                  <a:lnTo>
                    <a:pt x="163" y="22"/>
                  </a:lnTo>
                  <a:lnTo>
                    <a:pt x="170" y="26"/>
                  </a:lnTo>
                  <a:lnTo>
                    <a:pt x="177" y="26"/>
                  </a:lnTo>
                  <a:lnTo>
                    <a:pt x="184" y="29"/>
                  </a:lnTo>
                  <a:lnTo>
                    <a:pt x="188" y="29"/>
                  </a:lnTo>
                  <a:lnTo>
                    <a:pt x="198" y="33"/>
                  </a:lnTo>
                  <a:lnTo>
                    <a:pt x="202" y="37"/>
                  </a:lnTo>
                  <a:lnTo>
                    <a:pt x="209" y="40"/>
                  </a:lnTo>
                  <a:lnTo>
                    <a:pt x="213" y="44"/>
                  </a:lnTo>
                  <a:lnTo>
                    <a:pt x="220" y="48"/>
                  </a:lnTo>
                  <a:lnTo>
                    <a:pt x="223" y="51"/>
                  </a:lnTo>
                  <a:lnTo>
                    <a:pt x="227" y="59"/>
                  </a:lnTo>
                  <a:lnTo>
                    <a:pt x="234" y="62"/>
                  </a:lnTo>
                  <a:lnTo>
                    <a:pt x="237" y="66"/>
                  </a:lnTo>
                  <a:lnTo>
                    <a:pt x="241" y="73"/>
                  </a:lnTo>
                  <a:lnTo>
                    <a:pt x="244" y="77"/>
                  </a:lnTo>
                  <a:lnTo>
                    <a:pt x="248" y="84"/>
                  </a:lnTo>
                  <a:lnTo>
                    <a:pt x="252" y="88"/>
                  </a:lnTo>
                  <a:lnTo>
                    <a:pt x="255" y="95"/>
                  </a:lnTo>
                  <a:lnTo>
                    <a:pt x="255" y="102"/>
                  </a:lnTo>
                  <a:lnTo>
                    <a:pt x="259" y="110"/>
                  </a:lnTo>
                  <a:lnTo>
                    <a:pt x="259" y="113"/>
                  </a:lnTo>
                  <a:lnTo>
                    <a:pt x="262" y="120"/>
                  </a:lnTo>
                  <a:lnTo>
                    <a:pt x="262" y="142"/>
                  </a:lnTo>
                  <a:lnTo>
                    <a:pt x="266" y="150"/>
                  </a:lnTo>
                  <a:lnTo>
                    <a:pt x="269" y="139"/>
                  </a:lnTo>
                  <a:lnTo>
                    <a:pt x="262" y="146"/>
                  </a:lnTo>
                  <a:lnTo>
                    <a:pt x="262" y="168"/>
                  </a:lnTo>
                  <a:lnTo>
                    <a:pt x="259" y="175"/>
                  </a:lnTo>
                  <a:lnTo>
                    <a:pt x="259" y="179"/>
                  </a:lnTo>
                  <a:lnTo>
                    <a:pt x="255" y="186"/>
                  </a:lnTo>
                  <a:lnTo>
                    <a:pt x="255" y="193"/>
                  </a:lnTo>
                  <a:lnTo>
                    <a:pt x="252" y="201"/>
                  </a:lnTo>
                  <a:lnTo>
                    <a:pt x="248" y="204"/>
                  </a:lnTo>
                  <a:lnTo>
                    <a:pt x="244" y="212"/>
                  </a:lnTo>
                  <a:lnTo>
                    <a:pt x="241" y="215"/>
                  </a:lnTo>
                  <a:lnTo>
                    <a:pt x="237" y="222"/>
                  </a:lnTo>
                  <a:lnTo>
                    <a:pt x="220" y="241"/>
                  </a:lnTo>
                  <a:lnTo>
                    <a:pt x="213" y="244"/>
                  </a:lnTo>
                  <a:lnTo>
                    <a:pt x="209" y="248"/>
                  </a:lnTo>
                  <a:lnTo>
                    <a:pt x="202" y="252"/>
                  </a:lnTo>
                  <a:lnTo>
                    <a:pt x="198" y="255"/>
                  </a:lnTo>
                  <a:lnTo>
                    <a:pt x="188" y="259"/>
                  </a:lnTo>
                  <a:lnTo>
                    <a:pt x="184" y="259"/>
                  </a:lnTo>
                  <a:lnTo>
                    <a:pt x="177" y="263"/>
                  </a:lnTo>
                  <a:lnTo>
                    <a:pt x="170" y="263"/>
                  </a:lnTo>
                  <a:lnTo>
                    <a:pt x="163" y="266"/>
                  </a:lnTo>
                  <a:lnTo>
                    <a:pt x="142" y="266"/>
                  </a:lnTo>
                  <a:lnTo>
                    <a:pt x="135" y="273"/>
                  </a:lnTo>
                  <a:lnTo>
                    <a:pt x="145" y="270"/>
                  </a:lnTo>
                  <a:lnTo>
                    <a:pt x="138" y="266"/>
                  </a:lnTo>
                  <a:lnTo>
                    <a:pt x="117" y="266"/>
                  </a:lnTo>
                  <a:lnTo>
                    <a:pt x="110" y="263"/>
                  </a:lnTo>
                  <a:lnTo>
                    <a:pt x="106" y="263"/>
                  </a:lnTo>
                  <a:lnTo>
                    <a:pt x="99" y="259"/>
                  </a:lnTo>
                  <a:lnTo>
                    <a:pt x="92" y="259"/>
                  </a:lnTo>
                  <a:lnTo>
                    <a:pt x="85" y="255"/>
                  </a:lnTo>
                  <a:lnTo>
                    <a:pt x="82" y="252"/>
                  </a:lnTo>
                  <a:lnTo>
                    <a:pt x="75" y="248"/>
                  </a:lnTo>
                  <a:lnTo>
                    <a:pt x="71" y="244"/>
                  </a:lnTo>
                  <a:lnTo>
                    <a:pt x="64" y="241"/>
                  </a:lnTo>
                  <a:lnTo>
                    <a:pt x="46" y="222"/>
                  </a:lnTo>
                  <a:lnTo>
                    <a:pt x="43" y="215"/>
                  </a:lnTo>
                  <a:lnTo>
                    <a:pt x="39" y="212"/>
                  </a:lnTo>
                  <a:lnTo>
                    <a:pt x="36" y="204"/>
                  </a:lnTo>
                  <a:lnTo>
                    <a:pt x="32" y="201"/>
                  </a:lnTo>
                  <a:lnTo>
                    <a:pt x="29" y="193"/>
                  </a:lnTo>
                  <a:lnTo>
                    <a:pt x="29" y="186"/>
                  </a:lnTo>
                  <a:lnTo>
                    <a:pt x="25" y="179"/>
                  </a:lnTo>
                  <a:lnTo>
                    <a:pt x="25" y="175"/>
                  </a:lnTo>
                  <a:lnTo>
                    <a:pt x="21" y="168"/>
                  </a:lnTo>
                  <a:lnTo>
                    <a:pt x="21" y="146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94" name="Rectangle 86"/>
            <p:cNvSpPr>
              <a:spLocks noChangeArrowheads="1"/>
            </p:cNvSpPr>
            <p:nvPr/>
          </p:nvSpPr>
          <p:spPr bwMode="auto">
            <a:xfrm>
              <a:off x="697" y="3468"/>
              <a:ext cx="13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800"/>
                <a:t>~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auto">
            <a:xfrm>
              <a:off x="621" y="2969"/>
              <a:ext cx="327" cy="342"/>
            </a:xfrm>
            <a:custGeom>
              <a:avLst/>
              <a:gdLst>
                <a:gd name="T0" fmla="*/ 3 w 286"/>
                <a:gd name="T1" fmla="*/ 828 h 295"/>
                <a:gd name="T2" fmla="*/ 80 w 286"/>
                <a:gd name="T3" fmla="*/ 972 h 295"/>
                <a:gd name="T4" fmla="*/ 136 w 286"/>
                <a:gd name="T5" fmla="*/ 1069 h 295"/>
                <a:gd name="T6" fmla="*/ 215 w 286"/>
                <a:gd name="T7" fmla="*/ 1147 h 295"/>
                <a:gd name="T8" fmla="*/ 300 w 286"/>
                <a:gd name="T9" fmla="*/ 1213 h 295"/>
                <a:gd name="T10" fmla="*/ 392 w 286"/>
                <a:gd name="T11" fmla="*/ 1259 h 295"/>
                <a:gd name="T12" fmla="*/ 564 w 286"/>
                <a:gd name="T13" fmla="*/ 1274 h 295"/>
                <a:gd name="T14" fmla="*/ 728 w 286"/>
                <a:gd name="T15" fmla="*/ 1245 h 295"/>
                <a:gd name="T16" fmla="*/ 855 w 286"/>
                <a:gd name="T17" fmla="*/ 1165 h 295"/>
                <a:gd name="T18" fmla="*/ 915 w 286"/>
                <a:gd name="T19" fmla="*/ 1082 h 295"/>
                <a:gd name="T20" fmla="*/ 982 w 286"/>
                <a:gd name="T21" fmla="*/ 1002 h 295"/>
                <a:gd name="T22" fmla="*/ 1054 w 286"/>
                <a:gd name="T23" fmla="*/ 859 h 295"/>
                <a:gd name="T24" fmla="*/ 1082 w 286"/>
                <a:gd name="T25" fmla="*/ 671 h 295"/>
                <a:gd name="T26" fmla="*/ 1064 w 286"/>
                <a:gd name="T27" fmla="*/ 458 h 295"/>
                <a:gd name="T28" fmla="*/ 1027 w 286"/>
                <a:gd name="T29" fmla="*/ 352 h 295"/>
                <a:gd name="T30" fmla="*/ 978 w 286"/>
                <a:gd name="T31" fmla="*/ 253 h 295"/>
                <a:gd name="T32" fmla="*/ 904 w 286"/>
                <a:gd name="T33" fmla="*/ 160 h 295"/>
                <a:gd name="T34" fmla="*/ 822 w 286"/>
                <a:gd name="T35" fmla="*/ 90 h 295"/>
                <a:gd name="T36" fmla="*/ 700 w 286"/>
                <a:gd name="T37" fmla="*/ 3 h 295"/>
                <a:gd name="T38" fmla="*/ 392 w 286"/>
                <a:gd name="T39" fmla="*/ 3 h 295"/>
                <a:gd name="T40" fmla="*/ 300 w 286"/>
                <a:gd name="T41" fmla="*/ 65 h 295"/>
                <a:gd name="T42" fmla="*/ 215 w 286"/>
                <a:gd name="T43" fmla="*/ 126 h 295"/>
                <a:gd name="T44" fmla="*/ 136 w 286"/>
                <a:gd name="T45" fmla="*/ 208 h 295"/>
                <a:gd name="T46" fmla="*/ 80 w 286"/>
                <a:gd name="T47" fmla="*/ 304 h 295"/>
                <a:gd name="T48" fmla="*/ 25 w 286"/>
                <a:gd name="T49" fmla="*/ 410 h 295"/>
                <a:gd name="T50" fmla="*/ 0 w 286"/>
                <a:gd name="T51" fmla="*/ 635 h 295"/>
                <a:gd name="T52" fmla="*/ 91 w 286"/>
                <a:gd name="T53" fmla="*/ 475 h 295"/>
                <a:gd name="T54" fmla="*/ 136 w 286"/>
                <a:gd name="T55" fmla="*/ 364 h 295"/>
                <a:gd name="T56" fmla="*/ 188 w 286"/>
                <a:gd name="T57" fmla="*/ 271 h 295"/>
                <a:gd name="T58" fmla="*/ 264 w 286"/>
                <a:gd name="T59" fmla="*/ 188 h 295"/>
                <a:gd name="T60" fmla="*/ 353 w 286"/>
                <a:gd name="T61" fmla="*/ 126 h 295"/>
                <a:gd name="T62" fmla="*/ 448 w 286"/>
                <a:gd name="T63" fmla="*/ 90 h 295"/>
                <a:gd name="T64" fmla="*/ 673 w 286"/>
                <a:gd name="T65" fmla="*/ 109 h 295"/>
                <a:gd name="T66" fmla="*/ 767 w 286"/>
                <a:gd name="T67" fmla="*/ 160 h 295"/>
                <a:gd name="T68" fmla="*/ 855 w 286"/>
                <a:gd name="T69" fmla="*/ 225 h 295"/>
                <a:gd name="T70" fmla="*/ 915 w 286"/>
                <a:gd name="T71" fmla="*/ 314 h 295"/>
                <a:gd name="T72" fmla="*/ 978 w 286"/>
                <a:gd name="T73" fmla="*/ 410 h 295"/>
                <a:gd name="T74" fmla="*/ 1000 w 286"/>
                <a:gd name="T75" fmla="*/ 529 h 295"/>
                <a:gd name="T76" fmla="*/ 1000 w 286"/>
                <a:gd name="T77" fmla="*/ 635 h 295"/>
                <a:gd name="T78" fmla="*/ 978 w 286"/>
                <a:gd name="T79" fmla="*/ 828 h 295"/>
                <a:gd name="T80" fmla="*/ 931 w 286"/>
                <a:gd name="T81" fmla="*/ 943 h 295"/>
                <a:gd name="T82" fmla="*/ 859 w 286"/>
                <a:gd name="T83" fmla="*/ 1023 h 295"/>
                <a:gd name="T84" fmla="*/ 796 w 286"/>
                <a:gd name="T85" fmla="*/ 1099 h 295"/>
                <a:gd name="T86" fmla="*/ 700 w 286"/>
                <a:gd name="T87" fmla="*/ 1147 h 295"/>
                <a:gd name="T88" fmla="*/ 535 w 286"/>
                <a:gd name="T89" fmla="*/ 1183 h 295"/>
                <a:gd name="T90" fmla="*/ 448 w 286"/>
                <a:gd name="T91" fmla="*/ 1183 h 295"/>
                <a:gd name="T92" fmla="*/ 353 w 286"/>
                <a:gd name="T93" fmla="*/ 1147 h 295"/>
                <a:gd name="T94" fmla="*/ 264 w 286"/>
                <a:gd name="T95" fmla="*/ 1082 h 295"/>
                <a:gd name="T96" fmla="*/ 188 w 286"/>
                <a:gd name="T97" fmla="*/ 1002 h 295"/>
                <a:gd name="T98" fmla="*/ 136 w 286"/>
                <a:gd name="T99" fmla="*/ 905 h 295"/>
                <a:gd name="T100" fmla="*/ 91 w 286"/>
                <a:gd name="T101" fmla="*/ 799 h 295"/>
                <a:gd name="T102" fmla="*/ 0 w 286"/>
                <a:gd name="T103" fmla="*/ 635 h 29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6" h="295">
                  <a:moveTo>
                    <a:pt x="0" y="145"/>
                  </a:moveTo>
                  <a:lnTo>
                    <a:pt x="0" y="174"/>
                  </a:lnTo>
                  <a:lnTo>
                    <a:pt x="3" y="182"/>
                  </a:lnTo>
                  <a:lnTo>
                    <a:pt x="3" y="189"/>
                  </a:lnTo>
                  <a:lnTo>
                    <a:pt x="7" y="196"/>
                  </a:lnTo>
                  <a:lnTo>
                    <a:pt x="7" y="200"/>
                  </a:lnTo>
                  <a:lnTo>
                    <a:pt x="17" y="218"/>
                  </a:lnTo>
                  <a:lnTo>
                    <a:pt x="21" y="222"/>
                  </a:lnTo>
                  <a:lnTo>
                    <a:pt x="24" y="229"/>
                  </a:lnTo>
                  <a:lnTo>
                    <a:pt x="28" y="233"/>
                  </a:lnTo>
                  <a:lnTo>
                    <a:pt x="32" y="240"/>
                  </a:lnTo>
                  <a:lnTo>
                    <a:pt x="35" y="244"/>
                  </a:lnTo>
                  <a:lnTo>
                    <a:pt x="42" y="247"/>
                  </a:lnTo>
                  <a:lnTo>
                    <a:pt x="46" y="255"/>
                  </a:lnTo>
                  <a:lnTo>
                    <a:pt x="49" y="258"/>
                  </a:lnTo>
                  <a:lnTo>
                    <a:pt x="56" y="262"/>
                  </a:lnTo>
                  <a:lnTo>
                    <a:pt x="60" y="266"/>
                  </a:lnTo>
                  <a:lnTo>
                    <a:pt x="67" y="269"/>
                  </a:lnTo>
                  <a:lnTo>
                    <a:pt x="70" y="273"/>
                  </a:lnTo>
                  <a:lnTo>
                    <a:pt x="78" y="276"/>
                  </a:lnTo>
                  <a:lnTo>
                    <a:pt x="85" y="284"/>
                  </a:lnTo>
                  <a:lnTo>
                    <a:pt x="92" y="284"/>
                  </a:lnTo>
                  <a:lnTo>
                    <a:pt x="99" y="287"/>
                  </a:lnTo>
                  <a:lnTo>
                    <a:pt x="102" y="287"/>
                  </a:lnTo>
                  <a:lnTo>
                    <a:pt x="109" y="291"/>
                  </a:lnTo>
                  <a:lnTo>
                    <a:pt x="131" y="291"/>
                  </a:lnTo>
                  <a:lnTo>
                    <a:pt x="138" y="295"/>
                  </a:lnTo>
                  <a:lnTo>
                    <a:pt x="148" y="291"/>
                  </a:lnTo>
                  <a:lnTo>
                    <a:pt x="170" y="291"/>
                  </a:lnTo>
                  <a:lnTo>
                    <a:pt x="177" y="287"/>
                  </a:lnTo>
                  <a:lnTo>
                    <a:pt x="184" y="287"/>
                  </a:lnTo>
                  <a:lnTo>
                    <a:pt x="191" y="284"/>
                  </a:lnTo>
                  <a:lnTo>
                    <a:pt x="194" y="284"/>
                  </a:lnTo>
                  <a:lnTo>
                    <a:pt x="212" y="273"/>
                  </a:lnTo>
                  <a:lnTo>
                    <a:pt x="216" y="269"/>
                  </a:lnTo>
                  <a:lnTo>
                    <a:pt x="223" y="266"/>
                  </a:lnTo>
                  <a:lnTo>
                    <a:pt x="226" y="262"/>
                  </a:lnTo>
                  <a:lnTo>
                    <a:pt x="233" y="258"/>
                  </a:lnTo>
                  <a:lnTo>
                    <a:pt x="237" y="255"/>
                  </a:lnTo>
                  <a:lnTo>
                    <a:pt x="240" y="247"/>
                  </a:lnTo>
                  <a:lnTo>
                    <a:pt x="247" y="244"/>
                  </a:lnTo>
                  <a:lnTo>
                    <a:pt x="251" y="240"/>
                  </a:lnTo>
                  <a:lnTo>
                    <a:pt x="255" y="233"/>
                  </a:lnTo>
                  <a:lnTo>
                    <a:pt x="258" y="229"/>
                  </a:lnTo>
                  <a:lnTo>
                    <a:pt x="262" y="222"/>
                  </a:lnTo>
                  <a:lnTo>
                    <a:pt x="265" y="218"/>
                  </a:lnTo>
                  <a:lnTo>
                    <a:pt x="276" y="200"/>
                  </a:lnTo>
                  <a:lnTo>
                    <a:pt x="276" y="196"/>
                  </a:lnTo>
                  <a:lnTo>
                    <a:pt x="279" y="189"/>
                  </a:lnTo>
                  <a:lnTo>
                    <a:pt x="279" y="182"/>
                  </a:lnTo>
                  <a:lnTo>
                    <a:pt x="283" y="174"/>
                  </a:lnTo>
                  <a:lnTo>
                    <a:pt x="283" y="153"/>
                  </a:lnTo>
                  <a:lnTo>
                    <a:pt x="286" y="142"/>
                  </a:lnTo>
                  <a:lnTo>
                    <a:pt x="283" y="134"/>
                  </a:lnTo>
                  <a:lnTo>
                    <a:pt x="283" y="113"/>
                  </a:lnTo>
                  <a:lnTo>
                    <a:pt x="279" y="105"/>
                  </a:lnTo>
                  <a:lnTo>
                    <a:pt x="279" y="102"/>
                  </a:lnTo>
                  <a:lnTo>
                    <a:pt x="276" y="94"/>
                  </a:lnTo>
                  <a:lnTo>
                    <a:pt x="276" y="87"/>
                  </a:lnTo>
                  <a:lnTo>
                    <a:pt x="269" y="80"/>
                  </a:lnTo>
                  <a:lnTo>
                    <a:pt x="265" y="72"/>
                  </a:lnTo>
                  <a:lnTo>
                    <a:pt x="262" y="69"/>
                  </a:lnTo>
                  <a:lnTo>
                    <a:pt x="258" y="62"/>
                  </a:lnTo>
                  <a:lnTo>
                    <a:pt x="255" y="58"/>
                  </a:lnTo>
                  <a:lnTo>
                    <a:pt x="251" y="51"/>
                  </a:lnTo>
                  <a:lnTo>
                    <a:pt x="247" y="47"/>
                  </a:lnTo>
                  <a:lnTo>
                    <a:pt x="240" y="43"/>
                  </a:lnTo>
                  <a:lnTo>
                    <a:pt x="237" y="36"/>
                  </a:lnTo>
                  <a:lnTo>
                    <a:pt x="233" y="32"/>
                  </a:lnTo>
                  <a:lnTo>
                    <a:pt x="226" y="29"/>
                  </a:lnTo>
                  <a:lnTo>
                    <a:pt x="223" y="25"/>
                  </a:lnTo>
                  <a:lnTo>
                    <a:pt x="216" y="21"/>
                  </a:lnTo>
                  <a:lnTo>
                    <a:pt x="212" y="18"/>
                  </a:lnTo>
                  <a:lnTo>
                    <a:pt x="194" y="7"/>
                  </a:lnTo>
                  <a:lnTo>
                    <a:pt x="191" y="7"/>
                  </a:lnTo>
                  <a:lnTo>
                    <a:pt x="184" y="3"/>
                  </a:lnTo>
                  <a:lnTo>
                    <a:pt x="177" y="3"/>
                  </a:lnTo>
                  <a:lnTo>
                    <a:pt x="170" y="0"/>
                  </a:lnTo>
                  <a:lnTo>
                    <a:pt x="109" y="0"/>
                  </a:lnTo>
                  <a:lnTo>
                    <a:pt x="102" y="3"/>
                  </a:lnTo>
                  <a:lnTo>
                    <a:pt x="99" y="3"/>
                  </a:lnTo>
                  <a:lnTo>
                    <a:pt x="92" y="7"/>
                  </a:lnTo>
                  <a:lnTo>
                    <a:pt x="85" y="7"/>
                  </a:lnTo>
                  <a:lnTo>
                    <a:pt x="78" y="14"/>
                  </a:lnTo>
                  <a:lnTo>
                    <a:pt x="70" y="18"/>
                  </a:lnTo>
                  <a:lnTo>
                    <a:pt x="67" y="21"/>
                  </a:lnTo>
                  <a:lnTo>
                    <a:pt x="60" y="25"/>
                  </a:lnTo>
                  <a:lnTo>
                    <a:pt x="56" y="29"/>
                  </a:lnTo>
                  <a:lnTo>
                    <a:pt x="49" y="32"/>
                  </a:lnTo>
                  <a:lnTo>
                    <a:pt x="46" y="36"/>
                  </a:lnTo>
                  <a:lnTo>
                    <a:pt x="42" y="43"/>
                  </a:lnTo>
                  <a:lnTo>
                    <a:pt x="35" y="47"/>
                  </a:lnTo>
                  <a:lnTo>
                    <a:pt x="32" y="51"/>
                  </a:lnTo>
                  <a:lnTo>
                    <a:pt x="28" y="58"/>
                  </a:lnTo>
                  <a:lnTo>
                    <a:pt x="24" y="62"/>
                  </a:lnTo>
                  <a:lnTo>
                    <a:pt x="21" y="69"/>
                  </a:lnTo>
                  <a:lnTo>
                    <a:pt x="17" y="72"/>
                  </a:lnTo>
                  <a:lnTo>
                    <a:pt x="14" y="80"/>
                  </a:lnTo>
                  <a:lnTo>
                    <a:pt x="7" y="87"/>
                  </a:lnTo>
                  <a:lnTo>
                    <a:pt x="7" y="94"/>
                  </a:lnTo>
                  <a:lnTo>
                    <a:pt x="3" y="102"/>
                  </a:lnTo>
                  <a:lnTo>
                    <a:pt x="3" y="105"/>
                  </a:lnTo>
                  <a:lnTo>
                    <a:pt x="0" y="113"/>
                  </a:lnTo>
                  <a:lnTo>
                    <a:pt x="0" y="145"/>
                  </a:lnTo>
                  <a:lnTo>
                    <a:pt x="21" y="145"/>
                  </a:lnTo>
                  <a:lnTo>
                    <a:pt x="21" y="120"/>
                  </a:lnTo>
                  <a:lnTo>
                    <a:pt x="24" y="113"/>
                  </a:lnTo>
                  <a:lnTo>
                    <a:pt x="24" y="109"/>
                  </a:lnTo>
                  <a:lnTo>
                    <a:pt x="28" y="102"/>
                  </a:lnTo>
                  <a:lnTo>
                    <a:pt x="28" y="94"/>
                  </a:lnTo>
                  <a:lnTo>
                    <a:pt x="32" y="87"/>
                  </a:lnTo>
                  <a:lnTo>
                    <a:pt x="35" y="83"/>
                  </a:lnTo>
                  <a:lnTo>
                    <a:pt x="39" y="76"/>
                  </a:lnTo>
                  <a:lnTo>
                    <a:pt x="42" y="72"/>
                  </a:lnTo>
                  <a:lnTo>
                    <a:pt x="46" y="65"/>
                  </a:lnTo>
                  <a:lnTo>
                    <a:pt x="49" y="62"/>
                  </a:lnTo>
                  <a:lnTo>
                    <a:pt x="56" y="58"/>
                  </a:lnTo>
                  <a:lnTo>
                    <a:pt x="60" y="51"/>
                  </a:lnTo>
                  <a:lnTo>
                    <a:pt x="63" y="47"/>
                  </a:lnTo>
                  <a:lnTo>
                    <a:pt x="70" y="43"/>
                  </a:lnTo>
                  <a:lnTo>
                    <a:pt x="74" y="40"/>
                  </a:lnTo>
                  <a:lnTo>
                    <a:pt x="81" y="36"/>
                  </a:lnTo>
                  <a:lnTo>
                    <a:pt x="85" y="32"/>
                  </a:lnTo>
                  <a:lnTo>
                    <a:pt x="92" y="29"/>
                  </a:lnTo>
                  <a:lnTo>
                    <a:pt x="99" y="29"/>
                  </a:lnTo>
                  <a:lnTo>
                    <a:pt x="106" y="25"/>
                  </a:lnTo>
                  <a:lnTo>
                    <a:pt x="109" y="25"/>
                  </a:lnTo>
                  <a:lnTo>
                    <a:pt x="117" y="21"/>
                  </a:lnTo>
                  <a:lnTo>
                    <a:pt x="141" y="21"/>
                  </a:lnTo>
                  <a:lnTo>
                    <a:pt x="163" y="21"/>
                  </a:lnTo>
                  <a:lnTo>
                    <a:pt x="170" y="25"/>
                  </a:lnTo>
                  <a:lnTo>
                    <a:pt x="177" y="25"/>
                  </a:lnTo>
                  <a:lnTo>
                    <a:pt x="184" y="29"/>
                  </a:lnTo>
                  <a:lnTo>
                    <a:pt x="187" y="29"/>
                  </a:lnTo>
                  <a:lnTo>
                    <a:pt x="198" y="32"/>
                  </a:lnTo>
                  <a:lnTo>
                    <a:pt x="201" y="36"/>
                  </a:lnTo>
                  <a:lnTo>
                    <a:pt x="209" y="40"/>
                  </a:lnTo>
                  <a:lnTo>
                    <a:pt x="212" y="43"/>
                  </a:lnTo>
                  <a:lnTo>
                    <a:pt x="219" y="47"/>
                  </a:lnTo>
                  <a:lnTo>
                    <a:pt x="223" y="51"/>
                  </a:lnTo>
                  <a:lnTo>
                    <a:pt x="226" y="58"/>
                  </a:lnTo>
                  <a:lnTo>
                    <a:pt x="233" y="62"/>
                  </a:lnTo>
                  <a:lnTo>
                    <a:pt x="237" y="65"/>
                  </a:lnTo>
                  <a:lnTo>
                    <a:pt x="240" y="72"/>
                  </a:lnTo>
                  <a:lnTo>
                    <a:pt x="244" y="76"/>
                  </a:lnTo>
                  <a:lnTo>
                    <a:pt x="247" y="83"/>
                  </a:lnTo>
                  <a:lnTo>
                    <a:pt x="251" y="87"/>
                  </a:lnTo>
                  <a:lnTo>
                    <a:pt x="255" y="94"/>
                  </a:lnTo>
                  <a:lnTo>
                    <a:pt x="255" y="102"/>
                  </a:lnTo>
                  <a:lnTo>
                    <a:pt x="258" y="109"/>
                  </a:lnTo>
                  <a:lnTo>
                    <a:pt x="258" y="113"/>
                  </a:lnTo>
                  <a:lnTo>
                    <a:pt x="262" y="120"/>
                  </a:lnTo>
                  <a:lnTo>
                    <a:pt x="262" y="142"/>
                  </a:lnTo>
                  <a:lnTo>
                    <a:pt x="265" y="149"/>
                  </a:lnTo>
                  <a:lnTo>
                    <a:pt x="269" y="138"/>
                  </a:lnTo>
                  <a:lnTo>
                    <a:pt x="262" y="145"/>
                  </a:lnTo>
                  <a:lnTo>
                    <a:pt x="262" y="167"/>
                  </a:lnTo>
                  <a:lnTo>
                    <a:pt x="258" y="174"/>
                  </a:lnTo>
                  <a:lnTo>
                    <a:pt x="258" y="182"/>
                  </a:lnTo>
                  <a:lnTo>
                    <a:pt x="255" y="189"/>
                  </a:lnTo>
                  <a:lnTo>
                    <a:pt x="255" y="193"/>
                  </a:lnTo>
                  <a:lnTo>
                    <a:pt x="251" y="204"/>
                  </a:lnTo>
                  <a:lnTo>
                    <a:pt x="247" y="207"/>
                  </a:lnTo>
                  <a:lnTo>
                    <a:pt x="244" y="215"/>
                  </a:lnTo>
                  <a:lnTo>
                    <a:pt x="240" y="218"/>
                  </a:lnTo>
                  <a:lnTo>
                    <a:pt x="237" y="225"/>
                  </a:lnTo>
                  <a:lnTo>
                    <a:pt x="233" y="229"/>
                  </a:lnTo>
                  <a:lnTo>
                    <a:pt x="226" y="233"/>
                  </a:lnTo>
                  <a:lnTo>
                    <a:pt x="223" y="240"/>
                  </a:lnTo>
                  <a:lnTo>
                    <a:pt x="219" y="244"/>
                  </a:lnTo>
                  <a:lnTo>
                    <a:pt x="212" y="247"/>
                  </a:lnTo>
                  <a:lnTo>
                    <a:pt x="209" y="251"/>
                  </a:lnTo>
                  <a:lnTo>
                    <a:pt x="201" y="255"/>
                  </a:lnTo>
                  <a:lnTo>
                    <a:pt x="198" y="258"/>
                  </a:lnTo>
                  <a:lnTo>
                    <a:pt x="187" y="262"/>
                  </a:lnTo>
                  <a:lnTo>
                    <a:pt x="184" y="262"/>
                  </a:lnTo>
                  <a:lnTo>
                    <a:pt x="177" y="266"/>
                  </a:lnTo>
                  <a:lnTo>
                    <a:pt x="170" y="266"/>
                  </a:lnTo>
                  <a:lnTo>
                    <a:pt x="163" y="269"/>
                  </a:lnTo>
                  <a:lnTo>
                    <a:pt x="141" y="269"/>
                  </a:lnTo>
                  <a:lnTo>
                    <a:pt x="134" y="276"/>
                  </a:lnTo>
                  <a:lnTo>
                    <a:pt x="145" y="273"/>
                  </a:lnTo>
                  <a:lnTo>
                    <a:pt x="138" y="269"/>
                  </a:lnTo>
                  <a:lnTo>
                    <a:pt x="117" y="269"/>
                  </a:lnTo>
                  <a:lnTo>
                    <a:pt x="109" y="266"/>
                  </a:lnTo>
                  <a:lnTo>
                    <a:pt x="106" y="266"/>
                  </a:lnTo>
                  <a:lnTo>
                    <a:pt x="99" y="262"/>
                  </a:lnTo>
                  <a:lnTo>
                    <a:pt x="92" y="262"/>
                  </a:lnTo>
                  <a:lnTo>
                    <a:pt x="85" y="258"/>
                  </a:lnTo>
                  <a:lnTo>
                    <a:pt x="81" y="255"/>
                  </a:lnTo>
                  <a:lnTo>
                    <a:pt x="74" y="251"/>
                  </a:lnTo>
                  <a:lnTo>
                    <a:pt x="70" y="247"/>
                  </a:lnTo>
                  <a:lnTo>
                    <a:pt x="63" y="244"/>
                  </a:lnTo>
                  <a:lnTo>
                    <a:pt x="60" y="240"/>
                  </a:lnTo>
                  <a:lnTo>
                    <a:pt x="56" y="233"/>
                  </a:lnTo>
                  <a:lnTo>
                    <a:pt x="49" y="229"/>
                  </a:lnTo>
                  <a:lnTo>
                    <a:pt x="46" y="225"/>
                  </a:lnTo>
                  <a:lnTo>
                    <a:pt x="42" y="218"/>
                  </a:lnTo>
                  <a:lnTo>
                    <a:pt x="39" y="215"/>
                  </a:lnTo>
                  <a:lnTo>
                    <a:pt x="35" y="207"/>
                  </a:lnTo>
                  <a:lnTo>
                    <a:pt x="32" y="204"/>
                  </a:lnTo>
                  <a:lnTo>
                    <a:pt x="28" y="193"/>
                  </a:lnTo>
                  <a:lnTo>
                    <a:pt x="28" y="189"/>
                  </a:lnTo>
                  <a:lnTo>
                    <a:pt x="24" y="182"/>
                  </a:lnTo>
                  <a:lnTo>
                    <a:pt x="24" y="174"/>
                  </a:lnTo>
                  <a:lnTo>
                    <a:pt x="21" y="167"/>
                  </a:lnTo>
                  <a:lnTo>
                    <a:pt x="21" y="145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96" name="Rectangle 88"/>
            <p:cNvSpPr>
              <a:spLocks noChangeArrowheads="1"/>
            </p:cNvSpPr>
            <p:nvPr/>
          </p:nvSpPr>
          <p:spPr bwMode="auto">
            <a:xfrm>
              <a:off x="697" y="2982"/>
              <a:ext cx="13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de-DE" sz="2800"/>
                <a:t>~</a:t>
              </a:r>
              <a:endParaRPr lang="en-US" altLang="de-DE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auto">
            <a:xfrm>
              <a:off x="471" y="3134"/>
              <a:ext cx="158" cy="8"/>
            </a:xfrm>
            <a:custGeom>
              <a:avLst/>
              <a:gdLst>
                <a:gd name="T0" fmla="*/ 3 w 138"/>
                <a:gd name="T1" fmla="*/ 0 h 7"/>
                <a:gd name="T2" fmla="*/ 0 w 138"/>
                <a:gd name="T3" fmla="*/ 0 h 7"/>
                <a:gd name="T4" fmla="*/ 0 w 138"/>
                <a:gd name="T5" fmla="*/ 25 h 7"/>
                <a:gd name="T6" fmla="*/ 532 w 138"/>
                <a:gd name="T7" fmla="*/ 25 h 7"/>
                <a:gd name="T8" fmla="*/ 532 w 138"/>
                <a:gd name="T9" fmla="*/ 0 h 7"/>
                <a:gd name="T10" fmla="*/ 515 w 138"/>
                <a:gd name="T11" fmla="*/ 0 h 7"/>
                <a:gd name="T12" fmla="*/ 3 w 138"/>
                <a:gd name="T13" fmla="*/ 0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8" h="7">
                  <a:moveTo>
                    <a:pt x="3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138" y="7"/>
                  </a:lnTo>
                  <a:lnTo>
                    <a:pt x="138" y="0"/>
                  </a:lnTo>
                  <a:lnTo>
                    <a:pt x="13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98" name="Oval 90"/>
            <p:cNvSpPr>
              <a:spLocks noChangeArrowheads="1"/>
            </p:cNvSpPr>
            <p:nvPr/>
          </p:nvSpPr>
          <p:spPr bwMode="auto">
            <a:xfrm>
              <a:off x="442" y="3108"/>
              <a:ext cx="61" cy="5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99" name="Rectangle 91"/>
            <p:cNvSpPr>
              <a:spLocks noChangeArrowheads="1"/>
            </p:cNvSpPr>
            <p:nvPr/>
          </p:nvSpPr>
          <p:spPr bwMode="auto">
            <a:xfrm>
              <a:off x="2221" y="2643"/>
              <a:ext cx="146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auto">
            <a:xfrm>
              <a:off x="2290" y="2609"/>
              <a:ext cx="72" cy="80"/>
            </a:xfrm>
            <a:custGeom>
              <a:avLst/>
              <a:gdLst>
                <a:gd name="T0" fmla="*/ 0 w 63"/>
                <a:gd name="T1" fmla="*/ 0 h 69"/>
                <a:gd name="T2" fmla="*/ 238 w 63"/>
                <a:gd name="T3" fmla="*/ 144 h 69"/>
                <a:gd name="T4" fmla="*/ 0 w 63"/>
                <a:gd name="T5" fmla="*/ 304 h 69"/>
                <a:gd name="T6" fmla="*/ 0 w 63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3" h="69">
                  <a:moveTo>
                    <a:pt x="0" y="0"/>
                  </a:moveTo>
                  <a:lnTo>
                    <a:pt x="63" y="33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auto">
            <a:xfrm>
              <a:off x="2285" y="2605"/>
              <a:ext cx="82" cy="89"/>
            </a:xfrm>
            <a:custGeom>
              <a:avLst/>
              <a:gdLst>
                <a:gd name="T0" fmla="*/ 28 w 71"/>
                <a:gd name="T1" fmla="*/ 18 h 77"/>
                <a:gd name="T2" fmla="*/ 18 w 71"/>
                <a:gd name="T3" fmla="*/ 32 h 77"/>
                <a:gd name="T4" fmla="*/ 281 w 71"/>
                <a:gd name="T5" fmla="*/ 170 h 77"/>
                <a:gd name="T6" fmla="*/ 281 w 71"/>
                <a:gd name="T7" fmla="*/ 140 h 77"/>
                <a:gd name="T8" fmla="*/ 18 w 71"/>
                <a:gd name="T9" fmla="*/ 301 h 77"/>
                <a:gd name="T10" fmla="*/ 28 w 71"/>
                <a:gd name="T11" fmla="*/ 307 h 77"/>
                <a:gd name="T12" fmla="*/ 28 w 71"/>
                <a:gd name="T13" fmla="*/ 18 h 77"/>
                <a:gd name="T14" fmla="*/ 0 w 71"/>
                <a:gd name="T15" fmla="*/ 18 h 77"/>
                <a:gd name="T16" fmla="*/ 0 w 71"/>
                <a:gd name="T17" fmla="*/ 307 h 77"/>
                <a:gd name="T18" fmla="*/ 0 w 71"/>
                <a:gd name="T19" fmla="*/ 329 h 77"/>
                <a:gd name="T20" fmla="*/ 18 w 71"/>
                <a:gd name="T21" fmla="*/ 329 h 77"/>
                <a:gd name="T22" fmla="*/ 281 w 71"/>
                <a:gd name="T23" fmla="*/ 170 h 77"/>
                <a:gd name="T24" fmla="*/ 301 w 71"/>
                <a:gd name="T25" fmla="*/ 170 h 77"/>
                <a:gd name="T26" fmla="*/ 301 w 71"/>
                <a:gd name="T27" fmla="*/ 160 h 77"/>
                <a:gd name="T28" fmla="*/ 301 w 71"/>
                <a:gd name="T29" fmla="*/ 140 h 77"/>
                <a:gd name="T30" fmla="*/ 281 w 71"/>
                <a:gd name="T31" fmla="*/ 140 h 77"/>
                <a:gd name="T32" fmla="*/ 18 w 71"/>
                <a:gd name="T33" fmla="*/ 0 h 77"/>
                <a:gd name="T34" fmla="*/ 0 w 71"/>
                <a:gd name="T35" fmla="*/ 0 h 77"/>
                <a:gd name="T36" fmla="*/ 0 w 71"/>
                <a:gd name="T37" fmla="*/ 18 h 77"/>
                <a:gd name="T38" fmla="*/ 28 w 71"/>
                <a:gd name="T39" fmla="*/ 18 h 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71" h="77">
                  <a:moveTo>
                    <a:pt x="7" y="4"/>
                  </a:moveTo>
                  <a:lnTo>
                    <a:pt x="4" y="8"/>
                  </a:lnTo>
                  <a:lnTo>
                    <a:pt x="67" y="40"/>
                  </a:lnTo>
                  <a:lnTo>
                    <a:pt x="67" y="33"/>
                  </a:lnTo>
                  <a:lnTo>
                    <a:pt x="4" y="70"/>
                  </a:lnTo>
                  <a:lnTo>
                    <a:pt x="7" y="73"/>
                  </a:lnTo>
                  <a:lnTo>
                    <a:pt x="7" y="4"/>
                  </a:lnTo>
                  <a:lnTo>
                    <a:pt x="0" y="4"/>
                  </a:lnTo>
                  <a:lnTo>
                    <a:pt x="0" y="73"/>
                  </a:lnTo>
                  <a:lnTo>
                    <a:pt x="0" y="77"/>
                  </a:lnTo>
                  <a:lnTo>
                    <a:pt x="4" y="77"/>
                  </a:lnTo>
                  <a:lnTo>
                    <a:pt x="67" y="40"/>
                  </a:lnTo>
                  <a:lnTo>
                    <a:pt x="71" y="40"/>
                  </a:lnTo>
                  <a:lnTo>
                    <a:pt x="71" y="37"/>
                  </a:lnTo>
                  <a:lnTo>
                    <a:pt x="71" y="33"/>
                  </a:lnTo>
                  <a:lnTo>
                    <a:pt x="67" y="33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7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02" name="Rectangle 94"/>
            <p:cNvSpPr>
              <a:spLocks noChangeArrowheads="1"/>
            </p:cNvSpPr>
            <p:nvPr/>
          </p:nvSpPr>
          <p:spPr bwMode="auto">
            <a:xfrm>
              <a:off x="4089" y="2136"/>
              <a:ext cx="158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103" name="Freeform 95"/>
            <p:cNvSpPr>
              <a:spLocks/>
            </p:cNvSpPr>
            <p:nvPr/>
          </p:nvSpPr>
          <p:spPr bwMode="auto">
            <a:xfrm>
              <a:off x="4170" y="2097"/>
              <a:ext cx="73" cy="80"/>
            </a:xfrm>
            <a:custGeom>
              <a:avLst/>
              <a:gdLst>
                <a:gd name="T0" fmla="*/ 0 w 64"/>
                <a:gd name="T1" fmla="*/ 0 h 69"/>
                <a:gd name="T2" fmla="*/ 238 w 64"/>
                <a:gd name="T3" fmla="*/ 162 h 69"/>
                <a:gd name="T4" fmla="*/ 0 w 64"/>
                <a:gd name="T5" fmla="*/ 304 h 69"/>
                <a:gd name="T6" fmla="*/ 0 w 64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" h="69">
                  <a:moveTo>
                    <a:pt x="0" y="0"/>
                  </a:moveTo>
                  <a:lnTo>
                    <a:pt x="64" y="37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04" name="Freeform 96"/>
            <p:cNvSpPr>
              <a:spLocks/>
            </p:cNvSpPr>
            <p:nvPr/>
          </p:nvSpPr>
          <p:spPr bwMode="auto">
            <a:xfrm>
              <a:off x="4165" y="2093"/>
              <a:ext cx="82" cy="89"/>
            </a:xfrm>
            <a:custGeom>
              <a:avLst/>
              <a:gdLst>
                <a:gd name="T0" fmla="*/ 28 w 71"/>
                <a:gd name="T1" fmla="*/ 18 h 77"/>
                <a:gd name="T2" fmla="*/ 18 w 71"/>
                <a:gd name="T3" fmla="*/ 32 h 77"/>
                <a:gd name="T4" fmla="*/ 288 w 71"/>
                <a:gd name="T5" fmla="*/ 187 h 77"/>
                <a:gd name="T6" fmla="*/ 288 w 71"/>
                <a:gd name="T7" fmla="*/ 160 h 77"/>
                <a:gd name="T8" fmla="*/ 18 w 71"/>
                <a:gd name="T9" fmla="*/ 301 h 77"/>
                <a:gd name="T10" fmla="*/ 28 w 71"/>
                <a:gd name="T11" fmla="*/ 307 h 77"/>
                <a:gd name="T12" fmla="*/ 28 w 71"/>
                <a:gd name="T13" fmla="*/ 18 h 77"/>
                <a:gd name="T14" fmla="*/ 0 w 71"/>
                <a:gd name="T15" fmla="*/ 18 h 77"/>
                <a:gd name="T16" fmla="*/ 0 w 71"/>
                <a:gd name="T17" fmla="*/ 307 h 77"/>
                <a:gd name="T18" fmla="*/ 0 w 71"/>
                <a:gd name="T19" fmla="*/ 329 h 77"/>
                <a:gd name="T20" fmla="*/ 18 w 71"/>
                <a:gd name="T21" fmla="*/ 329 h 77"/>
                <a:gd name="T22" fmla="*/ 288 w 71"/>
                <a:gd name="T23" fmla="*/ 187 h 77"/>
                <a:gd name="T24" fmla="*/ 301 w 71"/>
                <a:gd name="T25" fmla="*/ 187 h 77"/>
                <a:gd name="T26" fmla="*/ 301 w 71"/>
                <a:gd name="T27" fmla="*/ 171 h 77"/>
                <a:gd name="T28" fmla="*/ 301 w 71"/>
                <a:gd name="T29" fmla="*/ 160 h 77"/>
                <a:gd name="T30" fmla="*/ 288 w 71"/>
                <a:gd name="T31" fmla="*/ 160 h 77"/>
                <a:gd name="T32" fmla="*/ 18 w 71"/>
                <a:gd name="T33" fmla="*/ 0 h 77"/>
                <a:gd name="T34" fmla="*/ 0 w 71"/>
                <a:gd name="T35" fmla="*/ 0 h 77"/>
                <a:gd name="T36" fmla="*/ 0 w 71"/>
                <a:gd name="T37" fmla="*/ 18 h 77"/>
                <a:gd name="T38" fmla="*/ 28 w 71"/>
                <a:gd name="T39" fmla="*/ 18 h 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71" h="77">
                  <a:moveTo>
                    <a:pt x="7" y="4"/>
                  </a:moveTo>
                  <a:lnTo>
                    <a:pt x="4" y="8"/>
                  </a:lnTo>
                  <a:lnTo>
                    <a:pt x="68" y="44"/>
                  </a:lnTo>
                  <a:lnTo>
                    <a:pt x="68" y="37"/>
                  </a:lnTo>
                  <a:lnTo>
                    <a:pt x="4" y="70"/>
                  </a:lnTo>
                  <a:lnTo>
                    <a:pt x="7" y="73"/>
                  </a:lnTo>
                  <a:lnTo>
                    <a:pt x="7" y="4"/>
                  </a:lnTo>
                  <a:lnTo>
                    <a:pt x="0" y="4"/>
                  </a:lnTo>
                  <a:lnTo>
                    <a:pt x="0" y="73"/>
                  </a:lnTo>
                  <a:lnTo>
                    <a:pt x="0" y="77"/>
                  </a:lnTo>
                  <a:lnTo>
                    <a:pt x="4" y="77"/>
                  </a:lnTo>
                  <a:lnTo>
                    <a:pt x="68" y="44"/>
                  </a:lnTo>
                  <a:lnTo>
                    <a:pt x="71" y="44"/>
                  </a:lnTo>
                  <a:lnTo>
                    <a:pt x="71" y="41"/>
                  </a:lnTo>
                  <a:lnTo>
                    <a:pt x="71" y="37"/>
                  </a:lnTo>
                  <a:lnTo>
                    <a:pt x="68" y="37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7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05" name="Rectangle 97"/>
            <p:cNvSpPr>
              <a:spLocks noChangeArrowheads="1"/>
            </p:cNvSpPr>
            <p:nvPr/>
          </p:nvSpPr>
          <p:spPr bwMode="auto">
            <a:xfrm rot="-5400000">
              <a:off x="4210" y="2972"/>
              <a:ext cx="527" cy="18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grpSp>
          <p:nvGrpSpPr>
            <p:cNvPr id="106" name="Group 98"/>
            <p:cNvGrpSpPr>
              <a:grpSpLocks/>
            </p:cNvGrpSpPr>
            <p:nvPr/>
          </p:nvGrpSpPr>
          <p:grpSpPr bwMode="auto">
            <a:xfrm>
              <a:off x="934" y="3361"/>
              <a:ext cx="185" cy="238"/>
              <a:chOff x="2336" y="1611"/>
              <a:chExt cx="161" cy="205"/>
            </a:xfrm>
          </p:grpSpPr>
          <p:sp>
            <p:nvSpPr>
              <p:cNvPr id="111" name="Rectangle 99"/>
              <p:cNvSpPr>
                <a:spLocks noChangeArrowheads="1"/>
              </p:cNvSpPr>
              <p:nvPr/>
            </p:nvSpPr>
            <p:spPr bwMode="auto">
              <a:xfrm>
                <a:off x="2336" y="1611"/>
                <a:ext cx="66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700"/>
                  <a:t>L</a:t>
                </a:r>
                <a:endParaRPr lang="en-US" altLang="de-DE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2" name="Rectangle 100"/>
              <p:cNvSpPr>
                <a:spLocks noChangeArrowheads="1"/>
              </p:cNvSpPr>
              <p:nvPr/>
            </p:nvSpPr>
            <p:spPr bwMode="auto">
              <a:xfrm>
                <a:off x="2435" y="1684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600"/>
                  <a:t>3</a:t>
                </a:r>
                <a:endParaRPr lang="en-US" altLang="de-DE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07" name="Group 101"/>
            <p:cNvGrpSpPr>
              <a:grpSpLocks/>
            </p:cNvGrpSpPr>
            <p:nvPr/>
          </p:nvGrpSpPr>
          <p:grpSpPr bwMode="auto">
            <a:xfrm>
              <a:off x="943" y="2858"/>
              <a:ext cx="185" cy="239"/>
              <a:chOff x="2336" y="1611"/>
              <a:chExt cx="161" cy="206"/>
            </a:xfrm>
          </p:grpSpPr>
          <p:sp>
            <p:nvSpPr>
              <p:cNvPr id="109" name="Rectangle 102"/>
              <p:cNvSpPr>
                <a:spLocks noChangeArrowheads="1"/>
              </p:cNvSpPr>
              <p:nvPr/>
            </p:nvSpPr>
            <p:spPr bwMode="auto">
              <a:xfrm>
                <a:off x="2336" y="1611"/>
                <a:ext cx="66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700"/>
                  <a:t>L</a:t>
                </a:r>
                <a:endParaRPr lang="en-US" altLang="de-DE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0" name="Rectangle 103"/>
              <p:cNvSpPr>
                <a:spLocks noChangeArrowheads="1"/>
              </p:cNvSpPr>
              <p:nvPr/>
            </p:nvSpPr>
            <p:spPr bwMode="auto">
              <a:xfrm>
                <a:off x="2435" y="1684"/>
                <a:ext cx="6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de-DE" sz="1600"/>
                  <a:t>2</a:t>
                </a:r>
                <a:endParaRPr lang="en-US" altLang="de-DE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08" name="Text Box 104"/>
            <p:cNvSpPr txBox="1">
              <a:spLocks noChangeArrowheads="1"/>
            </p:cNvSpPr>
            <p:nvPr/>
          </p:nvSpPr>
          <p:spPr bwMode="auto">
            <a:xfrm>
              <a:off x="305" y="2942"/>
              <a:ext cx="20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600">
                  <a:solidFill>
                    <a:schemeClr val="tx1"/>
                  </a:solidFill>
                </a:rPr>
                <a:t>norte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2489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21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3104323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Voltajes</a:t>
            </a:r>
          </a:p>
          <a:p>
            <a:pPr lvl="1" rtl="0" algn="l"/>
            <a:r>
              <a:rPr lang="en-US" altLang="de-DE" dirty="0"/>
              <a:t>Voltaje de fase</a:t>
            </a:r>
          </a:p>
          <a:p>
            <a:pPr lvl="1" rtl="0" algn="l"/>
            <a:r>
              <a:rPr lang="en-US" altLang="de-DE" dirty="0"/>
              <a:t>Tensión fase a fase</a:t>
            </a:r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lvl="1" rtl="0" algn="l"/>
            <a:endParaRPr lang="en-US" altLang="de-DE" dirty="0"/>
          </a:p>
          <a:p>
            <a:pPr marL="285750" indent="-285750" rtl="0" algn="l">
              <a:spcBef>
                <a:spcPct val="30000"/>
              </a:spcBef>
              <a:buFont typeface="Symbol" panose="05050102010706020507" pitchFamily="18" charset="2"/>
              <a:buChar char="-"/>
            </a:pPr>
            <a:r>
              <a:rPr lang="en-US" altLang="de-DE" dirty="0"/>
              <a:t>Los tiristores 1 y 6 están activos</a:t>
            </a:r>
          </a:p>
          <a:p>
            <a:pPr marL="285750" indent="-285750" rtl="0" algn="l">
              <a:spcBef>
                <a:spcPct val="30000"/>
              </a:spcBef>
              <a:buFont typeface="Symbol" panose="05050102010706020507" pitchFamily="18" charset="2"/>
              <a:buChar char="-"/>
            </a:pPr>
            <a:r>
              <a:rPr lang="en-US" altLang="de-DE" dirty="0"/>
              <a:t>La salida muestra una burbuja</a:t>
            </a:r>
          </a:p>
          <a:p>
            <a:pPr rtl="0" algn="l">
              <a:spcBef>
                <a:spcPct val="30000"/>
              </a:spcBef>
            </a:pPr>
            <a:endParaRPr lang="en-US" altLang="de-DE" dirty="0"/>
          </a:p>
          <a:p>
            <a:pPr lvl="1" rtl="0" algn="l"/>
            <a:endParaRPr lang="en-US" altLang="de-DE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3449625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30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021307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Generación de corriente de salida</a:t>
            </a:r>
            <a:endParaRPr lang="en-US" dirty="0"/>
          </a:p>
        </p:txBody>
      </p:sp>
      <p:grpSp>
        <p:nvGrpSpPr>
          <p:cNvPr id="15" name="Group 265"/>
          <p:cNvGrpSpPr>
            <a:grpSpLocks/>
          </p:cNvGrpSpPr>
          <p:nvPr/>
        </p:nvGrpSpPr>
        <p:grpSpPr bwMode="auto">
          <a:xfrm>
            <a:off x="3558596" y="1925953"/>
            <a:ext cx="4500088" cy="2353967"/>
            <a:chOff x="144" y="480"/>
            <a:chExt cx="3516" cy="2468"/>
          </a:xfrm>
        </p:grpSpPr>
        <p:pic>
          <p:nvPicPr>
            <p:cNvPr id="16" name="Picture 26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480"/>
              <a:ext cx="3511" cy="2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6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480"/>
              <a:ext cx="3511" cy="2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6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480"/>
              <a:ext cx="3516" cy="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9" name="Group 269"/>
            <p:cNvGrpSpPr>
              <a:grpSpLocks/>
            </p:cNvGrpSpPr>
            <p:nvPr/>
          </p:nvGrpSpPr>
          <p:grpSpPr bwMode="auto">
            <a:xfrm>
              <a:off x="403" y="701"/>
              <a:ext cx="377" cy="119"/>
              <a:chOff x="3703" y="3213"/>
              <a:chExt cx="377" cy="119"/>
            </a:xfrm>
          </p:grpSpPr>
          <p:sp>
            <p:nvSpPr>
              <p:cNvPr id="21" name="Line 270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2" name="Line 271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5" name="Line 272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" name="Line 273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7" name="Line 274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" name="Line 275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" name="Line 276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0" name="Line 277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" name="Line 278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" name="Line 279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" name="Line 280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" name="Line 281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</p:grpSp>
      <p:grpSp>
        <p:nvGrpSpPr>
          <p:cNvPr id="291" name="Group 9"/>
          <p:cNvGrpSpPr>
            <a:grpSpLocks/>
          </p:cNvGrpSpPr>
          <p:nvPr/>
        </p:nvGrpSpPr>
        <p:grpSpPr bwMode="auto">
          <a:xfrm>
            <a:off x="3640514" y="4092541"/>
            <a:ext cx="4071850" cy="1789354"/>
            <a:chOff x="894" y="2709"/>
            <a:chExt cx="2723" cy="1486"/>
          </a:xfrm>
        </p:grpSpPr>
        <p:grpSp>
          <p:nvGrpSpPr>
            <p:cNvPr id="292" name="Group 10"/>
            <p:cNvGrpSpPr>
              <a:grpSpLocks/>
            </p:cNvGrpSpPr>
            <p:nvPr/>
          </p:nvGrpSpPr>
          <p:grpSpPr bwMode="auto">
            <a:xfrm>
              <a:off x="2148" y="2864"/>
              <a:ext cx="543" cy="1233"/>
              <a:chOff x="3880" y="2504"/>
              <a:chExt cx="552" cy="1336"/>
            </a:xfrm>
          </p:grpSpPr>
          <p:sp>
            <p:nvSpPr>
              <p:cNvPr id="545" name="Rectangle 11"/>
              <p:cNvSpPr>
                <a:spLocks noChangeArrowheads="1"/>
              </p:cNvSpPr>
              <p:nvPr/>
            </p:nvSpPr>
            <p:spPr bwMode="auto">
              <a:xfrm>
                <a:off x="3880" y="2504"/>
                <a:ext cx="240" cy="384"/>
              </a:xfrm>
              <a:prstGeom prst="rect">
                <a:avLst/>
              </a:prstGeom>
              <a:solidFill>
                <a:srgbClr val="FFFF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46" name="Rectangle 12"/>
              <p:cNvSpPr>
                <a:spLocks noChangeArrowheads="1"/>
              </p:cNvSpPr>
              <p:nvPr/>
            </p:nvSpPr>
            <p:spPr bwMode="auto">
              <a:xfrm>
                <a:off x="4192" y="3456"/>
                <a:ext cx="240" cy="384"/>
              </a:xfrm>
              <a:prstGeom prst="rect">
                <a:avLst/>
              </a:prstGeom>
              <a:solidFill>
                <a:srgbClr val="FFFF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</p:grpSp>
        <p:grpSp>
          <p:nvGrpSpPr>
            <p:cNvPr id="293" name="Group 13"/>
            <p:cNvGrpSpPr>
              <a:grpSpLocks/>
            </p:cNvGrpSpPr>
            <p:nvPr/>
          </p:nvGrpSpPr>
          <p:grpSpPr bwMode="auto">
            <a:xfrm>
              <a:off x="894" y="2941"/>
              <a:ext cx="760" cy="946"/>
              <a:chOff x="1953" y="2941"/>
              <a:chExt cx="760" cy="946"/>
            </a:xfrm>
          </p:grpSpPr>
          <p:sp>
            <p:nvSpPr>
              <p:cNvPr id="427" name="Rectangle 14"/>
              <p:cNvSpPr>
                <a:spLocks noChangeArrowheads="1"/>
              </p:cNvSpPr>
              <p:nvPr/>
            </p:nvSpPr>
            <p:spPr bwMode="auto">
              <a:xfrm>
                <a:off x="1953" y="2941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28" name="Rectangle 15"/>
              <p:cNvSpPr>
                <a:spLocks noChangeArrowheads="1"/>
              </p:cNvSpPr>
              <p:nvPr/>
            </p:nvSpPr>
            <p:spPr bwMode="auto">
              <a:xfrm>
                <a:off x="1953" y="2969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29" name="Rectangle 16"/>
              <p:cNvSpPr>
                <a:spLocks noChangeArrowheads="1"/>
              </p:cNvSpPr>
              <p:nvPr/>
            </p:nvSpPr>
            <p:spPr bwMode="auto">
              <a:xfrm>
                <a:off x="1953" y="2997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0" name="Rectangle 17"/>
              <p:cNvSpPr>
                <a:spLocks noChangeArrowheads="1"/>
              </p:cNvSpPr>
              <p:nvPr/>
            </p:nvSpPr>
            <p:spPr bwMode="auto">
              <a:xfrm>
                <a:off x="1953" y="3025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1" name="Rectangle 18"/>
              <p:cNvSpPr>
                <a:spLocks noChangeArrowheads="1"/>
              </p:cNvSpPr>
              <p:nvPr/>
            </p:nvSpPr>
            <p:spPr bwMode="auto">
              <a:xfrm>
                <a:off x="1953" y="3053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2" name="Rectangle 19"/>
              <p:cNvSpPr>
                <a:spLocks noChangeArrowheads="1"/>
              </p:cNvSpPr>
              <p:nvPr/>
            </p:nvSpPr>
            <p:spPr bwMode="auto">
              <a:xfrm>
                <a:off x="1953" y="3081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3" name="Rectangle 20"/>
              <p:cNvSpPr>
                <a:spLocks noChangeArrowheads="1"/>
              </p:cNvSpPr>
              <p:nvPr/>
            </p:nvSpPr>
            <p:spPr bwMode="auto">
              <a:xfrm>
                <a:off x="1953" y="3109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4" name="Rectangle 21"/>
              <p:cNvSpPr>
                <a:spLocks noChangeArrowheads="1"/>
              </p:cNvSpPr>
              <p:nvPr/>
            </p:nvSpPr>
            <p:spPr bwMode="auto">
              <a:xfrm>
                <a:off x="1953" y="3137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5" name="Rectangle 22"/>
              <p:cNvSpPr>
                <a:spLocks noChangeArrowheads="1"/>
              </p:cNvSpPr>
              <p:nvPr/>
            </p:nvSpPr>
            <p:spPr bwMode="auto">
              <a:xfrm>
                <a:off x="1953" y="3165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6" name="Rectangle 23"/>
              <p:cNvSpPr>
                <a:spLocks noChangeArrowheads="1"/>
              </p:cNvSpPr>
              <p:nvPr/>
            </p:nvSpPr>
            <p:spPr bwMode="auto">
              <a:xfrm>
                <a:off x="1953" y="3193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7" name="Rectangle 24"/>
              <p:cNvSpPr>
                <a:spLocks noChangeArrowheads="1"/>
              </p:cNvSpPr>
              <p:nvPr/>
            </p:nvSpPr>
            <p:spPr bwMode="auto">
              <a:xfrm>
                <a:off x="1953" y="3221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8" name="Rectangle 25"/>
              <p:cNvSpPr>
                <a:spLocks noChangeArrowheads="1"/>
              </p:cNvSpPr>
              <p:nvPr/>
            </p:nvSpPr>
            <p:spPr bwMode="auto">
              <a:xfrm>
                <a:off x="1953" y="3249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39" name="Rectangle 26"/>
              <p:cNvSpPr>
                <a:spLocks noChangeArrowheads="1"/>
              </p:cNvSpPr>
              <p:nvPr/>
            </p:nvSpPr>
            <p:spPr bwMode="auto">
              <a:xfrm>
                <a:off x="1953" y="3277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0" name="Rectangle 27"/>
              <p:cNvSpPr>
                <a:spLocks noChangeArrowheads="1"/>
              </p:cNvSpPr>
              <p:nvPr/>
            </p:nvSpPr>
            <p:spPr bwMode="auto">
              <a:xfrm>
                <a:off x="1953" y="3306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1" name="Rectangle 28"/>
              <p:cNvSpPr>
                <a:spLocks noChangeArrowheads="1"/>
              </p:cNvSpPr>
              <p:nvPr/>
            </p:nvSpPr>
            <p:spPr bwMode="auto">
              <a:xfrm>
                <a:off x="1953" y="3334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2" name="Rectangle 29"/>
              <p:cNvSpPr>
                <a:spLocks noChangeArrowheads="1"/>
              </p:cNvSpPr>
              <p:nvPr/>
            </p:nvSpPr>
            <p:spPr bwMode="auto">
              <a:xfrm>
                <a:off x="1953" y="3362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3" name="Rectangle 30"/>
              <p:cNvSpPr>
                <a:spLocks noChangeArrowheads="1"/>
              </p:cNvSpPr>
              <p:nvPr/>
            </p:nvSpPr>
            <p:spPr bwMode="auto">
              <a:xfrm>
                <a:off x="1953" y="3390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4" name="Rectangle 31"/>
              <p:cNvSpPr>
                <a:spLocks noChangeArrowheads="1"/>
              </p:cNvSpPr>
              <p:nvPr/>
            </p:nvSpPr>
            <p:spPr bwMode="auto">
              <a:xfrm>
                <a:off x="1953" y="3418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5" name="Rectangle 32"/>
              <p:cNvSpPr>
                <a:spLocks noChangeArrowheads="1"/>
              </p:cNvSpPr>
              <p:nvPr/>
            </p:nvSpPr>
            <p:spPr bwMode="auto">
              <a:xfrm>
                <a:off x="1953" y="3446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6" name="Rectangle 33"/>
              <p:cNvSpPr>
                <a:spLocks noChangeArrowheads="1"/>
              </p:cNvSpPr>
              <p:nvPr/>
            </p:nvSpPr>
            <p:spPr bwMode="auto">
              <a:xfrm>
                <a:off x="1953" y="3474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7" name="Rectangle 34"/>
              <p:cNvSpPr>
                <a:spLocks noChangeArrowheads="1"/>
              </p:cNvSpPr>
              <p:nvPr/>
            </p:nvSpPr>
            <p:spPr bwMode="auto">
              <a:xfrm>
                <a:off x="1953" y="3502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8" name="Rectangle 35"/>
              <p:cNvSpPr>
                <a:spLocks noChangeArrowheads="1"/>
              </p:cNvSpPr>
              <p:nvPr/>
            </p:nvSpPr>
            <p:spPr bwMode="auto">
              <a:xfrm>
                <a:off x="1953" y="3530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9" name="Rectangle 36"/>
              <p:cNvSpPr>
                <a:spLocks noChangeArrowheads="1"/>
              </p:cNvSpPr>
              <p:nvPr/>
            </p:nvSpPr>
            <p:spPr bwMode="auto">
              <a:xfrm>
                <a:off x="1953" y="3558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0" name="Rectangle 37"/>
              <p:cNvSpPr>
                <a:spLocks noChangeArrowheads="1"/>
              </p:cNvSpPr>
              <p:nvPr/>
            </p:nvSpPr>
            <p:spPr bwMode="auto">
              <a:xfrm>
                <a:off x="1953" y="3586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1" name="Rectangle 38"/>
              <p:cNvSpPr>
                <a:spLocks noChangeArrowheads="1"/>
              </p:cNvSpPr>
              <p:nvPr/>
            </p:nvSpPr>
            <p:spPr bwMode="auto">
              <a:xfrm>
                <a:off x="1953" y="3614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2" name="Rectangle 39"/>
              <p:cNvSpPr>
                <a:spLocks noChangeArrowheads="1"/>
              </p:cNvSpPr>
              <p:nvPr/>
            </p:nvSpPr>
            <p:spPr bwMode="auto">
              <a:xfrm>
                <a:off x="1953" y="3642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3" name="Rectangle 40"/>
              <p:cNvSpPr>
                <a:spLocks noChangeArrowheads="1"/>
              </p:cNvSpPr>
              <p:nvPr/>
            </p:nvSpPr>
            <p:spPr bwMode="auto">
              <a:xfrm>
                <a:off x="1953" y="3670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4" name="Rectangle 41"/>
              <p:cNvSpPr>
                <a:spLocks noChangeArrowheads="1"/>
              </p:cNvSpPr>
              <p:nvPr/>
            </p:nvSpPr>
            <p:spPr bwMode="auto">
              <a:xfrm>
                <a:off x="1953" y="3698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5" name="Rectangle 42"/>
              <p:cNvSpPr>
                <a:spLocks noChangeArrowheads="1"/>
              </p:cNvSpPr>
              <p:nvPr/>
            </p:nvSpPr>
            <p:spPr bwMode="auto">
              <a:xfrm>
                <a:off x="1953" y="3726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6" name="Rectangle 43"/>
              <p:cNvSpPr>
                <a:spLocks noChangeArrowheads="1"/>
              </p:cNvSpPr>
              <p:nvPr/>
            </p:nvSpPr>
            <p:spPr bwMode="auto">
              <a:xfrm>
                <a:off x="1953" y="3754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7" name="Rectangle 44"/>
              <p:cNvSpPr>
                <a:spLocks noChangeArrowheads="1"/>
              </p:cNvSpPr>
              <p:nvPr/>
            </p:nvSpPr>
            <p:spPr bwMode="auto">
              <a:xfrm>
                <a:off x="1953" y="3783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8" name="Rectangle 45"/>
              <p:cNvSpPr>
                <a:spLocks noChangeArrowheads="1"/>
              </p:cNvSpPr>
              <p:nvPr/>
            </p:nvSpPr>
            <p:spPr bwMode="auto">
              <a:xfrm>
                <a:off x="1953" y="3811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59" name="Rectangle 46"/>
              <p:cNvSpPr>
                <a:spLocks noChangeArrowheads="1"/>
              </p:cNvSpPr>
              <p:nvPr/>
            </p:nvSpPr>
            <p:spPr bwMode="auto">
              <a:xfrm>
                <a:off x="1953" y="3839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0" name="Rectangle 47"/>
              <p:cNvSpPr>
                <a:spLocks noChangeArrowheads="1"/>
              </p:cNvSpPr>
              <p:nvPr/>
            </p:nvSpPr>
            <p:spPr bwMode="auto">
              <a:xfrm>
                <a:off x="1953" y="3867"/>
                <a:ext cx="4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1" name="Rectangle 48"/>
              <p:cNvSpPr>
                <a:spLocks noChangeArrowheads="1"/>
              </p:cNvSpPr>
              <p:nvPr/>
            </p:nvSpPr>
            <p:spPr bwMode="auto">
              <a:xfrm>
                <a:off x="1966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2" name="Rectangle 49"/>
              <p:cNvSpPr>
                <a:spLocks noChangeArrowheads="1"/>
              </p:cNvSpPr>
              <p:nvPr/>
            </p:nvSpPr>
            <p:spPr bwMode="auto">
              <a:xfrm>
                <a:off x="1995" y="38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3" name="Rectangle 50"/>
              <p:cNvSpPr>
                <a:spLocks noChangeArrowheads="1"/>
              </p:cNvSpPr>
              <p:nvPr/>
            </p:nvSpPr>
            <p:spPr bwMode="auto">
              <a:xfrm>
                <a:off x="202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4" name="Rectangle 51"/>
              <p:cNvSpPr>
                <a:spLocks noChangeArrowheads="1"/>
              </p:cNvSpPr>
              <p:nvPr/>
            </p:nvSpPr>
            <p:spPr bwMode="auto">
              <a:xfrm>
                <a:off x="205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5" name="Rectangle 52"/>
              <p:cNvSpPr>
                <a:spLocks noChangeArrowheads="1"/>
              </p:cNvSpPr>
              <p:nvPr/>
            </p:nvSpPr>
            <p:spPr bwMode="auto">
              <a:xfrm>
                <a:off x="208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6" name="Rectangle 53"/>
              <p:cNvSpPr>
                <a:spLocks noChangeArrowheads="1"/>
              </p:cNvSpPr>
              <p:nvPr/>
            </p:nvSpPr>
            <p:spPr bwMode="auto">
              <a:xfrm>
                <a:off x="211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7" name="Rectangle 54"/>
              <p:cNvSpPr>
                <a:spLocks noChangeArrowheads="1"/>
              </p:cNvSpPr>
              <p:nvPr/>
            </p:nvSpPr>
            <p:spPr bwMode="auto">
              <a:xfrm>
                <a:off x="214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8" name="Rectangle 55"/>
              <p:cNvSpPr>
                <a:spLocks noChangeArrowheads="1"/>
              </p:cNvSpPr>
              <p:nvPr/>
            </p:nvSpPr>
            <p:spPr bwMode="auto">
              <a:xfrm>
                <a:off x="217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9" name="Rectangle 56"/>
              <p:cNvSpPr>
                <a:spLocks noChangeArrowheads="1"/>
              </p:cNvSpPr>
              <p:nvPr/>
            </p:nvSpPr>
            <p:spPr bwMode="auto">
              <a:xfrm>
                <a:off x="220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0" name="Rectangle 57"/>
              <p:cNvSpPr>
                <a:spLocks noChangeArrowheads="1"/>
              </p:cNvSpPr>
              <p:nvPr/>
            </p:nvSpPr>
            <p:spPr bwMode="auto">
              <a:xfrm>
                <a:off x="2235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1" name="Rectangle 58"/>
              <p:cNvSpPr>
                <a:spLocks noChangeArrowheads="1"/>
              </p:cNvSpPr>
              <p:nvPr/>
            </p:nvSpPr>
            <p:spPr bwMode="auto">
              <a:xfrm>
                <a:off x="226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2" name="Rectangle 59"/>
              <p:cNvSpPr>
                <a:spLocks noChangeArrowheads="1"/>
              </p:cNvSpPr>
              <p:nvPr/>
            </p:nvSpPr>
            <p:spPr bwMode="auto">
              <a:xfrm>
                <a:off x="229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3" name="Rectangle 60"/>
              <p:cNvSpPr>
                <a:spLocks noChangeArrowheads="1"/>
              </p:cNvSpPr>
              <p:nvPr/>
            </p:nvSpPr>
            <p:spPr bwMode="auto">
              <a:xfrm>
                <a:off x="232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4" name="Rectangle 61"/>
              <p:cNvSpPr>
                <a:spLocks noChangeArrowheads="1"/>
              </p:cNvSpPr>
              <p:nvPr/>
            </p:nvSpPr>
            <p:spPr bwMode="auto">
              <a:xfrm>
                <a:off x="235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5" name="Rectangle 62"/>
              <p:cNvSpPr>
                <a:spLocks noChangeArrowheads="1"/>
              </p:cNvSpPr>
              <p:nvPr/>
            </p:nvSpPr>
            <p:spPr bwMode="auto">
              <a:xfrm>
                <a:off x="238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6" name="Rectangle 63"/>
              <p:cNvSpPr>
                <a:spLocks noChangeArrowheads="1"/>
              </p:cNvSpPr>
              <p:nvPr/>
            </p:nvSpPr>
            <p:spPr bwMode="auto">
              <a:xfrm>
                <a:off x="241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7" name="Rectangle 64"/>
              <p:cNvSpPr>
                <a:spLocks noChangeArrowheads="1"/>
              </p:cNvSpPr>
              <p:nvPr/>
            </p:nvSpPr>
            <p:spPr bwMode="auto">
              <a:xfrm>
                <a:off x="244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8" name="Rectangle 65"/>
              <p:cNvSpPr>
                <a:spLocks noChangeArrowheads="1"/>
              </p:cNvSpPr>
              <p:nvPr/>
            </p:nvSpPr>
            <p:spPr bwMode="auto">
              <a:xfrm>
                <a:off x="2474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79" name="Rectangle 66"/>
              <p:cNvSpPr>
                <a:spLocks noChangeArrowheads="1"/>
              </p:cNvSpPr>
              <p:nvPr/>
            </p:nvSpPr>
            <p:spPr bwMode="auto">
              <a:xfrm>
                <a:off x="2503" y="38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0" name="Rectangle 67"/>
              <p:cNvSpPr>
                <a:spLocks noChangeArrowheads="1"/>
              </p:cNvSpPr>
              <p:nvPr/>
            </p:nvSpPr>
            <p:spPr bwMode="auto">
              <a:xfrm>
                <a:off x="2533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1" name="Rectangle 68"/>
              <p:cNvSpPr>
                <a:spLocks noChangeArrowheads="1"/>
              </p:cNvSpPr>
              <p:nvPr/>
            </p:nvSpPr>
            <p:spPr bwMode="auto">
              <a:xfrm>
                <a:off x="2563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2" name="Rectangle 69"/>
              <p:cNvSpPr>
                <a:spLocks noChangeArrowheads="1"/>
              </p:cNvSpPr>
              <p:nvPr/>
            </p:nvSpPr>
            <p:spPr bwMode="auto">
              <a:xfrm>
                <a:off x="2593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3" name="Rectangle 70"/>
              <p:cNvSpPr>
                <a:spLocks noChangeArrowheads="1"/>
              </p:cNvSpPr>
              <p:nvPr/>
            </p:nvSpPr>
            <p:spPr bwMode="auto">
              <a:xfrm>
                <a:off x="2623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4" name="Rectangle 71"/>
              <p:cNvSpPr>
                <a:spLocks noChangeArrowheads="1"/>
              </p:cNvSpPr>
              <p:nvPr/>
            </p:nvSpPr>
            <p:spPr bwMode="auto">
              <a:xfrm>
                <a:off x="2653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5" name="Rectangle 72"/>
              <p:cNvSpPr>
                <a:spLocks noChangeArrowheads="1"/>
              </p:cNvSpPr>
              <p:nvPr/>
            </p:nvSpPr>
            <p:spPr bwMode="auto">
              <a:xfrm>
                <a:off x="2683" y="38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6" name="Rectangle 73"/>
              <p:cNvSpPr>
                <a:spLocks noChangeArrowheads="1"/>
              </p:cNvSpPr>
              <p:nvPr/>
            </p:nvSpPr>
            <p:spPr bwMode="auto">
              <a:xfrm>
                <a:off x="2708" y="3863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7" name="Rectangle 74"/>
              <p:cNvSpPr>
                <a:spLocks noChangeArrowheads="1"/>
              </p:cNvSpPr>
              <p:nvPr/>
            </p:nvSpPr>
            <p:spPr bwMode="auto">
              <a:xfrm>
                <a:off x="2708" y="3835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8" name="Rectangle 75"/>
              <p:cNvSpPr>
                <a:spLocks noChangeArrowheads="1"/>
              </p:cNvSpPr>
              <p:nvPr/>
            </p:nvSpPr>
            <p:spPr bwMode="auto">
              <a:xfrm>
                <a:off x="2708" y="3807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89" name="Rectangle 76"/>
              <p:cNvSpPr>
                <a:spLocks noChangeArrowheads="1"/>
              </p:cNvSpPr>
              <p:nvPr/>
            </p:nvSpPr>
            <p:spPr bwMode="auto">
              <a:xfrm>
                <a:off x="2708" y="3778"/>
                <a:ext cx="5" cy="1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0" name="Rectangle 77"/>
              <p:cNvSpPr>
                <a:spLocks noChangeArrowheads="1"/>
              </p:cNvSpPr>
              <p:nvPr/>
            </p:nvSpPr>
            <p:spPr bwMode="auto">
              <a:xfrm>
                <a:off x="2708" y="3750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1" name="Rectangle 78"/>
              <p:cNvSpPr>
                <a:spLocks noChangeArrowheads="1"/>
              </p:cNvSpPr>
              <p:nvPr/>
            </p:nvSpPr>
            <p:spPr bwMode="auto">
              <a:xfrm>
                <a:off x="2708" y="3722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2" name="Rectangle 79"/>
              <p:cNvSpPr>
                <a:spLocks noChangeArrowheads="1"/>
              </p:cNvSpPr>
              <p:nvPr/>
            </p:nvSpPr>
            <p:spPr bwMode="auto">
              <a:xfrm>
                <a:off x="2708" y="3694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3" name="Rectangle 80"/>
              <p:cNvSpPr>
                <a:spLocks noChangeArrowheads="1"/>
              </p:cNvSpPr>
              <p:nvPr/>
            </p:nvSpPr>
            <p:spPr bwMode="auto">
              <a:xfrm>
                <a:off x="2708" y="3666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4" name="Rectangle 81"/>
              <p:cNvSpPr>
                <a:spLocks noChangeArrowheads="1"/>
              </p:cNvSpPr>
              <p:nvPr/>
            </p:nvSpPr>
            <p:spPr bwMode="auto">
              <a:xfrm>
                <a:off x="2708" y="3638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5" name="Rectangle 82"/>
              <p:cNvSpPr>
                <a:spLocks noChangeArrowheads="1"/>
              </p:cNvSpPr>
              <p:nvPr/>
            </p:nvSpPr>
            <p:spPr bwMode="auto">
              <a:xfrm>
                <a:off x="2708" y="3610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6" name="Rectangle 83"/>
              <p:cNvSpPr>
                <a:spLocks noChangeArrowheads="1"/>
              </p:cNvSpPr>
              <p:nvPr/>
            </p:nvSpPr>
            <p:spPr bwMode="auto">
              <a:xfrm>
                <a:off x="2708" y="3582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7" name="Rectangle 84"/>
              <p:cNvSpPr>
                <a:spLocks noChangeArrowheads="1"/>
              </p:cNvSpPr>
              <p:nvPr/>
            </p:nvSpPr>
            <p:spPr bwMode="auto">
              <a:xfrm>
                <a:off x="2708" y="3554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8" name="Rectangle 85"/>
              <p:cNvSpPr>
                <a:spLocks noChangeArrowheads="1"/>
              </p:cNvSpPr>
              <p:nvPr/>
            </p:nvSpPr>
            <p:spPr bwMode="auto">
              <a:xfrm>
                <a:off x="2708" y="3526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9" name="Rectangle 86"/>
              <p:cNvSpPr>
                <a:spLocks noChangeArrowheads="1"/>
              </p:cNvSpPr>
              <p:nvPr/>
            </p:nvSpPr>
            <p:spPr bwMode="auto">
              <a:xfrm>
                <a:off x="2708" y="3498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0" name="Rectangle 87"/>
              <p:cNvSpPr>
                <a:spLocks noChangeArrowheads="1"/>
              </p:cNvSpPr>
              <p:nvPr/>
            </p:nvSpPr>
            <p:spPr bwMode="auto">
              <a:xfrm>
                <a:off x="2708" y="3470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1" name="Rectangle 88"/>
              <p:cNvSpPr>
                <a:spLocks noChangeArrowheads="1"/>
              </p:cNvSpPr>
              <p:nvPr/>
            </p:nvSpPr>
            <p:spPr bwMode="auto">
              <a:xfrm>
                <a:off x="2708" y="3442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2" name="Rectangle 89"/>
              <p:cNvSpPr>
                <a:spLocks noChangeArrowheads="1"/>
              </p:cNvSpPr>
              <p:nvPr/>
            </p:nvSpPr>
            <p:spPr bwMode="auto">
              <a:xfrm>
                <a:off x="2708" y="3414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3" name="Rectangle 90"/>
              <p:cNvSpPr>
                <a:spLocks noChangeArrowheads="1"/>
              </p:cNvSpPr>
              <p:nvPr/>
            </p:nvSpPr>
            <p:spPr bwMode="auto">
              <a:xfrm>
                <a:off x="2708" y="3386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4" name="Rectangle 91"/>
              <p:cNvSpPr>
                <a:spLocks noChangeArrowheads="1"/>
              </p:cNvSpPr>
              <p:nvPr/>
            </p:nvSpPr>
            <p:spPr bwMode="auto">
              <a:xfrm>
                <a:off x="2708" y="3358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5" name="Rectangle 92"/>
              <p:cNvSpPr>
                <a:spLocks noChangeArrowheads="1"/>
              </p:cNvSpPr>
              <p:nvPr/>
            </p:nvSpPr>
            <p:spPr bwMode="auto">
              <a:xfrm>
                <a:off x="2708" y="3330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6" name="Rectangle 93"/>
              <p:cNvSpPr>
                <a:spLocks noChangeArrowheads="1"/>
              </p:cNvSpPr>
              <p:nvPr/>
            </p:nvSpPr>
            <p:spPr bwMode="auto">
              <a:xfrm>
                <a:off x="2708" y="3302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7" name="Rectangle 94"/>
              <p:cNvSpPr>
                <a:spLocks noChangeArrowheads="1"/>
              </p:cNvSpPr>
              <p:nvPr/>
            </p:nvSpPr>
            <p:spPr bwMode="auto">
              <a:xfrm>
                <a:off x="2708" y="3273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8" name="Rectangle 95"/>
              <p:cNvSpPr>
                <a:spLocks noChangeArrowheads="1"/>
              </p:cNvSpPr>
              <p:nvPr/>
            </p:nvSpPr>
            <p:spPr bwMode="auto">
              <a:xfrm>
                <a:off x="2708" y="3245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9" name="Rectangle 96"/>
              <p:cNvSpPr>
                <a:spLocks noChangeArrowheads="1"/>
              </p:cNvSpPr>
              <p:nvPr/>
            </p:nvSpPr>
            <p:spPr bwMode="auto">
              <a:xfrm>
                <a:off x="2708" y="3217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0" name="Rectangle 97"/>
              <p:cNvSpPr>
                <a:spLocks noChangeArrowheads="1"/>
              </p:cNvSpPr>
              <p:nvPr/>
            </p:nvSpPr>
            <p:spPr bwMode="auto">
              <a:xfrm>
                <a:off x="2708" y="3189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1" name="Rectangle 98"/>
              <p:cNvSpPr>
                <a:spLocks noChangeArrowheads="1"/>
              </p:cNvSpPr>
              <p:nvPr/>
            </p:nvSpPr>
            <p:spPr bwMode="auto">
              <a:xfrm>
                <a:off x="2708" y="3161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2" name="Rectangle 99"/>
              <p:cNvSpPr>
                <a:spLocks noChangeArrowheads="1"/>
              </p:cNvSpPr>
              <p:nvPr/>
            </p:nvSpPr>
            <p:spPr bwMode="auto">
              <a:xfrm>
                <a:off x="2708" y="3133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3" name="Rectangle 100"/>
              <p:cNvSpPr>
                <a:spLocks noChangeArrowheads="1"/>
              </p:cNvSpPr>
              <p:nvPr/>
            </p:nvSpPr>
            <p:spPr bwMode="auto">
              <a:xfrm>
                <a:off x="2708" y="3105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4" name="Rectangle 101"/>
              <p:cNvSpPr>
                <a:spLocks noChangeArrowheads="1"/>
              </p:cNvSpPr>
              <p:nvPr/>
            </p:nvSpPr>
            <p:spPr bwMode="auto">
              <a:xfrm>
                <a:off x="2708" y="3077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5" name="Rectangle 102"/>
              <p:cNvSpPr>
                <a:spLocks noChangeArrowheads="1"/>
              </p:cNvSpPr>
              <p:nvPr/>
            </p:nvSpPr>
            <p:spPr bwMode="auto">
              <a:xfrm>
                <a:off x="2708" y="3049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6" name="Rectangle 103"/>
              <p:cNvSpPr>
                <a:spLocks noChangeArrowheads="1"/>
              </p:cNvSpPr>
              <p:nvPr/>
            </p:nvSpPr>
            <p:spPr bwMode="auto">
              <a:xfrm>
                <a:off x="2708" y="3021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7" name="Rectangle 104"/>
              <p:cNvSpPr>
                <a:spLocks noChangeArrowheads="1"/>
              </p:cNvSpPr>
              <p:nvPr/>
            </p:nvSpPr>
            <p:spPr bwMode="auto">
              <a:xfrm>
                <a:off x="2708" y="2993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8" name="Rectangle 105"/>
              <p:cNvSpPr>
                <a:spLocks noChangeArrowheads="1"/>
              </p:cNvSpPr>
              <p:nvPr/>
            </p:nvSpPr>
            <p:spPr bwMode="auto">
              <a:xfrm>
                <a:off x="2708" y="2965"/>
                <a:ext cx="5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9" name="Freeform 106"/>
              <p:cNvSpPr>
                <a:spLocks/>
              </p:cNvSpPr>
              <p:nvPr/>
            </p:nvSpPr>
            <p:spPr bwMode="auto">
              <a:xfrm>
                <a:off x="2704" y="2941"/>
                <a:ext cx="9" cy="12"/>
              </a:xfrm>
              <a:custGeom>
                <a:avLst/>
                <a:gdLst>
                  <a:gd name="T0" fmla="*/ 4 w 9"/>
                  <a:gd name="T1" fmla="*/ 12 h 12"/>
                  <a:gd name="T2" fmla="*/ 9 w 9"/>
                  <a:gd name="T3" fmla="*/ 12 h 12"/>
                  <a:gd name="T4" fmla="*/ 9 w 9"/>
                  <a:gd name="T5" fmla="*/ 0 h 12"/>
                  <a:gd name="T6" fmla="*/ 9 w 9"/>
                  <a:gd name="T7" fmla="*/ 0 h 12"/>
                  <a:gd name="T8" fmla="*/ 4 w 9"/>
                  <a:gd name="T9" fmla="*/ 0 h 12"/>
                  <a:gd name="T10" fmla="*/ 0 w 9"/>
                  <a:gd name="T11" fmla="*/ 0 h 12"/>
                  <a:gd name="T12" fmla="*/ 0 w 9"/>
                  <a:gd name="T13" fmla="*/ 4 h 12"/>
                  <a:gd name="T14" fmla="*/ 4 w 9"/>
                  <a:gd name="T15" fmla="*/ 4 h 12"/>
                  <a:gd name="T16" fmla="*/ 4 w 9"/>
                  <a:gd name="T17" fmla="*/ 0 h 12"/>
                  <a:gd name="T18" fmla="*/ 4 w 9"/>
                  <a:gd name="T19" fmla="*/ 0 h 12"/>
                  <a:gd name="T20" fmla="*/ 4 w 9"/>
                  <a:gd name="T21" fmla="*/ 12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4" y="12"/>
                    </a:moveTo>
                    <a:lnTo>
                      <a:pt x="9" y="1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20" name="Rectangle 107"/>
              <p:cNvSpPr>
                <a:spLocks noChangeArrowheads="1"/>
              </p:cNvSpPr>
              <p:nvPr/>
            </p:nvSpPr>
            <p:spPr bwMode="auto">
              <a:xfrm>
                <a:off x="2674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1" name="Rectangle 108"/>
              <p:cNvSpPr>
                <a:spLocks noChangeArrowheads="1"/>
              </p:cNvSpPr>
              <p:nvPr/>
            </p:nvSpPr>
            <p:spPr bwMode="auto">
              <a:xfrm>
                <a:off x="2644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2" name="Rectangle 109"/>
              <p:cNvSpPr>
                <a:spLocks noChangeArrowheads="1"/>
              </p:cNvSpPr>
              <p:nvPr/>
            </p:nvSpPr>
            <p:spPr bwMode="auto">
              <a:xfrm>
                <a:off x="2614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3" name="Rectangle 110"/>
              <p:cNvSpPr>
                <a:spLocks noChangeArrowheads="1"/>
              </p:cNvSpPr>
              <p:nvPr/>
            </p:nvSpPr>
            <p:spPr bwMode="auto">
              <a:xfrm>
                <a:off x="258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4" name="Rectangle 111"/>
              <p:cNvSpPr>
                <a:spLocks noChangeArrowheads="1"/>
              </p:cNvSpPr>
              <p:nvPr/>
            </p:nvSpPr>
            <p:spPr bwMode="auto">
              <a:xfrm>
                <a:off x="255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5" name="Rectangle 112"/>
              <p:cNvSpPr>
                <a:spLocks noChangeArrowheads="1"/>
              </p:cNvSpPr>
              <p:nvPr/>
            </p:nvSpPr>
            <p:spPr bwMode="auto">
              <a:xfrm>
                <a:off x="252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6" name="Rectangle 113"/>
              <p:cNvSpPr>
                <a:spLocks noChangeArrowheads="1"/>
              </p:cNvSpPr>
              <p:nvPr/>
            </p:nvSpPr>
            <p:spPr bwMode="auto">
              <a:xfrm>
                <a:off x="249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7" name="Rectangle 114"/>
              <p:cNvSpPr>
                <a:spLocks noChangeArrowheads="1"/>
              </p:cNvSpPr>
              <p:nvPr/>
            </p:nvSpPr>
            <p:spPr bwMode="auto">
              <a:xfrm>
                <a:off x="246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8" name="Rectangle 115"/>
              <p:cNvSpPr>
                <a:spLocks noChangeArrowheads="1"/>
              </p:cNvSpPr>
              <p:nvPr/>
            </p:nvSpPr>
            <p:spPr bwMode="auto">
              <a:xfrm>
                <a:off x="243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9" name="Rectangle 116"/>
              <p:cNvSpPr>
                <a:spLocks noChangeArrowheads="1"/>
              </p:cNvSpPr>
              <p:nvPr/>
            </p:nvSpPr>
            <p:spPr bwMode="auto">
              <a:xfrm>
                <a:off x="240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0" name="Rectangle 117"/>
              <p:cNvSpPr>
                <a:spLocks noChangeArrowheads="1"/>
              </p:cNvSpPr>
              <p:nvPr/>
            </p:nvSpPr>
            <p:spPr bwMode="auto">
              <a:xfrm>
                <a:off x="2375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1" name="Rectangle 118"/>
              <p:cNvSpPr>
                <a:spLocks noChangeArrowheads="1"/>
              </p:cNvSpPr>
              <p:nvPr/>
            </p:nvSpPr>
            <p:spPr bwMode="auto">
              <a:xfrm>
                <a:off x="2345" y="2941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2" name="Rectangle 119"/>
              <p:cNvSpPr>
                <a:spLocks noChangeArrowheads="1"/>
              </p:cNvSpPr>
              <p:nvPr/>
            </p:nvSpPr>
            <p:spPr bwMode="auto">
              <a:xfrm>
                <a:off x="231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3" name="Rectangle 120"/>
              <p:cNvSpPr>
                <a:spLocks noChangeArrowheads="1"/>
              </p:cNvSpPr>
              <p:nvPr/>
            </p:nvSpPr>
            <p:spPr bwMode="auto">
              <a:xfrm>
                <a:off x="228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4" name="Rectangle 121"/>
              <p:cNvSpPr>
                <a:spLocks noChangeArrowheads="1"/>
              </p:cNvSpPr>
              <p:nvPr/>
            </p:nvSpPr>
            <p:spPr bwMode="auto">
              <a:xfrm>
                <a:off x="225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5" name="Rectangle 122"/>
              <p:cNvSpPr>
                <a:spLocks noChangeArrowheads="1"/>
              </p:cNvSpPr>
              <p:nvPr/>
            </p:nvSpPr>
            <p:spPr bwMode="auto">
              <a:xfrm>
                <a:off x="222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6" name="Rectangle 123"/>
              <p:cNvSpPr>
                <a:spLocks noChangeArrowheads="1"/>
              </p:cNvSpPr>
              <p:nvPr/>
            </p:nvSpPr>
            <p:spPr bwMode="auto">
              <a:xfrm>
                <a:off x="219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7" name="Rectangle 124"/>
              <p:cNvSpPr>
                <a:spLocks noChangeArrowheads="1"/>
              </p:cNvSpPr>
              <p:nvPr/>
            </p:nvSpPr>
            <p:spPr bwMode="auto">
              <a:xfrm>
                <a:off x="216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8" name="Rectangle 125"/>
              <p:cNvSpPr>
                <a:spLocks noChangeArrowheads="1"/>
              </p:cNvSpPr>
              <p:nvPr/>
            </p:nvSpPr>
            <p:spPr bwMode="auto">
              <a:xfrm>
                <a:off x="2136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39" name="Rectangle 126"/>
              <p:cNvSpPr>
                <a:spLocks noChangeArrowheads="1"/>
              </p:cNvSpPr>
              <p:nvPr/>
            </p:nvSpPr>
            <p:spPr bwMode="auto">
              <a:xfrm>
                <a:off x="2106" y="2941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40" name="Rectangle 127"/>
              <p:cNvSpPr>
                <a:spLocks noChangeArrowheads="1"/>
              </p:cNvSpPr>
              <p:nvPr/>
            </p:nvSpPr>
            <p:spPr bwMode="auto">
              <a:xfrm>
                <a:off x="2077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41" name="Rectangle 128"/>
              <p:cNvSpPr>
                <a:spLocks noChangeArrowheads="1"/>
              </p:cNvSpPr>
              <p:nvPr/>
            </p:nvSpPr>
            <p:spPr bwMode="auto">
              <a:xfrm>
                <a:off x="2047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42" name="Rectangle 129"/>
              <p:cNvSpPr>
                <a:spLocks noChangeArrowheads="1"/>
              </p:cNvSpPr>
              <p:nvPr/>
            </p:nvSpPr>
            <p:spPr bwMode="auto">
              <a:xfrm>
                <a:off x="2017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43" name="Rectangle 130"/>
              <p:cNvSpPr>
                <a:spLocks noChangeArrowheads="1"/>
              </p:cNvSpPr>
              <p:nvPr/>
            </p:nvSpPr>
            <p:spPr bwMode="auto">
              <a:xfrm>
                <a:off x="1987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44" name="Rectangle 131"/>
              <p:cNvSpPr>
                <a:spLocks noChangeArrowheads="1"/>
              </p:cNvSpPr>
              <p:nvPr/>
            </p:nvSpPr>
            <p:spPr bwMode="auto">
              <a:xfrm>
                <a:off x="1957" y="2941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</p:grpSp>
        <p:sp>
          <p:nvSpPr>
            <p:cNvPr id="294" name="Rectangle 132"/>
            <p:cNvSpPr>
              <a:spLocks noChangeArrowheads="1"/>
            </p:cNvSpPr>
            <p:nvPr/>
          </p:nvSpPr>
          <p:spPr bwMode="auto">
            <a:xfrm>
              <a:off x="894" y="2921"/>
              <a:ext cx="602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95" name="Rectangle 133"/>
            <p:cNvSpPr>
              <a:spLocks noChangeArrowheads="1"/>
            </p:cNvSpPr>
            <p:nvPr/>
          </p:nvSpPr>
          <p:spPr bwMode="auto">
            <a:xfrm>
              <a:off x="956" y="2945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3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296" name="Rectangle 134"/>
            <p:cNvSpPr>
              <a:spLocks noChangeArrowheads="1"/>
            </p:cNvSpPr>
            <p:nvPr/>
          </p:nvSpPr>
          <p:spPr bwMode="auto">
            <a:xfrm>
              <a:off x="1006" y="293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>
                  <a:latin typeface="Symbol" panose="05050102010706020507" pitchFamily="18" charset="2"/>
                </a:rPr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297" name="Rectangle 135"/>
            <p:cNvSpPr>
              <a:spLocks noChangeArrowheads="1"/>
            </p:cNvSpPr>
            <p:nvPr/>
          </p:nvSpPr>
          <p:spPr bwMode="auto">
            <a:xfrm>
              <a:off x="1051" y="2945"/>
              <a:ext cx="13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C.A.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298" name="Rectangle 136"/>
            <p:cNvSpPr>
              <a:spLocks noChangeArrowheads="1"/>
            </p:cNvSpPr>
            <p:nvPr/>
          </p:nvSpPr>
          <p:spPr bwMode="auto">
            <a:xfrm>
              <a:off x="1187" y="2945"/>
              <a:ext cx="301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red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299" name="Rectangle 137"/>
            <p:cNvSpPr>
              <a:spLocks noChangeArrowheads="1"/>
            </p:cNvSpPr>
            <p:nvPr/>
          </p:nvSpPr>
          <p:spPr bwMode="auto">
            <a:xfrm>
              <a:off x="2721" y="4067"/>
              <a:ext cx="8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00" name="Rectangle 138"/>
            <p:cNvSpPr>
              <a:spLocks noChangeArrowheads="1"/>
            </p:cNvSpPr>
            <p:nvPr/>
          </p:nvSpPr>
          <p:spPr bwMode="auto">
            <a:xfrm>
              <a:off x="2786" y="4091"/>
              <a:ext cx="11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corriente continua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1" name="Rectangle 139"/>
            <p:cNvSpPr>
              <a:spLocks noChangeArrowheads="1"/>
            </p:cNvSpPr>
            <p:nvPr/>
          </p:nvSpPr>
          <p:spPr bwMode="auto">
            <a:xfrm>
              <a:off x="2908" y="4091"/>
              <a:ext cx="27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Voltaje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2" name="Rectangle 140"/>
            <p:cNvSpPr>
              <a:spLocks noChangeArrowheads="1"/>
            </p:cNvSpPr>
            <p:nvPr/>
          </p:nvSpPr>
          <p:spPr bwMode="auto">
            <a:xfrm>
              <a:off x="3176" y="4091"/>
              <a:ext cx="49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(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3" name="Rectangle 141"/>
            <p:cNvSpPr>
              <a:spLocks noChangeArrowheads="1"/>
            </p:cNvSpPr>
            <p:nvPr/>
          </p:nvSpPr>
          <p:spPr bwMode="auto">
            <a:xfrm>
              <a:off x="3237" y="4091"/>
              <a:ext cx="34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revisado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4" name="Rectangle 142"/>
            <p:cNvSpPr>
              <a:spLocks noChangeArrowheads="1"/>
            </p:cNvSpPr>
            <p:nvPr/>
          </p:nvSpPr>
          <p:spPr bwMode="auto">
            <a:xfrm>
              <a:off x="3569" y="4091"/>
              <a:ext cx="2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)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5" name="Rectangle 143"/>
            <p:cNvSpPr>
              <a:spLocks noChangeArrowheads="1"/>
            </p:cNvSpPr>
            <p:nvPr/>
          </p:nvSpPr>
          <p:spPr bwMode="auto">
            <a:xfrm>
              <a:off x="2695" y="2726"/>
              <a:ext cx="11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corriente continua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6" name="Rectangle 144"/>
            <p:cNvSpPr>
              <a:spLocks noChangeArrowheads="1"/>
            </p:cNvSpPr>
            <p:nvPr/>
          </p:nvSpPr>
          <p:spPr bwMode="auto">
            <a:xfrm>
              <a:off x="2821" y="2720"/>
              <a:ext cx="27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Actual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grpSp>
          <p:nvGrpSpPr>
            <p:cNvPr id="307" name="Group 145"/>
            <p:cNvGrpSpPr>
              <a:grpSpLocks/>
            </p:cNvGrpSpPr>
            <p:nvPr/>
          </p:nvGrpSpPr>
          <p:grpSpPr bwMode="auto">
            <a:xfrm>
              <a:off x="3111" y="2808"/>
              <a:ext cx="131" cy="44"/>
              <a:chOff x="4134" y="2724"/>
              <a:chExt cx="131" cy="44"/>
            </a:xfrm>
          </p:grpSpPr>
          <p:sp>
            <p:nvSpPr>
              <p:cNvPr id="425" name="Line 146"/>
              <p:cNvSpPr>
                <a:spLocks noChangeShapeType="1"/>
              </p:cNvSpPr>
              <p:nvPr/>
            </p:nvSpPr>
            <p:spPr bwMode="auto">
              <a:xfrm>
                <a:off x="4134" y="2724"/>
                <a:ext cx="94" cy="20"/>
              </a:xfrm>
              <a:prstGeom prst="line">
                <a:avLst/>
              </a:prstGeom>
              <a:noFill/>
              <a:ln w="6350" cap="rnd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6" name="Freeform 147"/>
              <p:cNvSpPr>
                <a:spLocks/>
              </p:cNvSpPr>
              <p:nvPr/>
            </p:nvSpPr>
            <p:spPr bwMode="auto">
              <a:xfrm>
                <a:off x="4218" y="2724"/>
                <a:ext cx="47" cy="44"/>
              </a:xfrm>
              <a:custGeom>
                <a:avLst/>
                <a:gdLst>
                  <a:gd name="T0" fmla="*/ 0 w 47"/>
                  <a:gd name="T1" fmla="*/ 44 h 44"/>
                  <a:gd name="T2" fmla="*/ 47 w 47"/>
                  <a:gd name="T3" fmla="*/ 32 h 44"/>
                  <a:gd name="T4" fmla="*/ 13 w 47"/>
                  <a:gd name="T5" fmla="*/ 0 h 44"/>
                  <a:gd name="T6" fmla="*/ 0 w 47"/>
                  <a:gd name="T7" fmla="*/ 44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0" y="44"/>
                    </a:moveTo>
                    <a:lnTo>
                      <a:pt x="47" y="32"/>
                    </a:lnTo>
                    <a:lnTo>
                      <a:pt x="1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08" name="Rectangle 148"/>
            <p:cNvSpPr>
              <a:spLocks noChangeArrowheads="1"/>
            </p:cNvSpPr>
            <p:nvPr/>
          </p:nvSpPr>
          <p:spPr bwMode="auto">
            <a:xfrm>
              <a:off x="2000" y="2729"/>
              <a:ext cx="111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C.A.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9" name="Rectangle 149"/>
            <p:cNvSpPr>
              <a:spLocks noChangeArrowheads="1"/>
            </p:cNvSpPr>
            <p:nvPr/>
          </p:nvSpPr>
          <p:spPr bwMode="auto">
            <a:xfrm>
              <a:off x="2112" y="2726"/>
              <a:ext cx="41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/>
                <a:t>línea actual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grpSp>
          <p:nvGrpSpPr>
            <p:cNvPr id="310" name="Group 150"/>
            <p:cNvGrpSpPr>
              <a:grpSpLocks/>
            </p:cNvGrpSpPr>
            <p:nvPr/>
          </p:nvGrpSpPr>
          <p:grpSpPr bwMode="auto">
            <a:xfrm>
              <a:off x="1989" y="2870"/>
              <a:ext cx="132" cy="273"/>
              <a:chOff x="3144" y="2696"/>
              <a:chExt cx="132" cy="273"/>
            </a:xfrm>
          </p:grpSpPr>
          <p:sp>
            <p:nvSpPr>
              <p:cNvPr id="423" name="Line 151"/>
              <p:cNvSpPr>
                <a:spLocks noChangeShapeType="1"/>
              </p:cNvSpPr>
              <p:nvPr/>
            </p:nvSpPr>
            <p:spPr bwMode="auto">
              <a:xfrm flipH="1">
                <a:off x="3165" y="2696"/>
                <a:ext cx="111" cy="245"/>
              </a:xfrm>
              <a:prstGeom prst="line">
                <a:avLst/>
              </a:prstGeom>
              <a:noFill/>
              <a:ln w="6350" cap="rnd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24" name="Freeform 152"/>
              <p:cNvSpPr>
                <a:spLocks/>
              </p:cNvSpPr>
              <p:nvPr/>
            </p:nvSpPr>
            <p:spPr bwMode="auto">
              <a:xfrm>
                <a:off x="3144" y="2921"/>
                <a:ext cx="42" cy="48"/>
              </a:xfrm>
              <a:custGeom>
                <a:avLst/>
                <a:gdLst>
                  <a:gd name="T0" fmla="*/ 0 w 42"/>
                  <a:gd name="T1" fmla="*/ 0 h 48"/>
                  <a:gd name="T2" fmla="*/ 4 w 42"/>
                  <a:gd name="T3" fmla="*/ 48 h 48"/>
                  <a:gd name="T4" fmla="*/ 42 w 42"/>
                  <a:gd name="T5" fmla="*/ 20 h 48"/>
                  <a:gd name="T6" fmla="*/ 0 w 42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2" h="48">
                    <a:moveTo>
                      <a:pt x="0" y="0"/>
                    </a:moveTo>
                    <a:lnTo>
                      <a:pt x="4" y="48"/>
                    </a:lnTo>
                    <a:lnTo>
                      <a:pt x="42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11" name="Freeform 153"/>
            <p:cNvSpPr>
              <a:spLocks/>
            </p:cNvSpPr>
            <p:nvPr/>
          </p:nvSpPr>
          <p:spPr bwMode="auto">
            <a:xfrm>
              <a:off x="1252" y="3169"/>
              <a:ext cx="1025" cy="8"/>
            </a:xfrm>
            <a:custGeom>
              <a:avLst/>
              <a:gdLst>
                <a:gd name="T0" fmla="*/ 0 w 1025"/>
                <a:gd name="T1" fmla="*/ 4 h 8"/>
                <a:gd name="T2" fmla="*/ 1025 w 1025"/>
                <a:gd name="T3" fmla="*/ 8 h 8"/>
                <a:gd name="T4" fmla="*/ 1025 w 1025"/>
                <a:gd name="T5" fmla="*/ 4 h 8"/>
                <a:gd name="T6" fmla="*/ 0 w 1025"/>
                <a:gd name="T7" fmla="*/ 0 h 8"/>
                <a:gd name="T8" fmla="*/ 0 w 1025"/>
                <a:gd name="T9" fmla="*/ 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5" h="8">
                  <a:moveTo>
                    <a:pt x="0" y="4"/>
                  </a:moveTo>
                  <a:lnTo>
                    <a:pt x="1025" y="8"/>
                  </a:lnTo>
                  <a:lnTo>
                    <a:pt x="1025" y="4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12" name="Freeform 154"/>
            <p:cNvSpPr>
              <a:spLocks/>
            </p:cNvSpPr>
            <p:nvPr/>
          </p:nvSpPr>
          <p:spPr bwMode="auto">
            <a:xfrm>
              <a:off x="1261" y="3734"/>
              <a:ext cx="1618" cy="8"/>
            </a:xfrm>
            <a:custGeom>
              <a:avLst/>
              <a:gdLst>
                <a:gd name="T0" fmla="*/ 0 w 1618"/>
                <a:gd name="T1" fmla="*/ 8 h 8"/>
                <a:gd name="T2" fmla="*/ 1618 w 1618"/>
                <a:gd name="T3" fmla="*/ 8 h 8"/>
                <a:gd name="T4" fmla="*/ 1618 w 1618"/>
                <a:gd name="T5" fmla="*/ 0 h 8"/>
                <a:gd name="T6" fmla="*/ 1613 w 1618"/>
                <a:gd name="T7" fmla="*/ 0 h 8"/>
                <a:gd name="T8" fmla="*/ 4 w 1618"/>
                <a:gd name="T9" fmla="*/ 0 h 8"/>
                <a:gd name="T10" fmla="*/ 0 w 1618"/>
                <a:gd name="T11" fmla="*/ 0 h 8"/>
                <a:gd name="T12" fmla="*/ 0 w 161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18" h="8">
                  <a:moveTo>
                    <a:pt x="0" y="8"/>
                  </a:moveTo>
                  <a:lnTo>
                    <a:pt x="1618" y="8"/>
                  </a:lnTo>
                  <a:lnTo>
                    <a:pt x="1618" y="0"/>
                  </a:lnTo>
                  <a:lnTo>
                    <a:pt x="1613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13" name="Freeform 155"/>
            <p:cNvSpPr>
              <a:spLocks/>
            </p:cNvSpPr>
            <p:nvPr/>
          </p:nvSpPr>
          <p:spPr bwMode="auto">
            <a:xfrm>
              <a:off x="1265" y="3450"/>
              <a:ext cx="1311" cy="8"/>
            </a:xfrm>
            <a:custGeom>
              <a:avLst/>
              <a:gdLst>
                <a:gd name="T0" fmla="*/ 0 w 1311"/>
                <a:gd name="T1" fmla="*/ 8 h 8"/>
                <a:gd name="T2" fmla="*/ 1311 w 1311"/>
                <a:gd name="T3" fmla="*/ 8 h 8"/>
                <a:gd name="T4" fmla="*/ 1311 w 1311"/>
                <a:gd name="T5" fmla="*/ 0 h 8"/>
                <a:gd name="T6" fmla="*/ 1311 w 1311"/>
                <a:gd name="T7" fmla="*/ 0 h 8"/>
                <a:gd name="T8" fmla="*/ 0 w 1311"/>
                <a:gd name="T9" fmla="*/ 0 h 8"/>
                <a:gd name="T10" fmla="*/ 0 w 1311"/>
                <a:gd name="T11" fmla="*/ 0 h 8"/>
                <a:gd name="T12" fmla="*/ 0 w 1311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11" h="8">
                  <a:moveTo>
                    <a:pt x="0" y="8"/>
                  </a:moveTo>
                  <a:lnTo>
                    <a:pt x="1311" y="8"/>
                  </a:lnTo>
                  <a:lnTo>
                    <a:pt x="1311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14" name="Oval 156"/>
            <p:cNvSpPr>
              <a:spLocks noChangeArrowheads="1"/>
            </p:cNvSpPr>
            <p:nvPr/>
          </p:nvSpPr>
          <p:spPr bwMode="auto">
            <a:xfrm>
              <a:off x="2558" y="3438"/>
              <a:ext cx="35" cy="36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5" name="Oval 157"/>
            <p:cNvSpPr>
              <a:spLocks noChangeArrowheads="1"/>
            </p:cNvSpPr>
            <p:nvPr/>
          </p:nvSpPr>
          <p:spPr bwMode="auto">
            <a:xfrm>
              <a:off x="2251" y="3157"/>
              <a:ext cx="39" cy="36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6" name="Oval 158"/>
            <p:cNvSpPr>
              <a:spLocks noChangeArrowheads="1"/>
            </p:cNvSpPr>
            <p:nvPr/>
          </p:nvSpPr>
          <p:spPr bwMode="auto">
            <a:xfrm>
              <a:off x="2853" y="3722"/>
              <a:ext cx="38" cy="36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7" name="Oval 159"/>
            <p:cNvSpPr>
              <a:spLocks noChangeArrowheads="1"/>
            </p:cNvSpPr>
            <p:nvPr/>
          </p:nvSpPr>
          <p:spPr bwMode="auto">
            <a:xfrm>
              <a:off x="2554" y="2865"/>
              <a:ext cx="39" cy="36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8" name="Oval 160"/>
            <p:cNvSpPr>
              <a:spLocks noChangeArrowheads="1"/>
            </p:cNvSpPr>
            <p:nvPr/>
          </p:nvSpPr>
          <p:spPr bwMode="auto">
            <a:xfrm>
              <a:off x="2857" y="2865"/>
              <a:ext cx="34" cy="36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19" name="Oval 161"/>
            <p:cNvSpPr>
              <a:spLocks noChangeArrowheads="1"/>
            </p:cNvSpPr>
            <p:nvPr/>
          </p:nvSpPr>
          <p:spPr bwMode="auto">
            <a:xfrm>
              <a:off x="2558" y="4007"/>
              <a:ext cx="35" cy="32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0" name="Oval 162"/>
            <p:cNvSpPr>
              <a:spLocks noChangeArrowheads="1"/>
            </p:cNvSpPr>
            <p:nvPr/>
          </p:nvSpPr>
          <p:spPr bwMode="auto">
            <a:xfrm>
              <a:off x="2857" y="4007"/>
              <a:ext cx="34" cy="32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1" name="Rectangle 163"/>
            <p:cNvSpPr>
              <a:spLocks noChangeArrowheads="1"/>
            </p:cNvSpPr>
            <p:nvPr/>
          </p:nvSpPr>
          <p:spPr bwMode="auto">
            <a:xfrm>
              <a:off x="2191" y="2893"/>
              <a:ext cx="653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2" name="Rectangle 164"/>
            <p:cNvSpPr>
              <a:spLocks noChangeArrowheads="1"/>
            </p:cNvSpPr>
            <p:nvPr/>
          </p:nvSpPr>
          <p:spPr bwMode="auto">
            <a:xfrm>
              <a:off x="2235" y="2868"/>
              <a:ext cx="59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 dirty="0"/>
                <a:t>1 3 5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23" name="Rectangle 165"/>
            <p:cNvSpPr>
              <a:spLocks noChangeArrowheads="1"/>
            </p:cNvSpPr>
            <p:nvPr/>
          </p:nvSpPr>
          <p:spPr bwMode="auto">
            <a:xfrm>
              <a:off x="2187" y="3939"/>
              <a:ext cx="623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4" name="Rectangle 166"/>
            <p:cNvSpPr>
              <a:spLocks noChangeArrowheads="1"/>
            </p:cNvSpPr>
            <p:nvPr/>
          </p:nvSpPr>
          <p:spPr bwMode="auto">
            <a:xfrm>
              <a:off x="2229" y="3913"/>
              <a:ext cx="5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000" dirty="0"/>
                <a:t>4 6 2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25" name="Rectangle 167"/>
            <p:cNvSpPr>
              <a:spLocks noChangeArrowheads="1"/>
            </p:cNvSpPr>
            <p:nvPr/>
          </p:nvSpPr>
          <p:spPr bwMode="auto">
            <a:xfrm>
              <a:off x="2200" y="3097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6" name="Freeform 168"/>
            <p:cNvSpPr>
              <a:spLocks/>
            </p:cNvSpPr>
            <p:nvPr/>
          </p:nvSpPr>
          <p:spPr bwMode="auto">
            <a:xfrm>
              <a:off x="2200" y="2981"/>
              <a:ext cx="68" cy="120"/>
            </a:xfrm>
            <a:custGeom>
              <a:avLst/>
              <a:gdLst>
                <a:gd name="T0" fmla="*/ 4 w 68"/>
                <a:gd name="T1" fmla="*/ 120 h 120"/>
                <a:gd name="T2" fmla="*/ 68 w 68"/>
                <a:gd name="T3" fmla="*/ 0 h 120"/>
                <a:gd name="T4" fmla="*/ 64 w 68"/>
                <a:gd name="T5" fmla="*/ 0 h 120"/>
                <a:gd name="T6" fmla="*/ 0 w 68"/>
                <a:gd name="T7" fmla="*/ 120 h 120"/>
                <a:gd name="T8" fmla="*/ 4 w 68"/>
                <a:gd name="T9" fmla="*/ 12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120">
                  <a:moveTo>
                    <a:pt x="4" y="120"/>
                  </a:moveTo>
                  <a:lnTo>
                    <a:pt x="68" y="0"/>
                  </a:lnTo>
                  <a:lnTo>
                    <a:pt x="64" y="0"/>
                  </a:lnTo>
                  <a:lnTo>
                    <a:pt x="0" y="120"/>
                  </a:lnTo>
                  <a:lnTo>
                    <a:pt x="4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27" name="Freeform 169"/>
            <p:cNvSpPr>
              <a:spLocks/>
            </p:cNvSpPr>
            <p:nvPr/>
          </p:nvSpPr>
          <p:spPr bwMode="auto">
            <a:xfrm>
              <a:off x="2268" y="2981"/>
              <a:ext cx="73" cy="116"/>
            </a:xfrm>
            <a:custGeom>
              <a:avLst/>
              <a:gdLst>
                <a:gd name="T0" fmla="*/ 0 w 73"/>
                <a:gd name="T1" fmla="*/ 0 h 116"/>
                <a:gd name="T2" fmla="*/ 69 w 73"/>
                <a:gd name="T3" fmla="*/ 116 h 116"/>
                <a:gd name="T4" fmla="*/ 73 w 73"/>
                <a:gd name="T5" fmla="*/ 116 h 116"/>
                <a:gd name="T6" fmla="*/ 4 w 73"/>
                <a:gd name="T7" fmla="*/ 0 h 116"/>
                <a:gd name="T8" fmla="*/ 0 w 73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16">
                  <a:moveTo>
                    <a:pt x="0" y="0"/>
                  </a:moveTo>
                  <a:lnTo>
                    <a:pt x="69" y="116"/>
                  </a:lnTo>
                  <a:lnTo>
                    <a:pt x="73" y="116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28" name="Rectangle 170"/>
            <p:cNvSpPr>
              <a:spLocks noChangeArrowheads="1"/>
            </p:cNvSpPr>
            <p:nvPr/>
          </p:nvSpPr>
          <p:spPr bwMode="auto">
            <a:xfrm>
              <a:off x="2200" y="2977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9" name="Rectangle 171"/>
            <p:cNvSpPr>
              <a:spLocks noChangeArrowheads="1"/>
            </p:cNvSpPr>
            <p:nvPr/>
          </p:nvSpPr>
          <p:spPr bwMode="auto">
            <a:xfrm>
              <a:off x="2307" y="2953"/>
              <a:ext cx="4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0" name="Rectangle 172"/>
            <p:cNvSpPr>
              <a:spLocks noChangeArrowheads="1"/>
            </p:cNvSpPr>
            <p:nvPr/>
          </p:nvSpPr>
          <p:spPr bwMode="auto">
            <a:xfrm>
              <a:off x="2307" y="2953"/>
              <a:ext cx="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1" name="Rectangle 173"/>
            <p:cNvSpPr>
              <a:spLocks noChangeArrowheads="1"/>
            </p:cNvSpPr>
            <p:nvPr/>
          </p:nvSpPr>
          <p:spPr bwMode="auto">
            <a:xfrm>
              <a:off x="2507" y="3097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2" name="Freeform 174"/>
            <p:cNvSpPr>
              <a:spLocks/>
            </p:cNvSpPr>
            <p:nvPr/>
          </p:nvSpPr>
          <p:spPr bwMode="auto">
            <a:xfrm>
              <a:off x="2503" y="2981"/>
              <a:ext cx="73" cy="120"/>
            </a:xfrm>
            <a:custGeom>
              <a:avLst/>
              <a:gdLst>
                <a:gd name="T0" fmla="*/ 9 w 73"/>
                <a:gd name="T1" fmla="*/ 120 h 120"/>
                <a:gd name="T2" fmla="*/ 73 w 73"/>
                <a:gd name="T3" fmla="*/ 0 h 120"/>
                <a:gd name="T4" fmla="*/ 68 w 73"/>
                <a:gd name="T5" fmla="*/ 0 h 120"/>
                <a:gd name="T6" fmla="*/ 0 w 73"/>
                <a:gd name="T7" fmla="*/ 120 h 120"/>
                <a:gd name="T8" fmla="*/ 9 w 73"/>
                <a:gd name="T9" fmla="*/ 12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20">
                  <a:moveTo>
                    <a:pt x="9" y="120"/>
                  </a:moveTo>
                  <a:lnTo>
                    <a:pt x="73" y="0"/>
                  </a:lnTo>
                  <a:lnTo>
                    <a:pt x="68" y="0"/>
                  </a:lnTo>
                  <a:lnTo>
                    <a:pt x="0" y="120"/>
                  </a:lnTo>
                  <a:lnTo>
                    <a:pt x="9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33" name="Freeform 175"/>
            <p:cNvSpPr>
              <a:spLocks/>
            </p:cNvSpPr>
            <p:nvPr/>
          </p:nvSpPr>
          <p:spPr bwMode="auto">
            <a:xfrm>
              <a:off x="2576" y="2981"/>
              <a:ext cx="72" cy="116"/>
            </a:xfrm>
            <a:custGeom>
              <a:avLst/>
              <a:gdLst>
                <a:gd name="T0" fmla="*/ 0 w 72"/>
                <a:gd name="T1" fmla="*/ 0 h 116"/>
                <a:gd name="T2" fmla="*/ 68 w 72"/>
                <a:gd name="T3" fmla="*/ 116 h 116"/>
                <a:gd name="T4" fmla="*/ 72 w 72"/>
                <a:gd name="T5" fmla="*/ 116 h 116"/>
                <a:gd name="T6" fmla="*/ 4 w 72"/>
                <a:gd name="T7" fmla="*/ 0 h 116"/>
                <a:gd name="T8" fmla="*/ 0 w 72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116">
                  <a:moveTo>
                    <a:pt x="0" y="0"/>
                  </a:moveTo>
                  <a:lnTo>
                    <a:pt x="68" y="116"/>
                  </a:lnTo>
                  <a:lnTo>
                    <a:pt x="72" y="116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34" name="Rectangle 176"/>
            <p:cNvSpPr>
              <a:spLocks noChangeArrowheads="1"/>
            </p:cNvSpPr>
            <p:nvPr/>
          </p:nvSpPr>
          <p:spPr bwMode="auto">
            <a:xfrm>
              <a:off x="2507" y="2977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5" name="Rectangle 177"/>
            <p:cNvSpPr>
              <a:spLocks noChangeArrowheads="1"/>
            </p:cNvSpPr>
            <p:nvPr/>
          </p:nvSpPr>
          <p:spPr bwMode="auto">
            <a:xfrm>
              <a:off x="2614" y="2953"/>
              <a:ext cx="4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6" name="Rectangle 178"/>
            <p:cNvSpPr>
              <a:spLocks noChangeArrowheads="1"/>
            </p:cNvSpPr>
            <p:nvPr/>
          </p:nvSpPr>
          <p:spPr bwMode="auto">
            <a:xfrm>
              <a:off x="2614" y="2953"/>
              <a:ext cx="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7" name="Rectangle 179"/>
            <p:cNvSpPr>
              <a:spLocks noChangeArrowheads="1"/>
            </p:cNvSpPr>
            <p:nvPr/>
          </p:nvSpPr>
          <p:spPr bwMode="auto">
            <a:xfrm>
              <a:off x="2806" y="3097"/>
              <a:ext cx="137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8" name="Freeform 180"/>
            <p:cNvSpPr>
              <a:spLocks/>
            </p:cNvSpPr>
            <p:nvPr/>
          </p:nvSpPr>
          <p:spPr bwMode="auto">
            <a:xfrm>
              <a:off x="2802" y="2981"/>
              <a:ext cx="72" cy="120"/>
            </a:xfrm>
            <a:custGeom>
              <a:avLst/>
              <a:gdLst>
                <a:gd name="T0" fmla="*/ 4 w 72"/>
                <a:gd name="T1" fmla="*/ 120 h 120"/>
                <a:gd name="T2" fmla="*/ 72 w 72"/>
                <a:gd name="T3" fmla="*/ 0 h 120"/>
                <a:gd name="T4" fmla="*/ 68 w 72"/>
                <a:gd name="T5" fmla="*/ 0 h 120"/>
                <a:gd name="T6" fmla="*/ 0 w 72"/>
                <a:gd name="T7" fmla="*/ 120 h 120"/>
                <a:gd name="T8" fmla="*/ 4 w 72"/>
                <a:gd name="T9" fmla="*/ 12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120">
                  <a:moveTo>
                    <a:pt x="4" y="120"/>
                  </a:moveTo>
                  <a:lnTo>
                    <a:pt x="72" y="0"/>
                  </a:lnTo>
                  <a:lnTo>
                    <a:pt x="68" y="0"/>
                  </a:lnTo>
                  <a:lnTo>
                    <a:pt x="0" y="120"/>
                  </a:lnTo>
                  <a:lnTo>
                    <a:pt x="4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39" name="Freeform 181"/>
            <p:cNvSpPr>
              <a:spLocks/>
            </p:cNvSpPr>
            <p:nvPr/>
          </p:nvSpPr>
          <p:spPr bwMode="auto">
            <a:xfrm>
              <a:off x="2870" y="2981"/>
              <a:ext cx="77" cy="116"/>
            </a:xfrm>
            <a:custGeom>
              <a:avLst/>
              <a:gdLst>
                <a:gd name="T0" fmla="*/ 0 w 77"/>
                <a:gd name="T1" fmla="*/ 0 h 116"/>
                <a:gd name="T2" fmla="*/ 68 w 77"/>
                <a:gd name="T3" fmla="*/ 116 h 116"/>
                <a:gd name="T4" fmla="*/ 77 w 77"/>
                <a:gd name="T5" fmla="*/ 116 h 116"/>
                <a:gd name="T6" fmla="*/ 9 w 77"/>
                <a:gd name="T7" fmla="*/ 0 h 116"/>
                <a:gd name="T8" fmla="*/ 0 w 7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116">
                  <a:moveTo>
                    <a:pt x="0" y="0"/>
                  </a:moveTo>
                  <a:lnTo>
                    <a:pt x="68" y="116"/>
                  </a:lnTo>
                  <a:lnTo>
                    <a:pt x="77" y="116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40" name="Rectangle 182"/>
            <p:cNvSpPr>
              <a:spLocks noChangeArrowheads="1"/>
            </p:cNvSpPr>
            <p:nvPr/>
          </p:nvSpPr>
          <p:spPr bwMode="auto">
            <a:xfrm>
              <a:off x="2806" y="2977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1" name="Rectangle 183"/>
            <p:cNvSpPr>
              <a:spLocks noChangeArrowheads="1"/>
            </p:cNvSpPr>
            <p:nvPr/>
          </p:nvSpPr>
          <p:spPr bwMode="auto">
            <a:xfrm>
              <a:off x="2908" y="2953"/>
              <a:ext cx="9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2" name="Rectangle 184"/>
            <p:cNvSpPr>
              <a:spLocks noChangeArrowheads="1"/>
            </p:cNvSpPr>
            <p:nvPr/>
          </p:nvSpPr>
          <p:spPr bwMode="auto">
            <a:xfrm>
              <a:off x="2908" y="2953"/>
              <a:ext cx="35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3" name="Rectangle 185"/>
            <p:cNvSpPr>
              <a:spLocks noChangeArrowheads="1"/>
            </p:cNvSpPr>
            <p:nvPr/>
          </p:nvSpPr>
          <p:spPr bwMode="auto">
            <a:xfrm>
              <a:off x="2200" y="3919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4" name="Freeform 186"/>
            <p:cNvSpPr>
              <a:spLocks/>
            </p:cNvSpPr>
            <p:nvPr/>
          </p:nvSpPr>
          <p:spPr bwMode="auto">
            <a:xfrm>
              <a:off x="2196" y="3803"/>
              <a:ext cx="72" cy="120"/>
            </a:xfrm>
            <a:custGeom>
              <a:avLst/>
              <a:gdLst>
                <a:gd name="T0" fmla="*/ 8 w 72"/>
                <a:gd name="T1" fmla="*/ 120 h 120"/>
                <a:gd name="T2" fmla="*/ 72 w 72"/>
                <a:gd name="T3" fmla="*/ 0 h 120"/>
                <a:gd name="T4" fmla="*/ 68 w 72"/>
                <a:gd name="T5" fmla="*/ 0 h 120"/>
                <a:gd name="T6" fmla="*/ 0 w 72"/>
                <a:gd name="T7" fmla="*/ 120 h 120"/>
                <a:gd name="T8" fmla="*/ 8 w 72"/>
                <a:gd name="T9" fmla="*/ 12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120">
                  <a:moveTo>
                    <a:pt x="8" y="120"/>
                  </a:moveTo>
                  <a:lnTo>
                    <a:pt x="72" y="0"/>
                  </a:lnTo>
                  <a:lnTo>
                    <a:pt x="68" y="0"/>
                  </a:lnTo>
                  <a:lnTo>
                    <a:pt x="0" y="120"/>
                  </a:lnTo>
                  <a:lnTo>
                    <a:pt x="8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45" name="Freeform 187"/>
            <p:cNvSpPr>
              <a:spLocks/>
            </p:cNvSpPr>
            <p:nvPr/>
          </p:nvSpPr>
          <p:spPr bwMode="auto">
            <a:xfrm>
              <a:off x="2268" y="3799"/>
              <a:ext cx="69" cy="124"/>
            </a:xfrm>
            <a:custGeom>
              <a:avLst/>
              <a:gdLst>
                <a:gd name="T0" fmla="*/ 0 w 69"/>
                <a:gd name="T1" fmla="*/ 0 h 124"/>
                <a:gd name="T2" fmla="*/ 64 w 69"/>
                <a:gd name="T3" fmla="*/ 124 h 124"/>
                <a:gd name="T4" fmla="*/ 69 w 69"/>
                <a:gd name="T5" fmla="*/ 124 h 124"/>
                <a:gd name="T6" fmla="*/ 4 w 69"/>
                <a:gd name="T7" fmla="*/ 0 h 124"/>
                <a:gd name="T8" fmla="*/ 0 w 69"/>
                <a:gd name="T9" fmla="*/ 0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124">
                  <a:moveTo>
                    <a:pt x="0" y="0"/>
                  </a:moveTo>
                  <a:lnTo>
                    <a:pt x="64" y="124"/>
                  </a:lnTo>
                  <a:lnTo>
                    <a:pt x="69" y="12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46" name="Rectangle 188"/>
            <p:cNvSpPr>
              <a:spLocks noChangeArrowheads="1"/>
            </p:cNvSpPr>
            <p:nvPr/>
          </p:nvSpPr>
          <p:spPr bwMode="auto">
            <a:xfrm>
              <a:off x="2200" y="3799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7" name="Rectangle 189"/>
            <p:cNvSpPr>
              <a:spLocks noChangeArrowheads="1"/>
            </p:cNvSpPr>
            <p:nvPr/>
          </p:nvSpPr>
          <p:spPr bwMode="auto">
            <a:xfrm>
              <a:off x="2307" y="3774"/>
              <a:ext cx="4" cy="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8" name="Rectangle 190"/>
            <p:cNvSpPr>
              <a:spLocks noChangeArrowheads="1"/>
            </p:cNvSpPr>
            <p:nvPr/>
          </p:nvSpPr>
          <p:spPr bwMode="auto">
            <a:xfrm>
              <a:off x="2307" y="3774"/>
              <a:ext cx="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49" name="Rectangle 191"/>
            <p:cNvSpPr>
              <a:spLocks noChangeArrowheads="1"/>
            </p:cNvSpPr>
            <p:nvPr/>
          </p:nvSpPr>
          <p:spPr bwMode="auto">
            <a:xfrm>
              <a:off x="2503" y="3919"/>
              <a:ext cx="145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0" name="Freeform 192"/>
            <p:cNvSpPr>
              <a:spLocks/>
            </p:cNvSpPr>
            <p:nvPr/>
          </p:nvSpPr>
          <p:spPr bwMode="auto">
            <a:xfrm>
              <a:off x="2503" y="3803"/>
              <a:ext cx="73" cy="120"/>
            </a:xfrm>
            <a:custGeom>
              <a:avLst/>
              <a:gdLst>
                <a:gd name="T0" fmla="*/ 9 w 73"/>
                <a:gd name="T1" fmla="*/ 120 h 120"/>
                <a:gd name="T2" fmla="*/ 73 w 73"/>
                <a:gd name="T3" fmla="*/ 0 h 120"/>
                <a:gd name="T4" fmla="*/ 68 w 73"/>
                <a:gd name="T5" fmla="*/ 0 h 120"/>
                <a:gd name="T6" fmla="*/ 0 w 73"/>
                <a:gd name="T7" fmla="*/ 120 h 120"/>
                <a:gd name="T8" fmla="*/ 9 w 73"/>
                <a:gd name="T9" fmla="*/ 12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20">
                  <a:moveTo>
                    <a:pt x="9" y="120"/>
                  </a:moveTo>
                  <a:lnTo>
                    <a:pt x="73" y="0"/>
                  </a:lnTo>
                  <a:lnTo>
                    <a:pt x="68" y="0"/>
                  </a:lnTo>
                  <a:lnTo>
                    <a:pt x="0" y="120"/>
                  </a:lnTo>
                  <a:lnTo>
                    <a:pt x="9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51" name="Freeform 193"/>
            <p:cNvSpPr>
              <a:spLocks/>
            </p:cNvSpPr>
            <p:nvPr/>
          </p:nvSpPr>
          <p:spPr bwMode="auto">
            <a:xfrm>
              <a:off x="2571" y="3799"/>
              <a:ext cx="73" cy="124"/>
            </a:xfrm>
            <a:custGeom>
              <a:avLst/>
              <a:gdLst>
                <a:gd name="T0" fmla="*/ 0 w 73"/>
                <a:gd name="T1" fmla="*/ 0 h 124"/>
                <a:gd name="T2" fmla="*/ 69 w 73"/>
                <a:gd name="T3" fmla="*/ 124 h 124"/>
                <a:gd name="T4" fmla="*/ 73 w 73"/>
                <a:gd name="T5" fmla="*/ 124 h 124"/>
                <a:gd name="T6" fmla="*/ 5 w 73"/>
                <a:gd name="T7" fmla="*/ 0 h 124"/>
                <a:gd name="T8" fmla="*/ 0 w 73"/>
                <a:gd name="T9" fmla="*/ 0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24">
                  <a:moveTo>
                    <a:pt x="0" y="0"/>
                  </a:moveTo>
                  <a:lnTo>
                    <a:pt x="69" y="124"/>
                  </a:lnTo>
                  <a:lnTo>
                    <a:pt x="73" y="124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52" name="Rectangle 194"/>
            <p:cNvSpPr>
              <a:spLocks noChangeArrowheads="1"/>
            </p:cNvSpPr>
            <p:nvPr/>
          </p:nvSpPr>
          <p:spPr bwMode="auto">
            <a:xfrm>
              <a:off x="2507" y="3799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3" name="Rectangle 195"/>
            <p:cNvSpPr>
              <a:spLocks noChangeArrowheads="1"/>
            </p:cNvSpPr>
            <p:nvPr/>
          </p:nvSpPr>
          <p:spPr bwMode="auto">
            <a:xfrm>
              <a:off x="2610" y="3774"/>
              <a:ext cx="4" cy="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4" name="Rectangle 196"/>
            <p:cNvSpPr>
              <a:spLocks noChangeArrowheads="1"/>
            </p:cNvSpPr>
            <p:nvPr/>
          </p:nvSpPr>
          <p:spPr bwMode="auto">
            <a:xfrm>
              <a:off x="2610" y="3774"/>
              <a:ext cx="3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5" name="Rectangle 197"/>
            <p:cNvSpPr>
              <a:spLocks noChangeArrowheads="1"/>
            </p:cNvSpPr>
            <p:nvPr/>
          </p:nvSpPr>
          <p:spPr bwMode="auto">
            <a:xfrm>
              <a:off x="2802" y="3919"/>
              <a:ext cx="14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6" name="Freeform 198"/>
            <p:cNvSpPr>
              <a:spLocks/>
            </p:cNvSpPr>
            <p:nvPr/>
          </p:nvSpPr>
          <p:spPr bwMode="auto">
            <a:xfrm>
              <a:off x="2802" y="3803"/>
              <a:ext cx="72" cy="120"/>
            </a:xfrm>
            <a:custGeom>
              <a:avLst/>
              <a:gdLst>
                <a:gd name="T0" fmla="*/ 4 w 72"/>
                <a:gd name="T1" fmla="*/ 120 h 120"/>
                <a:gd name="T2" fmla="*/ 72 w 72"/>
                <a:gd name="T3" fmla="*/ 0 h 120"/>
                <a:gd name="T4" fmla="*/ 68 w 72"/>
                <a:gd name="T5" fmla="*/ 0 h 120"/>
                <a:gd name="T6" fmla="*/ 0 w 72"/>
                <a:gd name="T7" fmla="*/ 120 h 120"/>
                <a:gd name="T8" fmla="*/ 4 w 72"/>
                <a:gd name="T9" fmla="*/ 12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120">
                  <a:moveTo>
                    <a:pt x="4" y="120"/>
                  </a:moveTo>
                  <a:lnTo>
                    <a:pt x="72" y="0"/>
                  </a:lnTo>
                  <a:lnTo>
                    <a:pt x="68" y="0"/>
                  </a:lnTo>
                  <a:lnTo>
                    <a:pt x="0" y="120"/>
                  </a:lnTo>
                  <a:lnTo>
                    <a:pt x="4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57" name="Freeform 199"/>
            <p:cNvSpPr>
              <a:spLocks/>
            </p:cNvSpPr>
            <p:nvPr/>
          </p:nvSpPr>
          <p:spPr bwMode="auto">
            <a:xfrm>
              <a:off x="2870" y="3799"/>
              <a:ext cx="73" cy="124"/>
            </a:xfrm>
            <a:custGeom>
              <a:avLst/>
              <a:gdLst>
                <a:gd name="T0" fmla="*/ 0 w 73"/>
                <a:gd name="T1" fmla="*/ 0 h 124"/>
                <a:gd name="T2" fmla="*/ 68 w 73"/>
                <a:gd name="T3" fmla="*/ 124 h 124"/>
                <a:gd name="T4" fmla="*/ 73 w 73"/>
                <a:gd name="T5" fmla="*/ 124 h 124"/>
                <a:gd name="T6" fmla="*/ 4 w 73"/>
                <a:gd name="T7" fmla="*/ 0 h 124"/>
                <a:gd name="T8" fmla="*/ 0 w 73"/>
                <a:gd name="T9" fmla="*/ 0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24">
                  <a:moveTo>
                    <a:pt x="0" y="0"/>
                  </a:moveTo>
                  <a:lnTo>
                    <a:pt x="68" y="124"/>
                  </a:lnTo>
                  <a:lnTo>
                    <a:pt x="73" y="12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58" name="Rectangle 200"/>
            <p:cNvSpPr>
              <a:spLocks noChangeArrowheads="1"/>
            </p:cNvSpPr>
            <p:nvPr/>
          </p:nvSpPr>
          <p:spPr bwMode="auto">
            <a:xfrm>
              <a:off x="2806" y="3799"/>
              <a:ext cx="137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59" name="Rectangle 201"/>
            <p:cNvSpPr>
              <a:spLocks noChangeArrowheads="1"/>
            </p:cNvSpPr>
            <p:nvPr/>
          </p:nvSpPr>
          <p:spPr bwMode="auto">
            <a:xfrm>
              <a:off x="2908" y="3774"/>
              <a:ext cx="5" cy="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60" name="Rectangle 202"/>
            <p:cNvSpPr>
              <a:spLocks noChangeArrowheads="1"/>
            </p:cNvSpPr>
            <p:nvPr/>
          </p:nvSpPr>
          <p:spPr bwMode="auto">
            <a:xfrm>
              <a:off x="2908" y="3774"/>
              <a:ext cx="35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61" name="Line 203"/>
            <p:cNvSpPr>
              <a:spLocks noChangeShapeType="1"/>
            </p:cNvSpPr>
            <p:nvPr/>
          </p:nvSpPr>
          <p:spPr bwMode="auto">
            <a:xfrm flipV="1">
              <a:off x="3182" y="3017"/>
              <a:ext cx="0" cy="854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62" name="Freeform 204"/>
            <p:cNvSpPr>
              <a:spLocks/>
            </p:cNvSpPr>
            <p:nvPr/>
          </p:nvSpPr>
          <p:spPr bwMode="auto">
            <a:xfrm>
              <a:off x="3156" y="3827"/>
              <a:ext cx="47" cy="44"/>
            </a:xfrm>
            <a:custGeom>
              <a:avLst/>
              <a:gdLst>
                <a:gd name="T0" fmla="*/ 0 w 47"/>
                <a:gd name="T1" fmla="*/ 0 h 44"/>
                <a:gd name="T2" fmla="*/ 26 w 47"/>
                <a:gd name="T3" fmla="*/ 44 h 44"/>
                <a:gd name="T4" fmla="*/ 47 w 47"/>
                <a:gd name="T5" fmla="*/ 0 h 44"/>
                <a:gd name="T6" fmla="*/ 0 w 47"/>
                <a:gd name="T7" fmla="*/ 0 h 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44">
                  <a:moveTo>
                    <a:pt x="0" y="0"/>
                  </a:moveTo>
                  <a:lnTo>
                    <a:pt x="26" y="44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63" name="Line 205"/>
            <p:cNvSpPr>
              <a:spLocks noChangeShapeType="1"/>
            </p:cNvSpPr>
            <p:nvPr/>
          </p:nvSpPr>
          <p:spPr bwMode="auto">
            <a:xfrm>
              <a:off x="2076" y="3490"/>
              <a:ext cx="4" cy="208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64" name="Freeform 206"/>
            <p:cNvSpPr>
              <a:spLocks/>
            </p:cNvSpPr>
            <p:nvPr/>
          </p:nvSpPr>
          <p:spPr bwMode="auto">
            <a:xfrm>
              <a:off x="2055" y="3654"/>
              <a:ext cx="47" cy="44"/>
            </a:xfrm>
            <a:custGeom>
              <a:avLst/>
              <a:gdLst>
                <a:gd name="T0" fmla="*/ 47 w 47"/>
                <a:gd name="T1" fmla="*/ 0 h 44"/>
                <a:gd name="T2" fmla="*/ 25 w 47"/>
                <a:gd name="T3" fmla="*/ 44 h 44"/>
                <a:gd name="T4" fmla="*/ 0 w 47"/>
                <a:gd name="T5" fmla="*/ 0 h 44"/>
                <a:gd name="T6" fmla="*/ 47 w 47"/>
                <a:gd name="T7" fmla="*/ 0 h 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44">
                  <a:moveTo>
                    <a:pt x="47" y="0"/>
                  </a:moveTo>
                  <a:lnTo>
                    <a:pt x="25" y="44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65" name="Rectangle 207"/>
            <p:cNvSpPr>
              <a:spLocks noChangeArrowheads="1"/>
            </p:cNvSpPr>
            <p:nvPr/>
          </p:nvSpPr>
          <p:spPr bwMode="auto">
            <a:xfrm>
              <a:off x="3083" y="3402"/>
              <a:ext cx="107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66" name="Rectangle 208"/>
            <p:cNvSpPr>
              <a:spLocks noChangeArrowheads="1"/>
            </p:cNvSpPr>
            <p:nvPr/>
          </p:nvSpPr>
          <p:spPr bwMode="auto">
            <a:xfrm>
              <a:off x="3112" y="3402"/>
              <a:ext cx="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100">
                  <a:latin typeface="Symbol" panose="05050102010706020507" pitchFamily="18" charset="2"/>
                </a:rPr>
                <a:t>un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67" name="Rectangle 209"/>
            <p:cNvSpPr>
              <a:spLocks noChangeArrowheads="1"/>
            </p:cNvSpPr>
            <p:nvPr/>
          </p:nvSpPr>
          <p:spPr bwMode="auto">
            <a:xfrm>
              <a:off x="2968" y="3366"/>
              <a:ext cx="12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68" name="Rectangle 210"/>
            <p:cNvSpPr>
              <a:spLocks noChangeArrowheads="1"/>
            </p:cNvSpPr>
            <p:nvPr/>
          </p:nvSpPr>
          <p:spPr bwMode="auto">
            <a:xfrm>
              <a:off x="2993" y="3370"/>
              <a:ext cx="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200"/>
                <a:t>tu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69" name="Rectangle 211"/>
            <p:cNvSpPr>
              <a:spLocks noChangeArrowheads="1"/>
            </p:cNvSpPr>
            <p:nvPr/>
          </p:nvSpPr>
          <p:spPr bwMode="auto">
            <a:xfrm>
              <a:off x="3028" y="3406"/>
              <a:ext cx="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70" name="Rectangle 212"/>
            <p:cNvSpPr>
              <a:spLocks noChangeArrowheads="1"/>
            </p:cNvSpPr>
            <p:nvPr/>
          </p:nvSpPr>
          <p:spPr bwMode="auto">
            <a:xfrm>
              <a:off x="3050" y="3414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100"/>
                <a:t>d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71" name="Rectangle 213"/>
            <p:cNvSpPr>
              <a:spLocks noChangeArrowheads="1"/>
            </p:cNvSpPr>
            <p:nvPr/>
          </p:nvSpPr>
          <p:spPr bwMode="auto">
            <a:xfrm>
              <a:off x="3237" y="2728"/>
              <a:ext cx="68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72" name="Rectangle 214"/>
            <p:cNvSpPr>
              <a:spLocks noChangeArrowheads="1"/>
            </p:cNvSpPr>
            <p:nvPr/>
          </p:nvSpPr>
          <p:spPr bwMode="auto">
            <a:xfrm>
              <a:off x="3262" y="2709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yo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73" name="Rectangle 215"/>
            <p:cNvSpPr>
              <a:spLocks noChangeArrowheads="1"/>
            </p:cNvSpPr>
            <p:nvPr/>
          </p:nvSpPr>
          <p:spPr bwMode="auto">
            <a:xfrm>
              <a:off x="3267" y="2764"/>
              <a:ext cx="8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74" name="Rectangle 216"/>
            <p:cNvSpPr>
              <a:spLocks noChangeArrowheads="1"/>
            </p:cNvSpPr>
            <p:nvPr/>
          </p:nvSpPr>
          <p:spPr bwMode="auto">
            <a:xfrm>
              <a:off x="3289" y="2746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100" dirty="0"/>
                <a:t>d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75" name="Rectangle 217"/>
            <p:cNvSpPr>
              <a:spLocks noChangeArrowheads="1"/>
            </p:cNvSpPr>
            <p:nvPr/>
          </p:nvSpPr>
          <p:spPr bwMode="auto">
            <a:xfrm>
              <a:off x="2085" y="3029"/>
              <a:ext cx="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76" name="Rectangle 218"/>
            <p:cNvSpPr>
              <a:spLocks noChangeArrowheads="1"/>
            </p:cNvSpPr>
            <p:nvPr/>
          </p:nvSpPr>
          <p:spPr bwMode="auto">
            <a:xfrm>
              <a:off x="2108" y="3003"/>
              <a:ext cx="2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i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77" name="Rectangle 219"/>
            <p:cNvSpPr>
              <a:spLocks noChangeArrowheads="1"/>
            </p:cNvSpPr>
            <p:nvPr/>
          </p:nvSpPr>
          <p:spPr bwMode="auto">
            <a:xfrm>
              <a:off x="2106" y="3057"/>
              <a:ext cx="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78" name="Rectangle 220"/>
            <p:cNvSpPr>
              <a:spLocks noChangeArrowheads="1"/>
            </p:cNvSpPr>
            <p:nvPr/>
          </p:nvSpPr>
          <p:spPr bwMode="auto">
            <a:xfrm>
              <a:off x="2128" y="3035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100" dirty="0"/>
                <a:t>L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379" name="Group 221"/>
            <p:cNvGrpSpPr>
              <a:grpSpLocks/>
            </p:cNvGrpSpPr>
            <p:nvPr/>
          </p:nvGrpSpPr>
          <p:grpSpPr bwMode="auto">
            <a:xfrm>
              <a:off x="1265" y="3021"/>
              <a:ext cx="144" cy="162"/>
              <a:chOff x="2324" y="3021"/>
              <a:chExt cx="144" cy="162"/>
            </a:xfrm>
          </p:grpSpPr>
          <p:sp>
            <p:nvSpPr>
              <p:cNvPr id="419" name="Rectangle 222"/>
              <p:cNvSpPr>
                <a:spLocks noChangeArrowheads="1"/>
              </p:cNvSpPr>
              <p:nvPr/>
            </p:nvSpPr>
            <p:spPr bwMode="auto">
              <a:xfrm>
                <a:off x="2324" y="3021"/>
                <a:ext cx="56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20" name="Rectangle 223"/>
              <p:cNvSpPr>
                <a:spLocks noChangeArrowheads="1"/>
              </p:cNvSpPr>
              <p:nvPr/>
            </p:nvSpPr>
            <p:spPr bwMode="auto">
              <a:xfrm>
                <a:off x="2348" y="3025"/>
                <a:ext cx="5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2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21" name="Rectangle 224"/>
              <p:cNvSpPr>
                <a:spLocks noChangeArrowheads="1"/>
              </p:cNvSpPr>
              <p:nvPr/>
            </p:nvSpPr>
            <p:spPr bwMode="auto">
              <a:xfrm>
                <a:off x="2397" y="3069"/>
                <a:ext cx="47" cy="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22" name="Rectangle 225"/>
              <p:cNvSpPr>
                <a:spLocks noChangeArrowheads="1"/>
              </p:cNvSpPr>
              <p:nvPr/>
            </p:nvSpPr>
            <p:spPr bwMode="auto">
              <a:xfrm>
                <a:off x="2419" y="3077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1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0" name="Rectangle 226"/>
            <p:cNvSpPr>
              <a:spLocks noChangeArrowheads="1"/>
            </p:cNvSpPr>
            <p:nvPr/>
          </p:nvSpPr>
          <p:spPr bwMode="auto">
            <a:xfrm>
              <a:off x="2106" y="3542"/>
              <a:ext cx="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81" name="Rectangle 227"/>
            <p:cNvSpPr>
              <a:spLocks noChangeArrowheads="1"/>
            </p:cNvSpPr>
            <p:nvPr/>
          </p:nvSpPr>
          <p:spPr bwMode="auto">
            <a:xfrm>
              <a:off x="2130" y="3546"/>
              <a:ext cx="5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200"/>
                <a:t>tu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82" name="Rectangle 228"/>
            <p:cNvSpPr>
              <a:spLocks noChangeArrowheads="1"/>
            </p:cNvSpPr>
            <p:nvPr/>
          </p:nvSpPr>
          <p:spPr bwMode="auto">
            <a:xfrm>
              <a:off x="2162" y="3578"/>
              <a:ext cx="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83" name="Rectangle 229"/>
            <p:cNvSpPr>
              <a:spLocks noChangeArrowheads="1"/>
            </p:cNvSpPr>
            <p:nvPr/>
          </p:nvSpPr>
          <p:spPr bwMode="auto">
            <a:xfrm>
              <a:off x="2184" y="3586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100"/>
                <a:t>L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84" name="Freeform 230"/>
            <p:cNvSpPr>
              <a:spLocks/>
            </p:cNvSpPr>
            <p:nvPr/>
          </p:nvSpPr>
          <p:spPr bwMode="auto">
            <a:xfrm>
              <a:off x="975" y="3169"/>
              <a:ext cx="102" cy="573"/>
            </a:xfrm>
            <a:custGeom>
              <a:avLst/>
              <a:gdLst>
                <a:gd name="T0" fmla="*/ 102 w 102"/>
                <a:gd name="T1" fmla="*/ 565 h 573"/>
                <a:gd name="T2" fmla="*/ 0 w 102"/>
                <a:gd name="T3" fmla="*/ 565 h 573"/>
                <a:gd name="T4" fmla="*/ 4 w 102"/>
                <a:gd name="T5" fmla="*/ 565 h 573"/>
                <a:gd name="T6" fmla="*/ 4 w 102"/>
                <a:gd name="T7" fmla="*/ 4 h 573"/>
                <a:gd name="T8" fmla="*/ 0 w 102"/>
                <a:gd name="T9" fmla="*/ 4 h 573"/>
                <a:gd name="T10" fmla="*/ 94 w 102"/>
                <a:gd name="T11" fmla="*/ 4 h 573"/>
                <a:gd name="T12" fmla="*/ 94 w 102"/>
                <a:gd name="T13" fmla="*/ 0 h 573"/>
                <a:gd name="T14" fmla="*/ 0 w 102"/>
                <a:gd name="T15" fmla="*/ 0 h 573"/>
                <a:gd name="T16" fmla="*/ 0 w 102"/>
                <a:gd name="T17" fmla="*/ 0 h 573"/>
                <a:gd name="T18" fmla="*/ 0 w 102"/>
                <a:gd name="T19" fmla="*/ 4 h 573"/>
                <a:gd name="T20" fmla="*/ 0 w 102"/>
                <a:gd name="T21" fmla="*/ 565 h 573"/>
                <a:gd name="T22" fmla="*/ 0 w 102"/>
                <a:gd name="T23" fmla="*/ 569 h 573"/>
                <a:gd name="T24" fmla="*/ 0 w 102"/>
                <a:gd name="T25" fmla="*/ 569 h 573"/>
                <a:gd name="T26" fmla="*/ 102 w 102"/>
                <a:gd name="T27" fmla="*/ 573 h 573"/>
                <a:gd name="T28" fmla="*/ 102 w 102"/>
                <a:gd name="T29" fmla="*/ 565 h 57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2" h="573">
                  <a:moveTo>
                    <a:pt x="102" y="565"/>
                  </a:moveTo>
                  <a:lnTo>
                    <a:pt x="0" y="565"/>
                  </a:lnTo>
                  <a:lnTo>
                    <a:pt x="4" y="565"/>
                  </a:lnTo>
                  <a:lnTo>
                    <a:pt x="4" y="4"/>
                  </a:lnTo>
                  <a:lnTo>
                    <a:pt x="0" y="4"/>
                  </a:lnTo>
                  <a:lnTo>
                    <a:pt x="94" y="4"/>
                  </a:lnTo>
                  <a:lnTo>
                    <a:pt x="9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565"/>
                  </a:lnTo>
                  <a:lnTo>
                    <a:pt x="0" y="569"/>
                  </a:lnTo>
                  <a:lnTo>
                    <a:pt x="102" y="573"/>
                  </a:lnTo>
                  <a:lnTo>
                    <a:pt x="102" y="565"/>
                  </a:lnTo>
                  <a:close/>
                </a:path>
              </a:pathLst>
            </a:custGeom>
            <a:solidFill>
              <a:srgbClr val="000000"/>
            </a:solid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85" name="Freeform 231"/>
            <p:cNvSpPr>
              <a:spLocks/>
            </p:cNvSpPr>
            <p:nvPr/>
          </p:nvSpPr>
          <p:spPr bwMode="auto">
            <a:xfrm>
              <a:off x="1060" y="3085"/>
              <a:ext cx="209" cy="192"/>
            </a:xfrm>
            <a:custGeom>
              <a:avLst/>
              <a:gdLst>
                <a:gd name="T0" fmla="*/ 5 w 209"/>
                <a:gd name="T1" fmla="*/ 124 h 192"/>
                <a:gd name="T2" fmla="*/ 13 w 209"/>
                <a:gd name="T3" fmla="*/ 144 h 192"/>
                <a:gd name="T4" fmla="*/ 26 w 209"/>
                <a:gd name="T5" fmla="*/ 156 h 192"/>
                <a:gd name="T6" fmla="*/ 51 w 209"/>
                <a:gd name="T7" fmla="*/ 176 h 192"/>
                <a:gd name="T8" fmla="*/ 73 w 209"/>
                <a:gd name="T9" fmla="*/ 188 h 192"/>
                <a:gd name="T10" fmla="*/ 103 w 209"/>
                <a:gd name="T11" fmla="*/ 192 h 192"/>
                <a:gd name="T12" fmla="*/ 137 w 209"/>
                <a:gd name="T13" fmla="*/ 188 h 192"/>
                <a:gd name="T14" fmla="*/ 158 w 209"/>
                <a:gd name="T15" fmla="*/ 176 h 192"/>
                <a:gd name="T16" fmla="*/ 184 w 209"/>
                <a:gd name="T17" fmla="*/ 156 h 192"/>
                <a:gd name="T18" fmla="*/ 192 w 209"/>
                <a:gd name="T19" fmla="*/ 144 h 192"/>
                <a:gd name="T20" fmla="*/ 205 w 209"/>
                <a:gd name="T21" fmla="*/ 124 h 192"/>
                <a:gd name="T22" fmla="*/ 209 w 209"/>
                <a:gd name="T23" fmla="*/ 92 h 192"/>
                <a:gd name="T24" fmla="*/ 205 w 209"/>
                <a:gd name="T25" fmla="*/ 68 h 192"/>
                <a:gd name="T26" fmla="*/ 192 w 209"/>
                <a:gd name="T27" fmla="*/ 48 h 192"/>
                <a:gd name="T28" fmla="*/ 184 w 209"/>
                <a:gd name="T29" fmla="*/ 32 h 192"/>
                <a:gd name="T30" fmla="*/ 171 w 209"/>
                <a:gd name="T31" fmla="*/ 20 h 192"/>
                <a:gd name="T32" fmla="*/ 154 w 209"/>
                <a:gd name="T33" fmla="*/ 12 h 192"/>
                <a:gd name="T34" fmla="*/ 128 w 209"/>
                <a:gd name="T35" fmla="*/ 0 h 192"/>
                <a:gd name="T36" fmla="*/ 73 w 209"/>
                <a:gd name="T37" fmla="*/ 0 h 192"/>
                <a:gd name="T38" fmla="*/ 51 w 209"/>
                <a:gd name="T39" fmla="*/ 12 h 192"/>
                <a:gd name="T40" fmla="*/ 34 w 209"/>
                <a:gd name="T41" fmla="*/ 24 h 192"/>
                <a:gd name="T42" fmla="*/ 22 w 209"/>
                <a:gd name="T43" fmla="*/ 36 h 192"/>
                <a:gd name="T44" fmla="*/ 13 w 209"/>
                <a:gd name="T45" fmla="*/ 52 h 192"/>
                <a:gd name="T46" fmla="*/ 5 w 209"/>
                <a:gd name="T47" fmla="*/ 68 h 192"/>
                <a:gd name="T48" fmla="*/ 17 w 209"/>
                <a:gd name="T49" fmla="*/ 80 h 192"/>
                <a:gd name="T50" fmla="*/ 22 w 209"/>
                <a:gd name="T51" fmla="*/ 60 h 192"/>
                <a:gd name="T52" fmla="*/ 30 w 209"/>
                <a:gd name="T53" fmla="*/ 48 h 192"/>
                <a:gd name="T54" fmla="*/ 43 w 209"/>
                <a:gd name="T55" fmla="*/ 32 h 192"/>
                <a:gd name="T56" fmla="*/ 60 w 209"/>
                <a:gd name="T57" fmla="*/ 24 h 192"/>
                <a:gd name="T58" fmla="*/ 77 w 209"/>
                <a:gd name="T59" fmla="*/ 16 h 192"/>
                <a:gd name="T60" fmla="*/ 120 w 209"/>
                <a:gd name="T61" fmla="*/ 12 h 192"/>
                <a:gd name="T62" fmla="*/ 137 w 209"/>
                <a:gd name="T63" fmla="*/ 20 h 192"/>
                <a:gd name="T64" fmla="*/ 154 w 209"/>
                <a:gd name="T65" fmla="*/ 28 h 192"/>
                <a:gd name="T66" fmla="*/ 171 w 209"/>
                <a:gd name="T67" fmla="*/ 40 h 192"/>
                <a:gd name="T68" fmla="*/ 180 w 209"/>
                <a:gd name="T69" fmla="*/ 56 h 192"/>
                <a:gd name="T70" fmla="*/ 188 w 209"/>
                <a:gd name="T71" fmla="*/ 72 h 192"/>
                <a:gd name="T72" fmla="*/ 192 w 209"/>
                <a:gd name="T73" fmla="*/ 100 h 192"/>
                <a:gd name="T74" fmla="*/ 188 w 209"/>
                <a:gd name="T75" fmla="*/ 116 h 192"/>
                <a:gd name="T76" fmla="*/ 184 w 209"/>
                <a:gd name="T77" fmla="*/ 132 h 192"/>
                <a:gd name="T78" fmla="*/ 171 w 209"/>
                <a:gd name="T79" fmla="*/ 148 h 192"/>
                <a:gd name="T80" fmla="*/ 150 w 209"/>
                <a:gd name="T81" fmla="*/ 168 h 192"/>
                <a:gd name="T82" fmla="*/ 128 w 209"/>
                <a:gd name="T83" fmla="*/ 172 h 192"/>
                <a:gd name="T84" fmla="*/ 98 w 209"/>
                <a:gd name="T85" fmla="*/ 180 h 192"/>
                <a:gd name="T86" fmla="*/ 81 w 209"/>
                <a:gd name="T87" fmla="*/ 172 h 192"/>
                <a:gd name="T88" fmla="*/ 64 w 209"/>
                <a:gd name="T89" fmla="*/ 168 h 192"/>
                <a:gd name="T90" fmla="*/ 47 w 209"/>
                <a:gd name="T91" fmla="*/ 160 h 192"/>
                <a:gd name="T92" fmla="*/ 26 w 209"/>
                <a:gd name="T93" fmla="*/ 136 h 192"/>
                <a:gd name="T94" fmla="*/ 17 w 209"/>
                <a:gd name="T95" fmla="*/ 116 h 192"/>
                <a:gd name="T96" fmla="*/ 0 w 209"/>
                <a:gd name="T97" fmla="*/ 96 h 19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9" h="192">
                  <a:moveTo>
                    <a:pt x="0" y="96"/>
                  </a:moveTo>
                  <a:lnTo>
                    <a:pt x="0" y="116"/>
                  </a:lnTo>
                  <a:lnTo>
                    <a:pt x="5" y="120"/>
                  </a:lnTo>
                  <a:lnTo>
                    <a:pt x="5" y="124"/>
                  </a:lnTo>
                  <a:lnTo>
                    <a:pt x="9" y="128"/>
                  </a:lnTo>
                  <a:lnTo>
                    <a:pt x="9" y="132"/>
                  </a:lnTo>
                  <a:lnTo>
                    <a:pt x="13" y="136"/>
                  </a:lnTo>
                  <a:lnTo>
                    <a:pt x="13" y="144"/>
                  </a:lnTo>
                  <a:lnTo>
                    <a:pt x="17" y="144"/>
                  </a:lnTo>
                  <a:lnTo>
                    <a:pt x="17" y="148"/>
                  </a:lnTo>
                  <a:lnTo>
                    <a:pt x="22" y="152"/>
                  </a:lnTo>
                  <a:lnTo>
                    <a:pt x="26" y="156"/>
                  </a:lnTo>
                  <a:lnTo>
                    <a:pt x="39" y="168"/>
                  </a:lnTo>
                  <a:lnTo>
                    <a:pt x="43" y="172"/>
                  </a:lnTo>
                  <a:lnTo>
                    <a:pt x="51" y="176"/>
                  </a:lnTo>
                  <a:lnTo>
                    <a:pt x="51" y="180"/>
                  </a:lnTo>
                  <a:lnTo>
                    <a:pt x="64" y="184"/>
                  </a:lnTo>
                  <a:lnTo>
                    <a:pt x="69" y="184"/>
                  </a:lnTo>
                  <a:lnTo>
                    <a:pt x="73" y="188"/>
                  </a:lnTo>
                  <a:lnTo>
                    <a:pt x="77" y="188"/>
                  </a:lnTo>
                  <a:lnTo>
                    <a:pt x="81" y="192"/>
                  </a:lnTo>
                  <a:lnTo>
                    <a:pt x="98" y="192"/>
                  </a:lnTo>
                  <a:lnTo>
                    <a:pt x="103" y="192"/>
                  </a:lnTo>
                  <a:lnTo>
                    <a:pt x="111" y="192"/>
                  </a:lnTo>
                  <a:lnTo>
                    <a:pt x="124" y="192"/>
                  </a:lnTo>
                  <a:lnTo>
                    <a:pt x="128" y="188"/>
                  </a:lnTo>
                  <a:lnTo>
                    <a:pt x="137" y="188"/>
                  </a:lnTo>
                  <a:lnTo>
                    <a:pt x="141" y="184"/>
                  </a:lnTo>
                  <a:lnTo>
                    <a:pt x="154" y="180"/>
                  </a:lnTo>
                  <a:lnTo>
                    <a:pt x="158" y="176"/>
                  </a:lnTo>
                  <a:lnTo>
                    <a:pt x="162" y="172"/>
                  </a:lnTo>
                  <a:lnTo>
                    <a:pt x="167" y="172"/>
                  </a:lnTo>
                  <a:lnTo>
                    <a:pt x="171" y="168"/>
                  </a:lnTo>
                  <a:lnTo>
                    <a:pt x="184" y="156"/>
                  </a:lnTo>
                  <a:lnTo>
                    <a:pt x="184" y="152"/>
                  </a:lnTo>
                  <a:lnTo>
                    <a:pt x="188" y="148"/>
                  </a:lnTo>
                  <a:lnTo>
                    <a:pt x="192" y="144"/>
                  </a:lnTo>
                  <a:lnTo>
                    <a:pt x="197" y="136"/>
                  </a:lnTo>
                  <a:lnTo>
                    <a:pt x="201" y="132"/>
                  </a:lnTo>
                  <a:lnTo>
                    <a:pt x="201" y="128"/>
                  </a:lnTo>
                  <a:lnTo>
                    <a:pt x="205" y="124"/>
                  </a:lnTo>
                  <a:lnTo>
                    <a:pt x="205" y="120"/>
                  </a:lnTo>
                  <a:lnTo>
                    <a:pt x="205" y="116"/>
                  </a:lnTo>
                  <a:lnTo>
                    <a:pt x="205" y="100"/>
                  </a:lnTo>
                  <a:lnTo>
                    <a:pt x="209" y="92"/>
                  </a:lnTo>
                  <a:lnTo>
                    <a:pt x="205" y="88"/>
                  </a:lnTo>
                  <a:lnTo>
                    <a:pt x="205" y="72"/>
                  </a:lnTo>
                  <a:lnTo>
                    <a:pt x="205" y="68"/>
                  </a:lnTo>
                  <a:lnTo>
                    <a:pt x="201" y="60"/>
                  </a:lnTo>
                  <a:lnTo>
                    <a:pt x="201" y="56"/>
                  </a:lnTo>
                  <a:lnTo>
                    <a:pt x="197" y="52"/>
                  </a:lnTo>
                  <a:lnTo>
                    <a:pt x="192" y="48"/>
                  </a:lnTo>
                  <a:lnTo>
                    <a:pt x="192" y="44"/>
                  </a:lnTo>
                  <a:lnTo>
                    <a:pt x="188" y="40"/>
                  </a:lnTo>
                  <a:lnTo>
                    <a:pt x="184" y="36"/>
                  </a:lnTo>
                  <a:lnTo>
                    <a:pt x="184" y="32"/>
                  </a:lnTo>
                  <a:lnTo>
                    <a:pt x="180" y="32"/>
                  </a:lnTo>
                  <a:lnTo>
                    <a:pt x="175" y="28"/>
                  </a:lnTo>
                  <a:lnTo>
                    <a:pt x="171" y="24"/>
                  </a:lnTo>
                  <a:lnTo>
                    <a:pt x="171" y="20"/>
                  </a:lnTo>
                  <a:lnTo>
                    <a:pt x="167" y="20"/>
                  </a:lnTo>
                  <a:lnTo>
                    <a:pt x="162" y="16"/>
                  </a:lnTo>
                  <a:lnTo>
                    <a:pt x="158" y="12"/>
                  </a:lnTo>
                  <a:lnTo>
                    <a:pt x="154" y="12"/>
                  </a:lnTo>
                  <a:lnTo>
                    <a:pt x="141" y="4"/>
                  </a:lnTo>
                  <a:lnTo>
                    <a:pt x="137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81" y="0"/>
                  </a:lnTo>
                  <a:lnTo>
                    <a:pt x="77" y="0"/>
                  </a:lnTo>
                  <a:lnTo>
                    <a:pt x="73" y="0"/>
                  </a:lnTo>
                  <a:lnTo>
                    <a:pt x="69" y="4"/>
                  </a:lnTo>
                  <a:lnTo>
                    <a:pt x="64" y="4"/>
                  </a:lnTo>
                  <a:lnTo>
                    <a:pt x="51" y="12"/>
                  </a:lnTo>
                  <a:lnTo>
                    <a:pt x="43" y="16"/>
                  </a:lnTo>
                  <a:lnTo>
                    <a:pt x="43" y="20"/>
                  </a:lnTo>
                  <a:lnTo>
                    <a:pt x="39" y="20"/>
                  </a:lnTo>
                  <a:lnTo>
                    <a:pt x="34" y="24"/>
                  </a:lnTo>
                  <a:lnTo>
                    <a:pt x="30" y="28"/>
                  </a:lnTo>
                  <a:lnTo>
                    <a:pt x="26" y="32"/>
                  </a:lnTo>
                  <a:lnTo>
                    <a:pt x="22" y="36"/>
                  </a:lnTo>
                  <a:lnTo>
                    <a:pt x="17" y="40"/>
                  </a:lnTo>
                  <a:lnTo>
                    <a:pt x="17" y="44"/>
                  </a:lnTo>
                  <a:lnTo>
                    <a:pt x="13" y="48"/>
                  </a:lnTo>
                  <a:lnTo>
                    <a:pt x="13" y="52"/>
                  </a:lnTo>
                  <a:lnTo>
                    <a:pt x="9" y="56"/>
                  </a:lnTo>
                  <a:lnTo>
                    <a:pt x="9" y="60"/>
                  </a:lnTo>
                  <a:lnTo>
                    <a:pt x="5" y="6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17" y="96"/>
                  </a:lnTo>
                  <a:lnTo>
                    <a:pt x="17" y="80"/>
                  </a:lnTo>
                  <a:lnTo>
                    <a:pt x="17" y="72"/>
                  </a:lnTo>
                  <a:lnTo>
                    <a:pt x="22" y="68"/>
                  </a:lnTo>
                  <a:lnTo>
                    <a:pt x="22" y="60"/>
                  </a:lnTo>
                  <a:lnTo>
                    <a:pt x="26" y="56"/>
                  </a:lnTo>
                  <a:lnTo>
                    <a:pt x="30" y="48"/>
                  </a:lnTo>
                  <a:lnTo>
                    <a:pt x="34" y="44"/>
                  </a:lnTo>
                  <a:lnTo>
                    <a:pt x="39" y="40"/>
                  </a:lnTo>
                  <a:lnTo>
                    <a:pt x="43" y="36"/>
                  </a:lnTo>
                  <a:lnTo>
                    <a:pt x="43" y="32"/>
                  </a:lnTo>
                  <a:lnTo>
                    <a:pt x="47" y="32"/>
                  </a:lnTo>
                  <a:lnTo>
                    <a:pt x="51" y="28"/>
                  </a:lnTo>
                  <a:lnTo>
                    <a:pt x="56" y="24"/>
                  </a:lnTo>
                  <a:lnTo>
                    <a:pt x="60" y="24"/>
                  </a:lnTo>
                  <a:lnTo>
                    <a:pt x="64" y="20"/>
                  </a:lnTo>
                  <a:lnTo>
                    <a:pt x="69" y="20"/>
                  </a:lnTo>
                  <a:lnTo>
                    <a:pt x="73" y="20"/>
                  </a:lnTo>
                  <a:lnTo>
                    <a:pt x="77" y="16"/>
                  </a:lnTo>
                  <a:lnTo>
                    <a:pt x="81" y="16"/>
                  </a:lnTo>
                  <a:lnTo>
                    <a:pt x="86" y="12"/>
                  </a:lnTo>
                  <a:lnTo>
                    <a:pt x="107" y="12"/>
                  </a:lnTo>
                  <a:lnTo>
                    <a:pt x="120" y="12"/>
                  </a:lnTo>
                  <a:lnTo>
                    <a:pt x="124" y="16"/>
                  </a:lnTo>
                  <a:lnTo>
                    <a:pt x="128" y="16"/>
                  </a:lnTo>
                  <a:lnTo>
                    <a:pt x="137" y="20"/>
                  </a:lnTo>
                  <a:lnTo>
                    <a:pt x="145" y="20"/>
                  </a:lnTo>
                  <a:lnTo>
                    <a:pt x="150" y="24"/>
                  </a:lnTo>
                  <a:lnTo>
                    <a:pt x="154" y="24"/>
                  </a:lnTo>
                  <a:lnTo>
                    <a:pt x="154" y="28"/>
                  </a:lnTo>
                  <a:lnTo>
                    <a:pt x="162" y="32"/>
                  </a:lnTo>
                  <a:lnTo>
                    <a:pt x="167" y="36"/>
                  </a:lnTo>
                  <a:lnTo>
                    <a:pt x="171" y="40"/>
                  </a:lnTo>
                  <a:lnTo>
                    <a:pt x="171" y="44"/>
                  </a:lnTo>
                  <a:lnTo>
                    <a:pt x="175" y="48"/>
                  </a:lnTo>
                  <a:lnTo>
                    <a:pt x="180" y="48"/>
                  </a:lnTo>
                  <a:lnTo>
                    <a:pt x="180" y="56"/>
                  </a:lnTo>
                  <a:lnTo>
                    <a:pt x="184" y="56"/>
                  </a:lnTo>
                  <a:lnTo>
                    <a:pt x="184" y="60"/>
                  </a:lnTo>
                  <a:lnTo>
                    <a:pt x="184" y="68"/>
                  </a:lnTo>
                  <a:lnTo>
                    <a:pt x="188" y="72"/>
                  </a:lnTo>
                  <a:lnTo>
                    <a:pt x="192" y="80"/>
                  </a:lnTo>
                  <a:lnTo>
                    <a:pt x="192" y="92"/>
                  </a:lnTo>
                  <a:lnTo>
                    <a:pt x="192" y="100"/>
                  </a:lnTo>
                  <a:lnTo>
                    <a:pt x="197" y="92"/>
                  </a:lnTo>
                  <a:lnTo>
                    <a:pt x="192" y="96"/>
                  </a:lnTo>
                  <a:lnTo>
                    <a:pt x="192" y="112"/>
                  </a:lnTo>
                  <a:lnTo>
                    <a:pt x="188" y="116"/>
                  </a:lnTo>
                  <a:lnTo>
                    <a:pt x="184" y="124"/>
                  </a:lnTo>
                  <a:lnTo>
                    <a:pt x="184" y="128"/>
                  </a:lnTo>
                  <a:lnTo>
                    <a:pt x="184" y="132"/>
                  </a:lnTo>
                  <a:lnTo>
                    <a:pt x="180" y="136"/>
                  </a:lnTo>
                  <a:lnTo>
                    <a:pt x="180" y="140"/>
                  </a:lnTo>
                  <a:lnTo>
                    <a:pt x="175" y="144"/>
                  </a:lnTo>
                  <a:lnTo>
                    <a:pt x="171" y="148"/>
                  </a:lnTo>
                  <a:lnTo>
                    <a:pt x="162" y="160"/>
                  </a:lnTo>
                  <a:lnTo>
                    <a:pt x="154" y="160"/>
                  </a:lnTo>
                  <a:lnTo>
                    <a:pt x="154" y="164"/>
                  </a:lnTo>
                  <a:lnTo>
                    <a:pt x="150" y="168"/>
                  </a:lnTo>
                  <a:lnTo>
                    <a:pt x="145" y="168"/>
                  </a:lnTo>
                  <a:lnTo>
                    <a:pt x="137" y="172"/>
                  </a:lnTo>
                  <a:lnTo>
                    <a:pt x="128" y="172"/>
                  </a:lnTo>
                  <a:lnTo>
                    <a:pt x="124" y="172"/>
                  </a:lnTo>
                  <a:lnTo>
                    <a:pt x="120" y="176"/>
                  </a:lnTo>
                  <a:lnTo>
                    <a:pt x="107" y="176"/>
                  </a:lnTo>
                  <a:lnTo>
                    <a:pt x="98" y="180"/>
                  </a:lnTo>
                  <a:lnTo>
                    <a:pt x="107" y="180"/>
                  </a:lnTo>
                  <a:lnTo>
                    <a:pt x="103" y="176"/>
                  </a:lnTo>
                  <a:lnTo>
                    <a:pt x="86" y="176"/>
                  </a:lnTo>
                  <a:lnTo>
                    <a:pt x="81" y="172"/>
                  </a:lnTo>
                  <a:lnTo>
                    <a:pt x="77" y="172"/>
                  </a:lnTo>
                  <a:lnTo>
                    <a:pt x="73" y="172"/>
                  </a:lnTo>
                  <a:lnTo>
                    <a:pt x="69" y="172"/>
                  </a:lnTo>
                  <a:lnTo>
                    <a:pt x="64" y="168"/>
                  </a:lnTo>
                  <a:lnTo>
                    <a:pt x="60" y="168"/>
                  </a:lnTo>
                  <a:lnTo>
                    <a:pt x="56" y="164"/>
                  </a:lnTo>
                  <a:lnTo>
                    <a:pt x="51" y="160"/>
                  </a:lnTo>
                  <a:lnTo>
                    <a:pt x="47" y="160"/>
                  </a:lnTo>
                  <a:lnTo>
                    <a:pt x="34" y="148"/>
                  </a:lnTo>
                  <a:lnTo>
                    <a:pt x="30" y="144"/>
                  </a:lnTo>
                  <a:lnTo>
                    <a:pt x="30" y="140"/>
                  </a:lnTo>
                  <a:lnTo>
                    <a:pt x="26" y="136"/>
                  </a:lnTo>
                  <a:lnTo>
                    <a:pt x="26" y="132"/>
                  </a:lnTo>
                  <a:lnTo>
                    <a:pt x="22" y="128"/>
                  </a:lnTo>
                  <a:lnTo>
                    <a:pt x="22" y="124"/>
                  </a:lnTo>
                  <a:lnTo>
                    <a:pt x="17" y="116"/>
                  </a:lnTo>
                  <a:lnTo>
                    <a:pt x="17" y="112"/>
                  </a:lnTo>
                  <a:lnTo>
                    <a:pt x="17" y="96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86" name="Rectangle 232"/>
            <p:cNvSpPr>
              <a:spLocks noChangeArrowheads="1"/>
            </p:cNvSpPr>
            <p:nvPr/>
          </p:nvSpPr>
          <p:spPr bwMode="auto">
            <a:xfrm>
              <a:off x="1111" y="3089"/>
              <a:ext cx="163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87" name="Rectangle 233"/>
            <p:cNvSpPr>
              <a:spLocks noChangeArrowheads="1"/>
            </p:cNvSpPr>
            <p:nvPr/>
          </p:nvSpPr>
          <p:spPr bwMode="auto">
            <a:xfrm>
              <a:off x="1119" y="3083"/>
              <a:ext cx="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900"/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88" name="Freeform 234"/>
            <p:cNvSpPr>
              <a:spLocks/>
            </p:cNvSpPr>
            <p:nvPr/>
          </p:nvSpPr>
          <p:spPr bwMode="auto">
            <a:xfrm>
              <a:off x="1069" y="3638"/>
              <a:ext cx="205" cy="197"/>
            </a:xfrm>
            <a:custGeom>
              <a:avLst/>
              <a:gdLst>
                <a:gd name="T0" fmla="*/ 4 w 205"/>
                <a:gd name="T1" fmla="*/ 124 h 197"/>
                <a:gd name="T2" fmla="*/ 13 w 205"/>
                <a:gd name="T3" fmla="*/ 145 h 197"/>
                <a:gd name="T4" fmla="*/ 21 w 205"/>
                <a:gd name="T5" fmla="*/ 161 h 197"/>
                <a:gd name="T6" fmla="*/ 47 w 205"/>
                <a:gd name="T7" fmla="*/ 177 h 197"/>
                <a:gd name="T8" fmla="*/ 64 w 205"/>
                <a:gd name="T9" fmla="*/ 189 h 197"/>
                <a:gd name="T10" fmla="*/ 94 w 205"/>
                <a:gd name="T11" fmla="*/ 193 h 197"/>
                <a:gd name="T12" fmla="*/ 128 w 205"/>
                <a:gd name="T13" fmla="*/ 189 h 197"/>
                <a:gd name="T14" fmla="*/ 153 w 205"/>
                <a:gd name="T15" fmla="*/ 181 h 197"/>
                <a:gd name="T16" fmla="*/ 166 w 205"/>
                <a:gd name="T17" fmla="*/ 173 h 197"/>
                <a:gd name="T18" fmla="*/ 188 w 205"/>
                <a:gd name="T19" fmla="*/ 149 h 197"/>
                <a:gd name="T20" fmla="*/ 196 w 205"/>
                <a:gd name="T21" fmla="*/ 128 h 197"/>
                <a:gd name="T22" fmla="*/ 200 w 205"/>
                <a:gd name="T23" fmla="*/ 104 h 197"/>
                <a:gd name="T24" fmla="*/ 200 w 205"/>
                <a:gd name="T25" fmla="*/ 72 h 197"/>
                <a:gd name="T26" fmla="*/ 192 w 205"/>
                <a:gd name="T27" fmla="*/ 52 h 197"/>
                <a:gd name="T28" fmla="*/ 183 w 205"/>
                <a:gd name="T29" fmla="*/ 40 h 197"/>
                <a:gd name="T30" fmla="*/ 171 w 205"/>
                <a:gd name="T31" fmla="*/ 24 h 197"/>
                <a:gd name="T32" fmla="*/ 153 w 205"/>
                <a:gd name="T33" fmla="*/ 16 h 197"/>
                <a:gd name="T34" fmla="*/ 132 w 205"/>
                <a:gd name="T35" fmla="*/ 4 h 197"/>
                <a:gd name="T36" fmla="*/ 72 w 205"/>
                <a:gd name="T37" fmla="*/ 4 h 197"/>
                <a:gd name="T38" fmla="*/ 55 w 205"/>
                <a:gd name="T39" fmla="*/ 12 h 197"/>
                <a:gd name="T40" fmla="*/ 42 w 205"/>
                <a:gd name="T41" fmla="*/ 20 h 197"/>
                <a:gd name="T42" fmla="*/ 25 w 205"/>
                <a:gd name="T43" fmla="*/ 32 h 197"/>
                <a:gd name="T44" fmla="*/ 17 w 205"/>
                <a:gd name="T45" fmla="*/ 48 h 197"/>
                <a:gd name="T46" fmla="*/ 4 w 205"/>
                <a:gd name="T47" fmla="*/ 64 h 197"/>
                <a:gd name="T48" fmla="*/ 0 w 205"/>
                <a:gd name="T49" fmla="*/ 96 h 197"/>
                <a:gd name="T50" fmla="*/ 17 w 205"/>
                <a:gd name="T51" fmla="*/ 72 h 197"/>
                <a:gd name="T52" fmla="*/ 25 w 205"/>
                <a:gd name="T53" fmla="*/ 56 h 197"/>
                <a:gd name="T54" fmla="*/ 34 w 205"/>
                <a:gd name="T55" fmla="*/ 40 h 197"/>
                <a:gd name="T56" fmla="*/ 51 w 205"/>
                <a:gd name="T57" fmla="*/ 28 h 197"/>
                <a:gd name="T58" fmla="*/ 64 w 205"/>
                <a:gd name="T59" fmla="*/ 20 h 197"/>
                <a:gd name="T60" fmla="*/ 85 w 205"/>
                <a:gd name="T61" fmla="*/ 16 h 197"/>
                <a:gd name="T62" fmla="*/ 128 w 205"/>
                <a:gd name="T63" fmla="*/ 16 h 197"/>
                <a:gd name="T64" fmla="*/ 145 w 205"/>
                <a:gd name="T65" fmla="*/ 24 h 197"/>
                <a:gd name="T66" fmla="*/ 158 w 205"/>
                <a:gd name="T67" fmla="*/ 36 h 197"/>
                <a:gd name="T68" fmla="*/ 171 w 205"/>
                <a:gd name="T69" fmla="*/ 48 h 197"/>
                <a:gd name="T70" fmla="*/ 183 w 205"/>
                <a:gd name="T71" fmla="*/ 64 h 197"/>
                <a:gd name="T72" fmla="*/ 188 w 205"/>
                <a:gd name="T73" fmla="*/ 80 h 197"/>
                <a:gd name="T74" fmla="*/ 188 w 205"/>
                <a:gd name="T75" fmla="*/ 96 h 197"/>
                <a:gd name="T76" fmla="*/ 183 w 205"/>
                <a:gd name="T77" fmla="*/ 124 h 197"/>
                <a:gd name="T78" fmla="*/ 175 w 205"/>
                <a:gd name="T79" fmla="*/ 140 h 197"/>
                <a:gd name="T80" fmla="*/ 153 w 205"/>
                <a:gd name="T81" fmla="*/ 165 h 197"/>
                <a:gd name="T82" fmla="*/ 132 w 205"/>
                <a:gd name="T83" fmla="*/ 173 h 197"/>
                <a:gd name="T84" fmla="*/ 115 w 205"/>
                <a:gd name="T85" fmla="*/ 177 h 197"/>
                <a:gd name="T86" fmla="*/ 98 w 205"/>
                <a:gd name="T87" fmla="*/ 177 h 197"/>
                <a:gd name="T88" fmla="*/ 72 w 205"/>
                <a:gd name="T89" fmla="*/ 173 h 197"/>
                <a:gd name="T90" fmla="*/ 55 w 205"/>
                <a:gd name="T91" fmla="*/ 165 h 197"/>
                <a:gd name="T92" fmla="*/ 30 w 205"/>
                <a:gd name="T93" fmla="*/ 145 h 197"/>
                <a:gd name="T94" fmla="*/ 21 w 205"/>
                <a:gd name="T95" fmla="*/ 128 h 197"/>
                <a:gd name="T96" fmla="*/ 17 w 205"/>
                <a:gd name="T97" fmla="*/ 112 h 1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5" h="197">
                  <a:moveTo>
                    <a:pt x="0" y="96"/>
                  </a:moveTo>
                  <a:lnTo>
                    <a:pt x="0" y="116"/>
                  </a:lnTo>
                  <a:lnTo>
                    <a:pt x="4" y="120"/>
                  </a:lnTo>
                  <a:lnTo>
                    <a:pt x="4" y="124"/>
                  </a:lnTo>
                  <a:lnTo>
                    <a:pt x="4" y="128"/>
                  </a:lnTo>
                  <a:lnTo>
                    <a:pt x="4" y="136"/>
                  </a:lnTo>
                  <a:lnTo>
                    <a:pt x="8" y="140"/>
                  </a:lnTo>
                  <a:lnTo>
                    <a:pt x="13" y="145"/>
                  </a:lnTo>
                  <a:lnTo>
                    <a:pt x="17" y="149"/>
                  </a:lnTo>
                  <a:lnTo>
                    <a:pt x="17" y="153"/>
                  </a:lnTo>
                  <a:lnTo>
                    <a:pt x="21" y="153"/>
                  </a:lnTo>
                  <a:lnTo>
                    <a:pt x="21" y="161"/>
                  </a:lnTo>
                  <a:lnTo>
                    <a:pt x="34" y="173"/>
                  </a:lnTo>
                  <a:lnTo>
                    <a:pt x="42" y="173"/>
                  </a:lnTo>
                  <a:lnTo>
                    <a:pt x="42" y="177"/>
                  </a:lnTo>
                  <a:lnTo>
                    <a:pt x="47" y="177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60" y="189"/>
                  </a:lnTo>
                  <a:lnTo>
                    <a:pt x="64" y="189"/>
                  </a:lnTo>
                  <a:lnTo>
                    <a:pt x="72" y="189"/>
                  </a:lnTo>
                  <a:lnTo>
                    <a:pt x="77" y="193"/>
                  </a:lnTo>
                  <a:lnTo>
                    <a:pt x="94" y="193"/>
                  </a:lnTo>
                  <a:lnTo>
                    <a:pt x="98" y="197"/>
                  </a:lnTo>
                  <a:lnTo>
                    <a:pt x="107" y="193"/>
                  </a:lnTo>
                  <a:lnTo>
                    <a:pt x="119" y="193"/>
                  </a:lnTo>
                  <a:lnTo>
                    <a:pt x="128" y="189"/>
                  </a:lnTo>
                  <a:lnTo>
                    <a:pt x="132" y="189"/>
                  </a:lnTo>
                  <a:lnTo>
                    <a:pt x="136" y="189"/>
                  </a:lnTo>
                  <a:lnTo>
                    <a:pt x="141" y="189"/>
                  </a:lnTo>
                  <a:lnTo>
                    <a:pt x="153" y="181"/>
                  </a:lnTo>
                  <a:lnTo>
                    <a:pt x="153" y="177"/>
                  </a:lnTo>
                  <a:lnTo>
                    <a:pt x="158" y="177"/>
                  </a:lnTo>
                  <a:lnTo>
                    <a:pt x="162" y="173"/>
                  </a:lnTo>
                  <a:lnTo>
                    <a:pt x="166" y="173"/>
                  </a:lnTo>
                  <a:lnTo>
                    <a:pt x="179" y="161"/>
                  </a:lnTo>
                  <a:lnTo>
                    <a:pt x="183" y="153"/>
                  </a:lnTo>
                  <a:lnTo>
                    <a:pt x="188" y="149"/>
                  </a:lnTo>
                  <a:lnTo>
                    <a:pt x="188" y="145"/>
                  </a:lnTo>
                  <a:lnTo>
                    <a:pt x="192" y="140"/>
                  </a:lnTo>
                  <a:lnTo>
                    <a:pt x="196" y="136"/>
                  </a:lnTo>
                  <a:lnTo>
                    <a:pt x="196" y="128"/>
                  </a:lnTo>
                  <a:lnTo>
                    <a:pt x="200" y="124"/>
                  </a:lnTo>
                  <a:lnTo>
                    <a:pt x="200" y="120"/>
                  </a:lnTo>
                  <a:lnTo>
                    <a:pt x="200" y="116"/>
                  </a:lnTo>
                  <a:lnTo>
                    <a:pt x="200" y="104"/>
                  </a:lnTo>
                  <a:lnTo>
                    <a:pt x="205" y="96"/>
                  </a:lnTo>
                  <a:lnTo>
                    <a:pt x="200" y="92"/>
                  </a:lnTo>
                  <a:lnTo>
                    <a:pt x="200" y="76"/>
                  </a:lnTo>
                  <a:lnTo>
                    <a:pt x="200" y="72"/>
                  </a:lnTo>
                  <a:lnTo>
                    <a:pt x="200" y="68"/>
                  </a:lnTo>
                  <a:lnTo>
                    <a:pt x="196" y="64"/>
                  </a:lnTo>
                  <a:lnTo>
                    <a:pt x="196" y="60"/>
                  </a:lnTo>
                  <a:lnTo>
                    <a:pt x="192" y="52"/>
                  </a:lnTo>
                  <a:lnTo>
                    <a:pt x="188" y="48"/>
                  </a:lnTo>
                  <a:lnTo>
                    <a:pt x="183" y="40"/>
                  </a:lnTo>
                  <a:lnTo>
                    <a:pt x="179" y="36"/>
                  </a:lnTo>
                  <a:lnTo>
                    <a:pt x="175" y="32"/>
                  </a:lnTo>
                  <a:lnTo>
                    <a:pt x="171" y="28"/>
                  </a:lnTo>
                  <a:lnTo>
                    <a:pt x="171" y="24"/>
                  </a:lnTo>
                  <a:lnTo>
                    <a:pt x="166" y="24"/>
                  </a:lnTo>
                  <a:lnTo>
                    <a:pt x="162" y="20"/>
                  </a:lnTo>
                  <a:lnTo>
                    <a:pt x="158" y="16"/>
                  </a:lnTo>
                  <a:lnTo>
                    <a:pt x="153" y="16"/>
                  </a:lnTo>
                  <a:lnTo>
                    <a:pt x="153" y="12"/>
                  </a:lnTo>
                  <a:lnTo>
                    <a:pt x="141" y="4"/>
                  </a:lnTo>
                  <a:lnTo>
                    <a:pt x="136" y="4"/>
                  </a:lnTo>
                  <a:lnTo>
                    <a:pt x="132" y="4"/>
                  </a:lnTo>
                  <a:lnTo>
                    <a:pt x="128" y="4"/>
                  </a:lnTo>
                  <a:lnTo>
                    <a:pt x="119" y="0"/>
                  </a:lnTo>
                  <a:lnTo>
                    <a:pt x="77" y="0"/>
                  </a:lnTo>
                  <a:lnTo>
                    <a:pt x="72" y="4"/>
                  </a:lnTo>
                  <a:lnTo>
                    <a:pt x="64" y="4"/>
                  </a:lnTo>
                  <a:lnTo>
                    <a:pt x="60" y="4"/>
                  </a:lnTo>
                  <a:lnTo>
                    <a:pt x="55" y="12"/>
                  </a:lnTo>
                  <a:lnTo>
                    <a:pt x="51" y="12"/>
                  </a:lnTo>
                  <a:lnTo>
                    <a:pt x="47" y="16"/>
                  </a:lnTo>
                  <a:lnTo>
                    <a:pt x="42" y="16"/>
                  </a:lnTo>
                  <a:lnTo>
                    <a:pt x="42" y="20"/>
                  </a:lnTo>
                  <a:lnTo>
                    <a:pt x="34" y="24"/>
                  </a:lnTo>
                  <a:lnTo>
                    <a:pt x="30" y="28"/>
                  </a:lnTo>
                  <a:lnTo>
                    <a:pt x="25" y="32"/>
                  </a:lnTo>
                  <a:lnTo>
                    <a:pt x="21" y="36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7" y="48"/>
                  </a:lnTo>
                  <a:lnTo>
                    <a:pt x="13" y="48"/>
                  </a:lnTo>
                  <a:lnTo>
                    <a:pt x="8" y="52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68"/>
                  </a:lnTo>
                  <a:lnTo>
                    <a:pt x="4" y="72"/>
                  </a:lnTo>
                  <a:lnTo>
                    <a:pt x="0" y="76"/>
                  </a:lnTo>
                  <a:lnTo>
                    <a:pt x="0" y="96"/>
                  </a:lnTo>
                  <a:lnTo>
                    <a:pt x="17" y="96"/>
                  </a:lnTo>
                  <a:lnTo>
                    <a:pt x="17" y="80"/>
                  </a:lnTo>
                  <a:lnTo>
                    <a:pt x="17" y="76"/>
                  </a:lnTo>
                  <a:lnTo>
                    <a:pt x="17" y="72"/>
                  </a:lnTo>
                  <a:lnTo>
                    <a:pt x="21" y="68"/>
                  </a:lnTo>
                  <a:lnTo>
                    <a:pt x="21" y="64"/>
                  </a:lnTo>
                  <a:lnTo>
                    <a:pt x="21" y="60"/>
                  </a:lnTo>
                  <a:lnTo>
                    <a:pt x="25" y="56"/>
                  </a:lnTo>
                  <a:lnTo>
                    <a:pt x="30" y="52"/>
                  </a:lnTo>
                  <a:lnTo>
                    <a:pt x="30" y="48"/>
                  </a:lnTo>
                  <a:lnTo>
                    <a:pt x="34" y="44"/>
                  </a:lnTo>
                  <a:lnTo>
                    <a:pt x="34" y="40"/>
                  </a:lnTo>
                  <a:lnTo>
                    <a:pt x="42" y="40"/>
                  </a:lnTo>
                  <a:lnTo>
                    <a:pt x="42" y="36"/>
                  </a:lnTo>
                  <a:lnTo>
                    <a:pt x="47" y="32"/>
                  </a:lnTo>
                  <a:lnTo>
                    <a:pt x="51" y="28"/>
                  </a:lnTo>
                  <a:lnTo>
                    <a:pt x="55" y="28"/>
                  </a:lnTo>
                  <a:lnTo>
                    <a:pt x="60" y="24"/>
                  </a:lnTo>
                  <a:lnTo>
                    <a:pt x="64" y="20"/>
                  </a:lnTo>
                  <a:lnTo>
                    <a:pt x="72" y="20"/>
                  </a:lnTo>
                  <a:lnTo>
                    <a:pt x="77" y="16"/>
                  </a:lnTo>
                  <a:lnTo>
                    <a:pt x="85" y="16"/>
                  </a:lnTo>
                  <a:lnTo>
                    <a:pt x="102" y="16"/>
                  </a:lnTo>
                  <a:lnTo>
                    <a:pt x="115" y="16"/>
                  </a:lnTo>
                  <a:lnTo>
                    <a:pt x="119" y="16"/>
                  </a:lnTo>
                  <a:lnTo>
                    <a:pt x="128" y="16"/>
                  </a:lnTo>
                  <a:lnTo>
                    <a:pt x="132" y="20"/>
                  </a:lnTo>
                  <a:lnTo>
                    <a:pt x="141" y="24"/>
                  </a:lnTo>
                  <a:lnTo>
                    <a:pt x="145" y="24"/>
                  </a:lnTo>
                  <a:lnTo>
                    <a:pt x="149" y="28"/>
                  </a:lnTo>
                  <a:lnTo>
                    <a:pt x="153" y="28"/>
                  </a:lnTo>
                  <a:lnTo>
                    <a:pt x="158" y="32"/>
                  </a:lnTo>
                  <a:lnTo>
                    <a:pt x="158" y="36"/>
                  </a:lnTo>
                  <a:lnTo>
                    <a:pt x="162" y="40"/>
                  </a:lnTo>
                  <a:lnTo>
                    <a:pt x="166" y="40"/>
                  </a:lnTo>
                  <a:lnTo>
                    <a:pt x="171" y="44"/>
                  </a:lnTo>
                  <a:lnTo>
                    <a:pt x="171" y="48"/>
                  </a:lnTo>
                  <a:lnTo>
                    <a:pt x="175" y="52"/>
                  </a:lnTo>
                  <a:lnTo>
                    <a:pt x="175" y="56"/>
                  </a:lnTo>
                  <a:lnTo>
                    <a:pt x="179" y="60"/>
                  </a:lnTo>
                  <a:lnTo>
                    <a:pt x="183" y="64"/>
                  </a:lnTo>
                  <a:lnTo>
                    <a:pt x="183" y="68"/>
                  </a:lnTo>
                  <a:lnTo>
                    <a:pt x="183" y="72"/>
                  </a:lnTo>
                  <a:lnTo>
                    <a:pt x="183" y="76"/>
                  </a:lnTo>
                  <a:lnTo>
                    <a:pt x="188" y="80"/>
                  </a:lnTo>
                  <a:lnTo>
                    <a:pt x="188" y="96"/>
                  </a:lnTo>
                  <a:lnTo>
                    <a:pt x="188" y="100"/>
                  </a:lnTo>
                  <a:lnTo>
                    <a:pt x="192" y="92"/>
                  </a:lnTo>
                  <a:lnTo>
                    <a:pt x="188" y="96"/>
                  </a:lnTo>
                  <a:lnTo>
                    <a:pt x="188" y="112"/>
                  </a:lnTo>
                  <a:lnTo>
                    <a:pt x="183" y="116"/>
                  </a:lnTo>
                  <a:lnTo>
                    <a:pt x="183" y="120"/>
                  </a:lnTo>
                  <a:lnTo>
                    <a:pt x="183" y="124"/>
                  </a:lnTo>
                  <a:lnTo>
                    <a:pt x="183" y="128"/>
                  </a:lnTo>
                  <a:lnTo>
                    <a:pt x="179" y="136"/>
                  </a:lnTo>
                  <a:lnTo>
                    <a:pt x="175" y="136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71" y="149"/>
                  </a:lnTo>
                  <a:lnTo>
                    <a:pt x="158" y="161"/>
                  </a:lnTo>
                  <a:lnTo>
                    <a:pt x="153" y="165"/>
                  </a:lnTo>
                  <a:lnTo>
                    <a:pt x="149" y="165"/>
                  </a:lnTo>
                  <a:lnTo>
                    <a:pt x="145" y="169"/>
                  </a:lnTo>
                  <a:lnTo>
                    <a:pt x="141" y="173"/>
                  </a:lnTo>
                  <a:lnTo>
                    <a:pt x="132" y="173"/>
                  </a:lnTo>
                  <a:lnTo>
                    <a:pt x="128" y="177"/>
                  </a:lnTo>
                  <a:lnTo>
                    <a:pt x="119" y="177"/>
                  </a:lnTo>
                  <a:lnTo>
                    <a:pt x="115" y="177"/>
                  </a:lnTo>
                  <a:lnTo>
                    <a:pt x="102" y="177"/>
                  </a:lnTo>
                  <a:lnTo>
                    <a:pt x="98" y="185"/>
                  </a:lnTo>
                  <a:lnTo>
                    <a:pt x="102" y="181"/>
                  </a:lnTo>
                  <a:lnTo>
                    <a:pt x="98" y="177"/>
                  </a:lnTo>
                  <a:lnTo>
                    <a:pt x="85" y="177"/>
                  </a:lnTo>
                  <a:lnTo>
                    <a:pt x="77" y="177"/>
                  </a:lnTo>
                  <a:lnTo>
                    <a:pt x="72" y="173"/>
                  </a:lnTo>
                  <a:lnTo>
                    <a:pt x="64" y="173"/>
                  </a:lnTo>
                  <a:lnTo>
                    <a:pt x="60" y="173"/>
                  </a:lnTo>
                  <a:lnTo>
                    <a:pt x="60" y="169"/>
                  </a:lnTo>
                  <a:lnTo>
                    <a:pt x="55" y="165"/>
                  </a:lnTo>
                  <a:lnTo>
                    <a:pt x="51" y="165"/>
                  </a:lnTo>
                  <a:lnTo>
                    <a:pt x="47" y="161"/>
                  </a:lnTo>
                  <a:lnTo>
                    <a:pt x="34" y="149"/>
                  </a:lnTo>
                  <a:lnTo>
                    <a:pt x="30" y="145"/>
                  </a:lnTo>
                  <a:lnTo>
                    <a:pt x="30" y="140"/>
                  </a:lnTo>
                  <a:lnTo>
                    <a:pt x="25" y="136"/>
                  </a:lnTo>
                  <a:lnTo>
                    <a:pt x="21" y="136"/>
                  </a:lnTo>
                  <a:lnTo>
                    <a:pt x="21" y="128"/>
                  </a:lnTo>
                  <a:lnTo>
                    <a:pt x="21" y="124"/>
                  </a:lnTo>
                  <a:lnTo>
                    <a:pt x="17" y="120"/>
                  </a:lnTo>
                  <a:lnTo>
                    <a:pt x="17" y="116"/>
                  </a:lnTo>
                  <a:lnTo>
                    <a:pt x="17" y="112"/>
                  </a:lnTo>
                  <a:lnTo>
                    <a:pt x="17" y="96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89" name="Rectangle 235"/>
            <p:cNvSpPr>
              <a:spLocks noChangeArrowheads="1"/>
            </p:cNvSpPr>
            <p:nvPr/>
          </p:nvSpPr>
          <p:spPr bwMode="auto">
            <a:xfrm>
              <a:off x="1116" y="3646"/>
              <a:ext cx="16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90" name="Rectangle 236"/>
            <p:cNvSpPr>
              <a:spLocks noChangeArrowheads="1"/>
            </p:cNvSpPr>
            <p:nvPr/>
          </p:nvSpPr>
          <p:spPr bwMode="auto">
            <a:xfrm>
              <a:off x="1124" y="3644"/>
              <a:ext cx="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900"/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91" name="Freeform 237"/>
            <p:cNvSpPr>
              <a:spLocks/>
            </p:cNvSpPr>
            <p:nvPr/>
          </p:nvSpPr>
          <p:spPr bwMode="auto">
            <a:xfrm>
              <a:off x="1069" y="3358"/>
              <a:ext cx="200" cy="196"/>
            </a:xfrm>
            <a:custGeom>
              <a:avLst/>
              <a:gdLst>
                <a:gd name="T0" fmla="*/ 0 w 200"/>
                <a:gd name="T1" fmla="*/ 124 h 196"/>
                <a:gd name="T2" fmla="*/ 13 w 200"/>
                <a:gd name="T3" fmla="*/ 148 h 196"/>
                <a:gd name="T4" fmla="*/ 21 w 200"/>
                <a:gd name="T5" fmla="*/ 160 h 196"/>
                <a:gd name="T6" fmla="*/ 38 w 200"/>
                <a:gd name="T7" fmla="*/ 172 h 196"/>
                <a:gd name="T8" fmla="*/ 55 w 200"/>
                <a:gd name="T9" fmla="*/ 184 h 196"/>
                <a:gd name="T10" fmla="*/ 72 w 200"/>
                <a:gd name="T11" fmla="*/ 192 h 196"/>
                <a:gd name="T12" fmla="*/ 102 w 200"/>
                <a:gd name="T13" fmla="*/ 192 h 196"/>
                <a:gd name="T14" fmla="*/ 132 w 200"/>
                <a:gd name="T15" fmla="*/ 188 h 196"/>
                <a:gd name="T16" fmla="*/ 158 w 200"/>
                <a:gd name="T17" fmla="*/ 176 h 196"/>
                <a:gd name="T18" fmla="*/ 171 w 200"/>
                <a:gd name="T19" fmla="*/ 164 h 196"/>
                <a:gd name="T20" fmla="*/ 183 w 200"/>
                <a:gd name="T21" fmla="*/ 152 h 196"/>
                <a:gd name="T22" fmla="*/ 196 w 200"/>
                <a:gd name="T23" fmla="*/ 128 h 196"/>
                <a:gd name="T24" fmla="*/ 200 w 200"/>
                <a:gd name="T25" fmla="*/ 100 h 196"/>
                <a:gd name="T26" fmla="*/ 196 w 200"/>
                <a:gd name="T27" fmla="*/ 68 h 196"/>
                <a:gd name="T28" fmla="*/ 188 w 200"/>
                <a:gd name="T29" fmla="*/ 52 h 196"/>
                <a:gd name="T30" fmla="*/ 179 w 200"/>
                <a:gd name="T31" fmla="*/ 36 h 196"/>
                <a:gd name="T32" fmla="*/ 166 w 200"/>
                <a:gd name="T33" fmla="*/ 24 h 196"/>
                <a:gd name="T34" fmla="*/ 153 w 200"/>
                <a:gd name="T35" fmla="*/ 12 h 196"/>
                <a:gd name="T36" fmla="*/ 128 w 200"/>
                <a:gd name="T37" fmla="*/ 0 h 196"/>
                <a:gd name="T38" fmla="*/ 72 w 200"/>
                <a:gd name="T39" fmla="*/ 0 h 196"/>
                <a:gd name="T40" fmla="*/ 55 w 200"/>
                <a:gd name="T41" fmla="*/ 8 h 196"/>
                <a:gd name="T42" fmla="*/ 38 w 200"/>
                <a:gd name="T43" fmla="*/ 20 h 196"/>
                <a:gd name="T44" fmla="*/ 21 w 200"/>
                <a:gd name="T45" fmla="*/ 32 h 196"/>
                <a:gd name="T46" fmla="*/ 13 w 200"/>
                <a:gd name="T47" fmla="*/ 44 h 196"/>
                <a:gd name="T48" fmla="*/ 4 w 200"/>
                <a:gd name="T49" fmla="*/ 60 h 196"/>
                <a:gd name="T50" fmla="*/ 0 w 200"/>
                <a:gd name="T51" fmla="*/ 96 h 196"/>
                <a:gd name="T52" fmla="*/ 17 w 200"/>
                <a:gd name="T53" fmla="*/ 72 h 196"/>
                <a:gd name="T54" fmla="*/ 21 w 200"/>
                <a:gd name="T55" fmla="*/ 56 h 196"/>
                <a:gd name="T56" fmla="*/ 34 w 200"/>
                <a:gd name="T57" fmla="*/ 40 h 196"/>
                <a:gd name="T58" fmla="*/ 47 w 200"/>
                <a:gd name="T59" fmla="*/ 28 h 196"/>
                <a:gd name="T60" fmla="*/ 64 w 200"/>
                <a:gd name="T61" fmla="*/ 20 h 196"/>
                <a:gd name="T62" fmla="*/ 81 w 200"/>
                <a:gd name="T63" fmla="*/ 12 h 196"/>
                <a:gd name="T64" fmla="*/ 124 w 200"/>
                <a:gd name="T65" fmla="*/ 16 h 196"/>
                <a:gd name="T66" fmla="*/ 141 w 200"/>
                <a:gd name="T67" fmla="*/ 24 h 196"/>
                <a:gd name="T68" fmla="*/ 158 w 200"/>
                <a:gd name="T69" fmla="*/ 32 h 196"/>
                <a:gd name="T70" fmla="*/ 171 w 200"/>
                <a:gd name="T71" fmla="*/ 48 h 196"/>
                <a:gd name="T72" fmla="*/ 179 w 200"/>
                <a:gd name="T73" fmla="*/ 60 h 196"/>
                <a:gd name="T74" fmla="*/ 183 w 200"/>
                <a:gd name="T75" fmla="*/ 80 h 196"/>
                <a:gd name="T76" fmla="*/ 183 w 200"/>
                <a:gd name="T77" fmla="*/ 96 h 196"/>
                <a:gd name="T78" fmla="*/ 179 w 200"/>
                <a:gd name="T79" fmla="*/ 124 h 196"/>
                <a:gd name="T80" fmla="*/ 171 w 200"/>
                <a:gd name="T81" fmla="*/ 144 h 196"/>
                <a:gd name="T82" fmla="*/ 158 w 200"/>
                <a:gd name="T83" fmla="*/ 156 h 196"/>
                <a:gd name="T84" fmla="*/ 145 w 200"/>
                <a:gd name="T85" fmla="*/ 168 h 196"/>
                <a:gd name="T86" fmla="*/ 128 w 200"/>
                <a:gd name="T87" fmla="*/ 172 h 196"/>
                <a:gd name="T88" fmla="*/ 98 w 200"/>
                <a:gd name="T89" fmla="*/ 180 h 196"/>
                <a:gd name="T90" fmla="*/ 81 w 200"/>
                <a:gd name="T91" fmla="*/ 180 h 196"/>
                <a:gd name="T92" fmla="*/ 64 w 200"/>
                <a:gd name="T93" fmla="*/ 172 h 196"/>
                <a:gd name="T94" fmla="*/ 47 w 200"/>
                <a:gd name="T95" fmla="*/ 164 h 196"/>
                <a:gd name="T96" fmla="*/ 34 w 200"/>
                <a:gd name="T97" fmla="*/ 152 h 196"/>
                <a:gd name="T98" fmla="*/ 21 w 200"/>
                <a:gd name="T99" fmla="*/ 136 h 196"/>
                <a:gd name="T100" fmla="*/ 17 w 200"/>
                <a:gd name="T101" fmla="*/ 120 h 196"/>
                <a:gd name="T102" fmla="*/ 0 w 200"/>
                <a:gd name="T103" fmla="*/ 96 h 19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00" h="196">
                  <a:moveTo>
                    <a:pt x="0" y="96"/>
                  </a:moveTo>
                  <a:lnTo>
                    <a:pt x="0" y="116"/>
                  </a:lnTo>
                  <a:lnTo>
                    <a:pt x="0" y="120"/>
                  </a:lnTo>
                  <a:lnTo>
                    <a:pt x="0" y="124"/>
                  </a:lnTo>
                  <a:lnTo>
                    <a:pt x="4" y="128"/>
                  </a:lnTo>
                  <a:lnTo>
                    <a:pt x="4" y="132"/>
                  </a:lnTo>
                  <a:lnTo>
                    <a:pt x="8" y="144"/>
                  </a:lnTo>
                  <a:lnTo>
                    <a:pt x="13" y="148"/>
                  </a:lnTo>
                  <a:lnTo>
                    <a:pt x="17" y="152"/>
                  </a:lnTo>
                  <a:lnTo>
                    <a:pt x="17" y="156"/>
                  </a:lnTo>
                  <a:lnTo>
                    <a:pt x="21" y="160"/>
                  </a:lnTo>
                  <a:lnTo>
                    <a:pt x="30" y="164"/>
                  </a:lnTo>
                  <a:lnTo>
                    <a:pt x="30" y="168"/>
                  </a:lnTo>
                  <a:lnTo>
                    <a:pt x="34" y="172"/>
                  </a:lnTo>
                  <a:lnTo>
                    <a:pt x="38" y="172"/>
                  </a:lnTo>
                  <a:lnTo>
                    <a:pt x="42" y="176"/>
                  </a:lnTo>
                  <a:lnTo>
                    <a:pt x="47" y="180"/>
                  </a:lnTo>
                  <a:lnTo>
                    <a:pt x="55" y="184"/>
                  </a:lnTo>
                  <a:lnTo>
                    <a:pt x="60" y="188"/>
                  </a:lnTo>
                  <a:lnTo>
                    <a:pt x="64" y="188"/>
                  </a:lnTo>
                  <a:lnTo>
                    <a:pt x="68" y="192"/>
                  </a:lnTo>
                  <a:lnTo>
                    <a:pt x="72" y="192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98" y="196"/>
                  </a:lnTo>
                  <a:lnTo>
                    <a:pt x="102" y="192"/>
                  </a:lnTo>
                  <a:lnTo>
                    <a:pt x="119" y="192"/>
                  </a:lnTo>
                  <a:lnTo>
                    <a:pt x="124" y="192"/>
                  </a:lnTo>
                  <a:lnTo>
                    <a:pt x="128" y="192"/>
                  </a:lnTo>
                  <a:lnTo>
                    <a:pt x="132" y="188"/>
                  </a:lnTo>
                  <a:lnTo>
                    <a:pt x="136" y="188"/>
                  </a:lnTo>
                  <a:lnTo>
                    <a:pt x="149" y="180"/>
                  </a:lnTo>
                  <a:lnTo>
                    <a:pt x="153" y="180"/>
                  </a:lnTo>
                  <a:lnTo>
                    <a:pt x="158" y="176"/>
                  </a:lnTo>
                  <a:lnTo>
                    <a:pt x="158" y="172"/>
                  </a:lnTo>
                  <a:lnTo>
                    <a:pt x="162" y="172"/>
                  </a:lnTo>
                  <a:lnTo>
                    <a:pt x="166" y="168"/>
                  </a:lnTo>
                  <a:lnTo>
                    <a:pt x="171" y="164"/>
                  </a:lnTo>
                  <a:lnTo>
                    <a:pt x="175" y="160"/>
                  </a:lnTo>
                  <a:lnTo>
                    <a:pt x="179" y="156"/>
                  </a:lnTo>
                  <a:lnTo>
                    <a:pt x="183" y="152"/>
                  </a:lnTo>
                  <a:lnTo>
                    <a:pt x="183" y="148"/>
                  </a:lnTo>
                  <a:lnTo>
                    <a:pt x="188" y="144"/>
                  </a:lnTo>
                  <a:lnTo>
                    <a:pt x="196" y="132"/>
                  </a:lnTo>
                  <a:lnTo>
                    <a:pt x="196" y="128"/>
                  </a:lnTo>
                  <a:lnTo>
                    <a:pt x="196" y="124"/>
                  </a:lnTo>
                  <a:lnTo>
                    <a:pt x="196" y="120"/>
                  </a:lnTo>
                  <a:lnTo>
                    <a:pt x="200" y="116"/>
                  </a:lnTo>
                  <a:lnTo>
                    <a:pt x="200" y="100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76"/>
                  </a:lnTo>
                  <a:lnTo>
                    <a:pt x="196" y="68"/>
                  </a:lnTo>
                  <a:lnTo>
                    <a:pt x="196" y="60"/>
                  </a:lnTo>
                  <a:lnTo>
                    <a:pt x="196" y="56"/>
                  </a:lnTo>
                  <a:lnTo>
                    <a:pt x="188" y="52"/>
                  </a:lnTo>
                  <a:lnTo>
                    <a:pt x="188" y="48"/>
                  </a:lnTo>
                  <a:lnTo>
                    <a:pt x="183" y="44"/>
                  </a:lnTo>
                  <a:lnTo>
                    <a:pt x="183" y="40"/>
                  </a:lnTo>
                  <a:lnTo>
                    <a:pt x="179" y="36"/>
                  </a:lnTo>
                  <a:lnTo>
                    <a:pt x="175" y="32"/>
                  </a:lnTo>
                  <a:lnTo>
                    <a:pt x="171" y="28"/>
                  </a:lnTo>
                  <a:lnTo>
                    <a:pt x="166" y="24"/>
                  </a:lnTo>
                  <a:lnTo>
                    <a:pt x="162" y="20"/>
                  </a:lnTo>
                  <a:lnTo>
                    <a:pt x="158" y="20"/>
                  </a:lnTo>
                  <a:lnTo>
                    <a:pt x="158" y="16"/>
                  </a:lnTo>
                  <a:lnTo>
                    <a:pt x="153" y="12"/>
                  </a:lnTo>
                  <a:lnTo>
                    <a:pt x="149" y="12"/>
                  </a:lnTo>
                  <a:lnTo>
                    <a:pt x="136" y="4"/>
                  </a:lnTo>
                  <a:lnTo>
                    <a:pt x="132" y="4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19" y="0"/>
                  </a:lnTo>
                  <a:lnTo>
                    <a:pt x="77" y="0"/>
                  </a:lnTo>
                  <a:lnTo>
                    <a:pt x="72" y="0"/>
                  </a:lnTo>
                  <a:lnTo>
                    <a:pt x="68" y="0"/>
                  </a:lnTo>
                  <a:lnTo>
                    <a:pt x="64" y="4"/>
                  </a:lnTo>
                  <a:lnTo>
                    <a:pt x="60" y="4"/>
                  </a:lnTo>
                  <a:lnTo>
                    <a:pt x="55" y="8"/>
                  </a:lnTo>
                  <a:lnTo>
                    <a:pt x="47" y="12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4" y="20"/>
                  </a:lnTo>
                  <a:lnTo>
                    <a:pt x="30" y="24"/>
                  </a:lnTo>
                  <a:lnTo>
                    <a:pt x="30" y="28"/>
                  </a:lnTo>
                  <a:lnTo>
                    <a:pt x="21" y="32"/>
                  </a:lnTo>
                  <a:lnTo>
                    <a:pt x="17" y="36"/>
                  </a:lnTo>
                  <a:lnTo>
                    <a:pt x="17" y="40"/>
                  </a:lnTo>
                  <a:lnTo>
                    <a:pt x="13" y="44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4" y="60"/>
                  </a:lnTo>
                  <a:lnTo>
                    <a:pt x="0" y="68"/>
                  </a:lnTo>
                  <a:lnTo>
                    <a:pt x="0" y="76"/>
                  </a:lnTo>
                  <a:lnTo>
                    <a:pt x="0" y="96"/>
                  </a:lnTo>
                  <a:lnTo>
                    <a:pt x="13" y="96"/>
                  </a:lnTo>
                  <a:lnTo>
                    <a:pt x="13" y="80"/>
                  </a:lnTo>
                  <a:lnTo>
                    <a:pt x="17" y="76"/>
                  </a:lnTo>
                  <a:lnTo>
                    <a:pt x="17" y="72"/>
                  </a:lnTo>
                  <a:lnTo>
                    <a:pt x="17" y="68"/>
                  </a:lnTo>
                  <a:lnTo>
                    <a:pt x="17" y="60"/>
                  </a:lnTo>
                  <a:lnTo>
                    <a:pt x="21" y="56"/>
                  </a:lnTo>
                  <a:lnTo>
                    <a:pt x="25" y="48"/>
                  </a:lnTo>
                  <a:lnTo>
                    <a:pt x="30" y="48"/>
                  </a:lnTo>
                  <a:lnTo>
                    <a:pt x="30" y="44"/>
                  </a:lnTo>
                  <a:lnTo>
                    <a:pt x="34" y="40"/>
                  </a:lnTo>
                  <a:lnTo>
                    <a:pt x="38" y="36"/>
                  </a:lnTo>
                  <a:lnTo>
                    <a:pt x="42" y="32"/>
                  </a:lnTo>
                  <a:lnTo>
                    <a:pt x="47" y="28"/>
                  </a:lnTo>
                  <a:lnTo>
                    <a:pt x="51" y="24"/>
                  </a:lnTo>
                  <a:lnTo>
                    <a:pt x="55" y="24"/>
                  </a:lnTo>
                  <a:lnTo>
                    <a:pt x="60" y="20"/>
                  </a:lnTo>
                  <a:lnTo>
                    <a:pt x="64" y="20"/>
                  </a:lnTo>
                  <a:lnTo>
                    <a:pt x="68" y="20"/>
                  </a:lnTo>
                  <a:lnTo>
                    <a:pt x="72" y="16"/>
                  </a:lnTo>
                  <a:lnTo>
                    <a:pt x="77" y="16"/>
                  </a:lnTo>
                  <a:lnTo>
                    <a:pt x="81" y="12"/>
                  </a:lnTo>
                  <a:lnTo>
                    <a:pt x="98" y="12"/>
                  </a:lnTo>
                  <a:lnTo>
                    <a:pt x="115" y="12"/>
                  </a:lnTo>
                  <a:lnTo>
                    <a:pt x="119" y="16"/>
                  </a:lnTo>
                  <a:lnTo>
                    <a:pt x="124" y="16"/>
                  </a:lnTo>
                  <a:lnTo>
                    <a:pt x="128" y="20"/>
                  </a:lnTo>
                  <a:lnTo>
                    <a:pt x="132" y="20"/>
                  </a:lnTo>
                  <a:lnTo>
                    <a:pt x="141" y="20"/>
                  </a:lnTo>
                  <a:lnTo>
                    <a:pt x="141" y="24"/>
                  </a:lnTo>
                  <a:lnTo>
                    <a:pt x="145" y="24"/>
                  </a:lnTo>
                  <a:lnTo>
                    <a:pt x="149" y="28"/>
                  </a:lnTo>
                  <a:lnTo>
                    <a:pt x="153" y="32"/>
                  </a:lnTo>
                  <a:lnTo>
                    <a:pt x="158" y="32"/>
                  </a:lnTo>
                  <a:lnTo>
                    <a:pt x="158" y="36"/>
                  </a:lnTo>
                  <a:lnTo>
                    <a:pt x="162" y="40"/>
                  </a:lnTo>
                  <a:lnTo>
                    <a:pt x="166" y="44"/>
                  </a:lnTo>
                  <a:lnTo>
                    <a:pt x="171" y="48"/>
                  </a:lnTo>
                  <a:lnTo>
                    <a:pt x="175" y="56"/>
                  </a:lnTo>
                  <a:lnTo>
                    <a:pt x="179" y="60"/>
                  </a:lnTo>
                  <a:lnTo>
                    <a:pt x="179" y="68"/>
                  </a:lnTo>
                  <a:lnTo>
                    <a:pt x="183" y="72"/>
                  </a:lnTo>
                  <a:lnTo>
                    <a:pt x="183" y="76"/>
                  </a:lnTo>
                  <a:lnTo>
                    <a:pt x="183" y="80"/>
                  </a:lnTo>
                  <a:lnTo>
                    <a:pt x="183" y="92"/>
                  </a:lnTo>
                  <a:lnTo>
                    <a:pt x="188" y="100"/>
                  </a:lnTo>
                  <a:lnTo>
                    <a:pt x="188" y="92"/>
                  </a:lnTo>
                  <a:lnTo>
                    <a:pt x="183" y="96"/>
                  </a:lnTo>
                  <a:lnTo>
                    <a:pt x="183" y="112"/>
                  </a:lnTo>
                  <a:lnTo>
                    <a:pt x="183" y="116"/>
                  </a:lnTo>
                  <a:lnTo>
                    <a:pt x="183" y="120"/>
                  </a:lnTo>
                  <a:lnTo>
                    <a:pt x="179" y="124"/>
                  </a:lnTo>
                  <a:lnTo>
                    <a:pt x="179" y="128"/>
                  </a:lnTo>
                  <a:lnTo>
                    <a:pt x="175" y="136"/>
                  </a:lnTo>
                  <a:lnTo>
                    <a:pt x="171" y="144"/>
                  </a:lnTo>
                  <a:lnTo>
                    <a:pt x="166" y="148"/>
                  </a:lnTo>
                  <a:lnTo>
                    <a:pt x="162" y="152"/>
                  </a:lnTo>
                  <a:lnTo>
                    <a:pt x="158" y="156"/>
                  </a:lnTo>
                  <a:lnTo>
                    <a:pt x="158" y="160"/>
                  </a:lnTo>
                  <a:lnTo>
                    <a:pt x="153" y="160"/>
                  </a:lnTo>
                  <a:lnTo>
                    <a:pt x="149" y="164"/>
                  </a:lnTo>
                  <a:lnTo>
                    <a:pt x="145" y="168"/>
                  </a:lnTo>
                  <a:lnTo>
                    <a:pt x="141" y="168"/>
                  </a:lnTo>
                  <a:lnTo>
                    <a:pt x="141" y="172"/>
                  </a:lnTo>
                  <a:lnTo>
                    <a:pt x="132" y="172"/>
                  </a:lnTo>
                  <a:lnTo>
                    <a:pt x="128" y="172"/>
                  </a:lnTo>
                  <a:lnTo>
                    <a:pt x="124" y="176"/>
                  </a:lnTo>
                  <a:lnTo>
                    <a:pt x="119" y="176"/>
                  </a:lnTo>
                  <a:lnTo>
                    <a:pt x="115" y="180"/>
                  </a:lnTo>
                  <a:lnTo>
                    <a:pt x="98" y="180"/>
                  </a:lnTo>
                  <a:lnTo>
                    <a:pt x="94" y="184"/>
                  </a:lnTo>
                  <a:lnTo>
                    <a:pt x="102" y="180"/>
                  </a:lnTo>
                  <a:lnTo>
                    <a:pt x="98" y="180"/>
                  </a:lnTo>
                  <a:lnTo>
                    <a:pt x="81" y="180"/>
                  </a:lnTo>
                  <a:lnTo>
                    <a:pt x="77" y="176"/>
                  </a:lnTo>
                  <a:lnTo>
                    <a:pt x="72" y="176"/>
                  </a:lnTo>
                  <a:lnTo>
                    <a:pt x="68" y="172"/>
                  </a:lnTo>
                  <a:lnTo>
                    <a:pt x="64" y="172"/>
                  </a:lnTo>
                  <a:lnTo>
                    <a:pt x="60" y="172"/>
                  </a:lnTo>
                  <a:lnTo>
                    <a:pt x="55" y="168"/>
                  </a:lnTo>
                  <a:lnTo>
                    <a:pt x="51" y="168"/>
                  </a:lnTo>
                  <a:lnTo>
                    <a:pt x="47" y="164"/>
                  </a:lnTo>
                  <a:lnTo>
                    <a:pt x="42" y="160"/>
                  </a:lnTo>
                  <a:lnTo>
                    <a:pt x="38" y="156"/>
                  </a:lnTo>
                  <a:lnTo>
                    <a:pt x="34" y="152"/>
                  </a:lnTo>
                  <a:lnTo>
                    <a:pt x="30" y="148"/>
                  </a:lnTo>
                  <a:lnTo>
                    <a:pt x="30" y="144"/>
                  </a:lnTo>
                  <a:lnTo>
                    <a:pt x="25" y="144"/>
                  </a:lnTo>
                  <a:lnTo>
                    <a:pt x="21" y="136"/>
                  </a:lnTo>
                  <a:lnTo>
                    <a:pt x="17" y="128"/>
                  </a:lnTo>
                  <a:lnTo>
                    <a:pt x="17" y="124"/>
                  </a:lnTo>
                  <a:lnTo>
                    <a:pt x="17" y="120"/>
                  </a:lnTo>
                  <a:lnTo>
                    <a:pt x="17" y="116"/>
                  </a:lnTo>
                  <a:lnTo>
                    <a:pt x="13" y="112"/>
                  </a:lnTo>
                  <a:lnTo>
                    <a:pt x="13" y="96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92" name="Rectangle 238"/>
            <p:cNvSpPr>
              <a:spLocks noChangeArrowheads="1"/>
            </p:cNvSpPr>
            <p:nvPr/>
          </p:nvSpPr>
          <p:spPr bwMode="auto">
            <a:xfrm>
              <a:off x="1116" y="3366"/>
              <a:ext cx="162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93" name="Rectangle 239"/>
            <p:cNvSpPr>
              <a:spLocks noChangeArrowheads="1"/>
            </p:cNvSpPr>
            <p:nvPr/>
          </p:nvSpPr>
          <p:spPr bwMode="auto">
            <a:xfrm>
              <a:off x="1121" y="3363"/>
              <a:ext cx="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 rtl="0">
                <a:spcBef>
                  <a:spcPct val="30000"/>
                </a:spcBef>
                <a:buClrTx/>
                <a:buSzTx/>
                <a:buFontTx/>
                <a:buNone/>
              </a:pPr>
              <a:r>
                <a:rPr lang="de-DE" altLang="de-DE" sz="1900"/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94" name="Freeform 240"/>
            <p:cNvSpPr>
              <a:spLocks/>
            </p:cNvSpPr>
            <p:nvPr/>
          </p:nvSpPr>
          <p:spPr bwMode="auto">
            <a:xfrm>
              <a:off x="975" y="3450"/>
              <a:ext cx="98" cy="8"/>
            </a:xfrm>
            <a:custGeom>
              <a:avLst/>
              <a:gdLst>
                <a:gd name="T0" fmla="*/ 0 w 98"/>
                <a:gd name="T1" fmla="*/ 0 h 8"/>
                <a:gd name="T2" fmla="*/ 0 w 98"/>
                <a:gd name="T3" fmla="*/ 0 h 8"/>
                <a:gd name="T4" fmla="*/ 0 w 98"/>
                <a:gd name="T5" fmla="*/ 8 h 8"/>
                <a:gd name="T6" fmla="*/ 98 w 98"/>
                <a:gd name="T7" fmla="*/ 8 h 8"/>
                <a:gd name="T8" fmla="*/ 98 w 98"/>
                <a:gd name="T9" fmla="*/ 0 h 8"/>
                <a:gd name="T10" fmla="*/ 94 w 98"/>
                <a:gd name="T11" fmla="*/ 0 h 8"/>
                <a:gd name="T12" fmla="*/ 0 w 9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8" h="8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98" y="8"/>
                  </a:lnTo>
                  <a:lnTo>
                    <a:pt x="98" y="0"/>
                  </a:lnTo>
                  <a:lnTo>
                    <a:pt x="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95" name="Oval 241"/>
            <p:cNvSpPr>
              <a:spLocks noChangeArrowheads="1"/>
            </p:cNvSpPr>
            <p:nvPr/>
          </p:nvSpPr>
          <p:spPr bwMode="auto">
            <a:xfrm>
              <a:off x="958" y="3438"/>
              <a:ext cx="38" cy="32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96" name="Rectangle 242"/>
            <p:cNvSpPr>
              <a:spLocks noChangeArrowheads="1"/>
            </p:cNvSpPr>
            <p:nvPr/>
          </p:nvSpPr>
          <p:spPr bwMode="auto">
            <a:xfrm>
              <a:off x="2063" y="3169"/>
              <a:ext cx="90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97" name="Freeform 243"/>
            <p:cNvSpPr>
              <a:spLocks/>
            </p:cNvSpPr>
            <p:nvPr/>
          </p:nvSpPr>
          <p:spPr bwMode="auto">
            <a:xfrm>
              <a:off x="2106" y="3149"/>
              <a:ext cx="43" cy="48"/>
            </a:xfrm>
            <a:custGeom>
              <a:avLst/>
              <a:gdLst>
                <a:gd name="T0" fmla="*/ 0 w 43"/>
                <a:gd name="T1" fmla="*/ 0 h 48"/>
                <a:gd name="T2" fmla="*/ 43 w 43"/>
                <a:gd name="T3" fmla="*/ 24 h 48"/>
                <a:gd name="T4" fmla="*/ 0 w 43"/>
                <a:gd name="T5" fmla="*/ 48 h 48"/>
                <a:gd name="T6" fmla="*/ 0 w 43"/>
                <a:gd name="T7" fmla="*/ 0 h 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48">
                  <a:moveTo>
                    <a:pt x="0" y="0"/>
                  </a:moveTo>
                  <a:lnTo>
                    <a:pt x="43" y="24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98" name="Freeform 244"/>
            <p:cNvSpPr>
              <a:spLocks/>
            </p:cNvSpPr>
            <p:nvPr/>
          </p:nvSpPr>
          <p:spPr bwMode="auto">
            <a:xfrm>
              <a:off x="2102" y="3145"/>
              <a:ext cx="51" cy="52"/>
            </a:xfrm>
            <a:custGeom>
              <a:avLst/>
              <a:gdLst>
                <a:gd name="T0" fmla="*/ 4 w 51"/>
                <a:gd name="T1" fmla="*/ 4 h 52"/>
                <a:gd name="T2" fmla="*/ 4 w 51"/>
                <a:gd name="T3" fmla="*/ 8 h 52"/>
                <a:gd name="T4" fmla="*/ 47 w 51"/>
                <a:gd name="T5" fmla="*/ 28 h 52"/>
                <a:gd name="T6" fmla="*/ 47 w 51"/>
                <a:gd name="T7" fmla="*/ 24 h 52"/>
                <a:gd name="T8" fmla="*/ 4 w 51"/>
                <a:gd name="T9" fmla="*/ 48 h 52"/>
                <a:gd name="T10" fmla="*/ 4 w 51"/>
                <a:gd name="T11" fmla="*/ 52 h 52"/>
                <a:gd name="T12" fmla="*/ 4 w 51"/>
                <a:gd name="T13" fmla="*/ 4 h 52"/>
                <a:gd name="T14" fmla="*/ 0 w 51"/>
                <a:gd name="T15" fmla="*/ 4 h 52"/>
                <a:gd name="T16" fmla="*/ 0 w 51"/>
                <a:gd name="T17" fmla="*/ 52 h 52"/>
                <a:gd name="T18" fmla="*/ 0 w 51"/>
                <a:gd name="T19" fmla="*/ 52 h 52"/>
                <a:gd name="T20" fmla="*/ 4 w 51"/>
                <a:gd name="T21" fmla="*/ 52 h 52"/>
                <a:gd name="T22" fmla="*/ 47 w 51"/>
                <a:gd name="T23" fmla="*/ 28 h 52"/>
                <a:gd name="T24" fmla="*/ 51 w 51"/>
                <a:gd name="T25" fmla="*/ 28 h 52"/>
                <a:gd name="T26" fmla="*/ 51 w 51"/>
                <a:gd name="T27" fmla="*/ 28 h 52"/>
                <a:gd name="T28" fmla="*/ 51 w 51"/>
                <a:gd name="T29" fmla="*/ 24 h 52"/>
                <a:gd name="T30" fmla="*/ 47 w 51"/>
                <a:gd name="T31" fmla="*/ 24 h 52"/>
                <a:gd name="T32" fmla="*/ 4 w 51"/>
                <a:gd name="T33" fmla="*/ 0 h 52"/>
                <a:gd name="T34" fmla="*/ 0 w 51"/>
                <a:gd name="T35" fmla="*/ 0 h 52"/>
                <a:gd name="T36" fmla="*/ 0 w 51"/>
                <a:gd name="T37" fmla="*/ 4 h 52"/>
                <a:gd name="T38" fmla="*/ 4 w 51"/>
                <a:gd name="T39" fmla="*/ 4 h 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1" h="52">
                  <a:moveTo>
                    <a:pt x="4" y="4"/>
                  </a:moveTo>
                  <a:lnTo>
                    <a:pt x="4" y="8"/>
                  </a:lnTo>
                  <a:lnTo>
                    <a:pt x="47" y="28"/>
                  </a:lnTo>
                  <a:lnTo>
                    <a:pt x="47" y="2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52"/>
                  </a:lnTo>
                  <a:lnTo>
                    <a:pt x="4" y="52"/>
                  </a:lnTo>
                  <a:lnTo>
                    <a:pt x="47" y="28"/>
                  </a:lnTo>
                  <a:lnTo>
                    <a:pt x="51" y="28"/>
                  </a:lnTo>
                  <a:lnTo>
                    <a:pt x="51" y="24"/>
                  </a:lnTo>
                  <a:lnTo>
                    <a:pt x="47" y="2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399" name="Rectangle 245"/>
            <p:cNvSpPr>
              <a:spLocks noChangeArrowheads="1"/>
            </p:cNvSpPr>
            <p:nvPr/>
          </p:nvSpPr>
          <p:spPr bwMode="auto">
            <a:xfrm>
              <a:off x="3224" y="2877"/>
              <a:ext cx="9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400" name="Freeform 246"/>
            <p:cNvSpPr>
              <a:spLocks/>
            </p:cNvSpPr>
            <p:nvPr/>
          </p:nvSpPr>
          <p:spPr bwMode="auto">
            <a:xfrm>
              <a:off x="3271" y="2857"/>
              <a:ext cx="47" cy="44"/>
            </a:xfrm>
            <a:custGeom>
              <a:avLst/>
              <a:gdLst>
                <a:gd name="T0" fmla="*/ 0 w 47"/>
                <a:gd name="T1" fmla="*/ 0 h 44"/>
                <a:gd name="T2" fmla="*/ 47 w 47"/>
                <a:gd name="T3" fmla="*/ 24 h 44"/>
                <a:gd name="T4" fmla="*/ 0 w 47"/>
                <a:gd name="T5" fmla="*/ 44 h 44"/>
                <a:gd name="T6" fmla="*/ 0 w 47"/>
                <a:gd name="T7" fmla="*/ 0 h 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44">
                  <a:moveTo>
                    <a:pt x="0" y="0"/>
                  </a:moveTo>
                  <a:lnTo>
                    <a:pt x="47" y="2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401" name="Freeform 247"/>
            <p:cNvSpPr>
              <a:spLocks/>
            </p:cNvSpPr>
            <p:nvPr/>
          </p:nvSpPr>
          <p:spPr bwMode="auto">
            <a:xfrm>
              <a:off x="3271" y="2853"/>
              <a:ext cx="47" cy="52"/>
            </a:xfrm>
            <a:custGeom>
              <a:avLst/>
              <a:gdLst>
                <a:gd name="T0" fmla="*/ 5 w 47"/>
                <a:gd name="T1" fmla="*/ 4 h 52"/>
                <a:gd name="T2" fmla="*/ 0 w 47"/>
                <a:gd name="T3" fmla="*/ 4 h 52"/>
                <a:gd name="T4" fmla="*/ 47 w 47"/>
                <a:gd name="T5" fmla="*/ 28 h 52"/>
                <a:gd name="T6" fmla="*/ 47 w 47"/>
                <a:gd name="T7" fmla="*/ 24 h 52"/>
                <a:gd name="T8" fmla="*/ 0 w 47"/>
                <a:gd name="T9" fmla="*/ 48 h 52"/>
                <a:gd name="T10" fmla="*/ 5 w 47"/>
                <a:gd name="T11" fmla="*/ 48 h 52"/>
                <a:gd name="T12" fmla="*/ 5 w 47"/>
                <a:gd name="T13" fmla="*/ 4 h 52"/>
                <a:gd name="T14" fmla="*/ 0 w 47"/>
                <a:gd name="T15" fmla="*/ 4 h 52"/>
                <a:gd name="T16" fmla="*/ 0 w 47"/>
                <a:gd name="T17" fmla="*/ 48 h 52"/>
                <a:gd name="T18" fmla="*/ 0 w 47"/>
                <a:gd name="T19" fmla="*/ 52 h 52"/>
                <a:gd name="T20" fmla="*/ 0 w 47"/>
                <a:gd name="T21" fmla="*/ 52 h 52"/>
                <a:gd name="T22" fmla="*/ 47 w 47"/>
                <a:gd name="T23" fmla="*/ 28 h 52"/>
                <a:gd name="T24" fmla="*/ 47 w 47"/>
                <a:gd name="T25" fmla="*/ 28 h 52"/>
                <a:gd name="T26" fmla="*/ 47 w 47"/>
                <a:gd name="T27" fmla="*/ 28 h 52"/>
                <a:gd name="T28" fmla="*/ 47 w 47"/>
                <a:gd name="T29" fmla="*/ 24 h 52"/>
                <a:gd name="T30" fmla="*/ 47 w 47"/>
                <a:gd name="T31" fmla="*/ 24 h 52"/>
                <a:gd name="T32" fmla="*/ 0 w 47"/>
                <a:gd name="T33" fmla="*/ 0 h 52"/>
                <a:gd name="T34" fmla="*/ 0 w 47"/>
                <a:gd name="T35" fmla="*/ 0 h 52"/>
                <a:gd name="T36" fmla="*/ 0 w 47"/>
                <a:gd name="T37" fmla="*/ 4 h 52"/>
                <a:gd name="T38" fmla="*/ 5 w 47"/>
                <a:gd name="T39" fmla="*/ 4 h 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7" h="52">
                  <a:moveTo>
                    <a:pt x="5" y="4"/>
                  </a:moveTo>
                  <a:lnTo>
                    <a:pt x="0" y="4"/>
                  </a:lnTo>
                  <a:lnTo>
                    <a:pt x="47" y="28"/>
                  </a:lnTo>
                  <a:lnTo>
                    <a:pt x="47" y="24"/>
                  </a:lnTo>
                  <a:lnTo>
                    <a:pt x="0" y="48"/>
                  </a:lnTo>
                  <a:lnTo>
                    <a:pt x="5" y="48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47" y="28"/>
                  </a:lnTo>
                  <a:lnTo>
                    <a:pt x="47" y="24"/>
                  </a:lnTo>
                  <a:lnTo>
                    <a:pt x="0" y="0"/>
                  </a:lnTo>
                  <a:lnTo>
                    <a:pt x="0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grpSp>
          <p:nvGrpSpPr>
            <p:cNvPr id="402" name="Group 248"/>
            <p:cNvGrpSpPr>
              <a:grpSpLocks/>
            </p:cNvGrpSpPr>
            <p:nvPr/>
          </p:nvGrpSpPr>
          <p:grpSpPr bwMode="auto">
            <a:xfrm>
              <a:off x="1261" y="3582"/>
              <a:ext cx="143" cy="162"/>
              <a:chOff x="2320" y="3582"/>
              <a:chExt cx="143" cy="162"/>
            </a:xfrm>
          </p:grpSpPr>
          <p:sp>
            <p:nvSpPr>
              <p:cNvPr id="415" name="Rectangle 249"/>
              <p:cNvSpPr>
                <a:spLocks noChangeArrowheads="1"/>
              </p:cNvSpPr>
              <p:nvPr/>
            </p:nvSpPr>
            <p:spPr bwMode="auto">
              <a:xfrm>
                <a:off x="2320" y="3582"/>
                <a:ext cx="55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16" name="Rectangle 250"/>
              <p:cNvSpPr>
                <a:spLocks noChangeArrowheads="1"/>
              </p:cNvSpPr>
              <p:nvPr/>
            </p:nvSpPr>
            <p:spPr bwMode="auto">
              <a:xfrm>
                <a:off x="2344" y="3586"/>
                <a:ext cx="5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2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17" name="Rectangle 251"/>
              <p:cNvSpPr>
                <a:spLocks noChangeArrowheads="1"/>
              </p:cNvSpPr>
              <p:nvPr/>
            </p:nvSpPr>
            <p:spPr bwMode="auto">
              <a:xfrm>
                <a:off x="2392" y="3630"/>
                <a:ext cx="52" cy="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18" name="Rectangle 252"/>
              <p:cNvSpPr>
                <a:spLocks noChangeArrowheads="1"/>
              </p:cNvSpPr>
              <p:nvPr/>
            </p:nvSpPr>
            <p:spPr bwMode="auto">
              <a:xfrm>
                <a:off x="2414" y="3638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3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3" name="Group 253"/>
            <p:cNvGrpSpPr>
              <a:grpSpLocks/>
            </p:cNvGrpSpPr>
            <p:nvPr/>
          </p:nvGrpSpPr>
          <p:grpSpPr bwMode="auto">
            <a:xfrm>
              <a:off x="1269" y="3294"/>
              <a:ext cx="140" cy="162"/>
              <a:chOff x="2328" y="3294"/>
              <a:chExt cx="140" cy="162"/>
            </a:xfrm>
          </p:grpSpPr>
          <p:sp>
            <p:nvSpPr>
              <p:cNvPr id="411" name="Rectangle 254"/>
              <p:cNvSpPr>
                <a:spLocks noChangeArrowheads="1"/>
              </p:cNvSpPr>
              <p:nvPr/>
            </p:nvSpPr>
            <p:spPr bwMode="auto">
              <a:xfrm>
                <a:off x="2328" y="3294"/>
                <a:ext cx="52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12" name="Rectangle 255"/>
              <p:cNvSpPr>
                <a:spLocks noChangeArrowheads="1"/>
              </p:cNvSpPr>
              <p:nvPr/>
            </p:nvSpPr>
            <p:spPr bwMode="auto">
              <a:xfrm>
                <a:off x="2352" y="3298"/>
                <a:ext cx="5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2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13" name="Rectangle 256"/>
              <p:cNvSpPr>
                <a:spLocks noChangeArrowheads="1"/>
              </p:cNvSpPr>
              <p:nvPr/>
            </p:nvSpPr>
            <p:spPr bwMode="auto">
              <a:xfrm>
                <a:off x="2397" y="3342"/>
                <a:ext cx="51" cy="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14" name="Rectangle 257"/>
              <p:cNvSpPr>
                <a:spLocks noChangeArrowheads="1"/>
              </p:cNvSpPr>
              <p:nvPr/>
            </p:nvSpPr>
            <p:spPr bwMode="auto">
              <a:xfrm>
                <a:off x="2419" y="3350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2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4" name="Line 258"/>
            <p:cNvSpPr>
              <a:spLocks noChangeShapeType="1"/>
            </p:cNvSpPr>
            <p:nvPr/>
          </p:nvSpPr>
          <p:spPr bwMode="auto">
            <a:xfrm flipV="1">
              <a:off x="2574" y="2877"/>
              <a:ext cx="0" cy="11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05" name="Line 259"/>
            <p:cNvSpPr>
              <a:spLocks noChangeShapeType="1"/>
            </p:cNvSpPr>
            <p:nvPr/>
          </p:nvSpPr>
          <p:spPr bwMode="auto">
            <a:xfrm flipV="1">
              <a:off x="2874" y="2880"/>
              <a:ext cx="0" cy="11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06" name="Line 260"/>
            <p:cNvSpPr>
              <a:spLocks noChangeShapeType="1"/>
            </p:cNvSpPr>
            <p:nvPr/>
          </p:nvSpPr>
          <p:spPr bwMode="auto">
            <a:xfrm flipV="1">
              <a:off x="2274" y="2877"/>
              <a:ext cx="0" cy="11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07" name="Line 261"/>
            <p:cNvSpPr>
              <a:spLocks noChangeShapeType="1"/>
            </p:cNvSpPr>
            <p:nvPr/>
          </p:nvSpPr>
          <p:spPr bwMode="auto">
            <a:xfrm>
              <a:off x="2271" y="4023"/>
              <a:ext cx="11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08" name="Line 262"/>
            <p:cNvSpPr>
              <a:spLocks noChangeShapeType="1"/>
            </p:cNvSpPr>
            <p:nvPr/>
          </p:nvSpPr>
          <p:spPr bwMode="auto">
            <a:xfrm>
              <a:off x="2271" y="2877"/>
              <a:ext cx="1188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09" name="Line 263"/>
            <p:cNvSpPr>
              <a:spLocks noChangeShapeType="1"/>
            </p:cNvSpPr>
            <p:nvPr/>
          </p:nvSpPr>
          <p:spPr bwMode="auto">
            <a:xfrm flipV="1">
              <a:off x="3459" y="2880"/>
              <a:ext cx="0" cy="11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10" name="Rectangle 264"/>
            <p:cNvSpPr>
              <a:spLocks noChangeArrowheads="1"/>
            </p:cNvSpPr>
            <p:nvPr/>
          </p:nvSpPr>
          <p:spPr bwMode="auto">
            <a:xfrm>
              <a:off x="3404" y="3261"/>
              <a:ext cx="115" cy="30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4519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22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304801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Puente de tiristores de 6 pulsos con carga</a:t>
            </a:r>
          </a:p>
          <a:p>
            <a:pPr rtl="0" algn="l"/>
            <a:r>
              <a:rPr lang="en-US" altLang="de-DE" dirty="0"/>
              <a:t>Secuencia de disparo:</a:t>
            </a:r>
          </a:p>
          <a:p>
            <a:pPr lvl="1" rtl="0" algn="l"/>
            <a:r>
              <a:rPr lang="en-US" altLang="de-DE" dirty="0"/>
              <a:t>Tiristor 1 + 6</a:t>
            </a:r>
          </a:p>
          <a:p>
            <a:pPr lvl="1" rtl="0" algn="l"/>
            <a:r>
              <a:rPr lang="en-US" altLang="de-DE" dirty="0"/>
              <a:t>Tiristor 2 + 1</a:t>
            </a:r>
          </a:p>
          <a:p>
            <a:pPr lvl="1" rtl="0" algn="l"/>
            <a:r>
              <a:rPr lang="en-US" altLang="de-DE" dirty="0"/>
              <a:t>Tiristor 3 + 2</a:t>
            </a:r>
          </a:p>
          <a:p>
            <a:pPr lvl="1" rtl="0" algn="l"/>
            <a:r>
              <a:rPr lang="en-US" altLang="de-DE" dirty="0"/>
              <a:t>Tiristor 4 + 3</a:t>
            </a:r>
          </a:p>
          <a:p>
            <a:pPr lvl="1" rtl="0" algn="l"/>
            <a:r>
              <a:rPr lang="en-US" altLang="de-DE" dirty="0"/>
              <a:t>Tiristor 5 + 4</a:t>
            </a:r>
          </a:p>
          <a:p>
            <a:pPr lvl="1" rtl="0" algn="l"/>
            <a:r>
              <a:rPr lang="en-US" altLang="de-DE" dirty="0"/>
              <a:t>Tiristor 6 + 5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3449625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30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588156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Cómo funciona una unidad de CC</a:t>
            </a:r>
            <a:endParaRPr lang="en-US" dirty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4021264" y="1816571"/>
            <a:ext cx="4945061" cy="4240399"/>
            <a:chOff x="113" y="527"/>
            <a:chExt cx="3511" cy="3682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527"/>
              <a:ext cx="3511" cy="2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AutoShape 6"/>
            <p:cNvSpPr>
              <a:spLocks noChangeAspect="1" noChangeArrowheads="1" noTextEdit="1"/>
            </p:cNvSpPr>
            <p:nvPr/>
          </p:nvSpPr>
          <p:spPr bwMode="auto">
            <a:xfrm>
              <a:off x="444" y="2432"/>
              <a:ext cx="2799" cy="1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2249" y="2506"/>
              <a:ext cx="4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1516" y="2441"/>
              <a:ext cx="61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grpSp>
          <p:nvGrpSpPr>
            <p:cNvPr id="18" name="Group 9"/>
            <p:cNvGrpSpPr>
              <a:grpSpLocks/>
            </p:cNvGrpSpPr>
            <p:nvPr/>
          </p:nvGrpSpPr>
          <p:grpSpPr bwMode="auto">
            <a:xfrm>
              <a:off x="457" y="2606"/>
              <a:ext cx="2768" cy="1588"/>
              <a:chOff x="457" y="2606"/>
              <a:chExt cx="2768" cy="1588"/>
            </a:xfrm>
          </p:grpSpPr>
          <p:grpSp>
            <p:nvGrpSpPr>
              <p:cNvPr id="19" name="Group 10"/>
              <p:cNvGrpSpPr>
                <a:grpSpLocks/>
              </p:cNvGrpSpPr>
              <p:nvPr/>
            </p:nvGrpSpPr>
            <p:grpSpPr bwMode="auto">
              <a:xfrm>
                <a:off x="457" y="2836"/>
                <a:ext cx="772" cy="1024"/>
                <a:chOff x="489" y="2783"/>
                <a:chExt cx="772" cy="1024"/>
              </a:xfrm>
            </p:grpSpPr>
            <p:sp>
              <p:nvSpPr>
                <p:cNvPr id="139" name="Rectangle 11"/>
                <p:cNvSpPr>
                  <a:spLocks noChangeArrowheads="1"/>
                </p:cNvSpPr>
                <p:nvPr/>
              </p:nvSpPr>
              <p:spPr bwMode="auto">
                <a:xfrm>
                  <a:off x="489" y="2783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0" name="Rectangle 12"/>
                <p:cNvSpPr>
                  <a:spLocks noChangeArrowheads="1"/>
                </p:cNvSpPr>
                <p:nvPr/>
              </p:nvSpPr>
              <p:spPr bwMode="auto">
                <a:xfrm>
                  <a:off x="489" y="2813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1" name="Rectangle 13"/>
                <p:cNvSpPr>
                  <a:spLocks noChangeArrowheads="1"/>
                </p:cNvSpPr>
                <p:nvPr/>
              </p:nvSpPr>
              <p:spPr bwMode="auto">
                <a:xfrm>
                  <a:off x="489" y="2843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2" name="Rectangle 14"/>
                <p:cNvSpPr>
                  <a:spLocks noChangeArrowheads="1"/>
                </p:cNvSpPr>
                <p:nvPr/>
              </p:nvSpPr>
              <p:spPr bwMode="auto">
                <a:xfrm>
                  <a:off x="489" y="2874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3" name="Rectangle 15"/>
                <p:cNvSpPr>
                  <a:spLocks noChangeArrowheads="1"/>
                </p:cNvSpPr>
                <p:nvPr/>
              </p:nvSpPr>
              <p:spPr bwMode="auto">
                <a:xfrm>
                  <a:off x="489" y="2904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4" name="Rectangle 16"/>
                <p:cNvSpPr>
                  <a:spLocks noChangeArrowheads="1"/>
                </p:cNvSpPr>
                <p:nvPr/>
              </p:nvSpPr>
              <p:spPr bwMode="auto">
                <a:xfrm>
                  <a:off x="489" y="2935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5" name="Rectangle 17"/>
                <p:cNvSpPr>
                  <a:spLocks noChangeArrowheads="1"/>
                </p:cNvSpPr>
                <p:nvPr/>
              </p:nvSpPr>
              <p:spPr bwMode="auto">
                <a:xfrm>
                  <a:off x="489" y="2965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6" name="Rectangle 18"/>
                <p:cNvSpPr>
                  <a:spLocks noChangeArrowheads="1"/>
                </p:cNvSpPr>
                <p:nvPr/>
              </p:nvSpPr>
              <p:spPr bwMode="auto">
                <a:xfrm>
                  <a:off x="489" y="2995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7" name="Rectangle 19"/>
                <p:cNvSpPr>
                  <a:spLocks noChangeArrowheads="1"/>
                </p:cNvSpPr>
                <p:nvPr/>
              </p:nvSpPr>
              <p:spPr bwMode="auto">
                <a:xfrm>
                  <a:off x="489" y="3026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8" name="Rectangle 20"/>
                <p:cNvSpPr>
                  <a:spLocks noChangeArrowheads="1"/>
                </p:cNvSpPr>
                <p:nvPr/>
              </p:nvSpPr>
              <p:spPr bwMode="auto">
                <a:xfrm>
                  <a:off x="489" y="3056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49" name="Rectangle 21"/>
                <p:cNvSpPr>
                  <a:spLocks noChangeArrowheads="1"/>
                </p:cNvSpPr>
                <p:nvPr/>
              </p:nvSpPr>
              <p:spPr bwMode="auto">
                <a:xfrm>
                  <a:off x="489" y="3086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0" name="Rectangle 22"/>
                <p:cNvSpPr>
                  <a:spLocks noChangeArrowheads="1"/>
                </p:cNvSpPr>
                <p:nvPr/>
              </p:nvSpPr>
              <p:spPr bwMode="auto">
                <a:xfrm>
                  <a:off x="489" y="3117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1" name="Rectangle 23"/>
                <p:cNvSpPr>
                  <a:spLocks noChangeArrowheads="1"/>
                </p:cNvSpPr>
                <p:nvPr/>
              </p:nvSpPr>
              <p:spPr bwMode="auto">
                <a:xfrm>
                  <a:off x="489" y="3147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2" name="Rectangle 24"/>
                <p:cNvSpPr>
                  <a:spLocks noChangeArrowheads="1"/>
                </p:cNvSpPr>
                <p:nvPr/>
              </p:nvSpPr>
              <p:spPr bwMode="auto">
                <a:xfrm>
                  <a:off x="489" y="3178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3" name="Rectangle 25"/>
                <p:cNvSpPr>
                  <a:spLocks noChangeArrowheads="1"/>
                </p:cNvSpPr>
                <p:nvPr/>
              </p:nvSpPr>
              <p:spPr bwMode="auto">
                <a:xfrm>
                  <a:off x="489" y="3208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489" y="3238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5" name="Rectangle 27"/>
                <p:cNvSpPr>
                  <a:spLocks noChangeArrowheads="1"/>
                </p:cNvSpPr>
                <p:nvPr/>
              </p:nvSpPr>
              <p:spPr bwMode="auto">
                <a:xfrm>
                  <a:off x="489" y="3269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6" name="Rectangle 28"/>
                <p:cNvSpPr>
                  <a:spLocks noChangeArrowheads="1"/>
                </p:cNvSpPr>
                <p:nvPr/>
              </p:nvSpPr>
              <p:spPr bwMode="auto">
                <a:xfrm>
                  <a:off x="489" y="3299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7" name="Rectangle 29"/>
                <p:cNvSpPr>
                  <a:spLocks noChangeArrowheads="1"/>
                </p:cNvSpPr>
                <p:nvPr/>
              </p:nvSpPr>
              <p:spPr bwMode="auto">
                <a:xfrm>
                  <a:off x="489" y="3330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8" name="Rectangle 30"/>
                <p:cNvSpPr>
                  <a:spLocks noChangeArrowheads="1"/>
                </p:cNvSpPr>
                <p:nvPr/>
              </p:nvSpPr>
              <p:spPr bwMode="auto">
                <a:xfrm>
                  <a:off x="489" y="3360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59" name="Rectangle 31"/>
                <p:cNvSpPr>
                  <a:spLocks noChangeArrowheads="1"/>
                </p:cNvSpPr>
                <p:nvPr/>
              </p:nvSpPr>
              <p:spPr bwMode="auto">
                <a:xfrm>
                  <a:off x="489" y="3390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0" name="Rectangle 32"/>
                <p:cNvSpPr>
                  <a:spLocks noChangeArrowheads="1"/>
                </p:cNvSpPr>
                <p:nvPr/>
              </p:nvSpPr>
              <p:spPr bwMode="auto">
                <a:xfrm>
                  <a:off x="489" y="3421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1" name="Rectangle 33"/>
                <p:cNvSpPr>
                  <a:spLocks noChangeArrowheads="1"/>
                </p:cNvSpPr>
                <p:nvPr/>
              </p:nvSpPr>
              <p:spPr bwMode="auto">
                <a:xfrm>
                  <a:off x="489" y="3451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2" name="Rectangle 34"/>
                <p:cNvSpPr>
                  <a:spLocks noChangeArrowheads="1"/>
                </p:cNvSpPr>
                <p:nvPr/>
              </p:nvSpPr>
              <p:spPr bwMode="auto">
                <a:xfrm>
                  <a:off x="489" y="3481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3" name="Rectangle 35"/>
                <p:cNvSpPr>
                  <a:spLocks noChangeArrowheads="1"/>
                </p:cNvSpPr>
                <p:nvPr/>
              </p:nvSpPr>
              <p:spPr bwMode="auto">
                <a:xfrm>
                  <a:off x="489" y="3512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4" name="Rectangle 36"/>
                <p:cNvSpPr>
                  <a:spLocks noChangeArrowheads="1"/>
                </p:cNvSpPr>
                <p:nvPr/>
              </p:nvSpPr>
              <p:spPr bwMode="auto">
                <a:xfrm>
                  <a:off x="489" y="3542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5" name="Rectangle 37"/>
                <p:cNvSpPr>
                  <a:spLocks noChangeArrowheads="1"/>
                </p:cNvSpPr>
                <p:nvPr/>
              </p:nvSpPr>
              <p:spPr bwMode="auto">
                <a:xfrm>
                  <a:off x="489" y="3573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6" name="Rectangle 38"/>
                <p:cNvSpPr>
                  <a:spLocks noChangeArrowheads="1"/>
                </p:cNvSpPr>
                <p:nvPr/>
              </p:nvSpPr>
              <p:spPr bwMode="auto">
                <a:xfrm>
                  <a:off x="489" y="3603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7" name="Rectangle 39"/>
                <p:cNvSpPr>
                  <a:spLocks noChangeArrowheads="1"/>
                </p:cNvSpPr>
                <p:nvPr/>
              </p:nvSpPr>
              <p:spPr bwMode="auto">
                <a:xfrm>
                  <a:off x="489" y="3633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8" name="Rectangle 40"/>
                <p:cNvSpPr>
                  <a:spLocks noChangeArrowheads="1"/>
                </p:cNvSpPr>
                <p:nvPr/>
              </p:nvSpPr>
              <p:spPr bwMode="auto">
                <a:xfrm>
                  <a:off x="489" y="3664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69" name="Rectangle 41"/>
                <p:cNvSpPr>
                  <a:spLocks noChangeArrowheads="1"/>
                </p:cNvSpPr>
                <p:nvPr/>
              </p:nvSpPr>
              <p:spPr bwMode="auto">
                <a:xfrm>
                  <a:off x="489" y="3694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0" name="Rectangle 42"/>
                <p:cNvSpPr>
                  <a:spLocks noChangeArrowheads="1"/>
                </p:cNvSpPr>
                <p:nvPr/>
              </p:nvSpPr>
              <p:spPr bwMode="auto">
                <a:xfrm>
                  <a:off x="489" y="3725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1" name="Rectangle 43"/>
                <p:cNvSpPr>
                  <a:spLocks noChangeArrowheads="1"/>
                </p:cNvSpPr>
                <p:nvPr/>
              </p:nvSpPr>
              <p:spPr bwMode="auto">
                <a:xfrm>
                  <a:off x="489" y="3755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2" name="Rectangle 44"/>
                <p:cNvSpPr>
                  <a:spLocks noChangeArrowheads="1"/>
                </p:cNvSpPr>
                <p:nvPr/>
              </p:nvSpPr>
              <p:spPr bwMode="auto">
                <a:xfrm>
                  <a:off x="489" y="3785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3" name="Rectangle 45"/>
                <p:cNvSpPr>
                  <a:spLocks noChangeArrowheads="1"/>
                </p:cNvSpPr>
                <p:nvPr/>
              </p:nvSpPr>
              <p:spPr bwMode="auto">
                <a:xfrm>
                  <a:off x="502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4" name="Rectangle 46"/>
                <p:cNvSpPr>
                  <a:spLocks noChangeArrowheads="1"/>
                </p:cNvSpPr>
                <p:nvPr/>
              </p:nvSpPr>
              <p:spPr bwMode="auto">
                <a:xfrm>
                  <a:off x="532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5" name="Rectangle 47"/>
                <p:cNvSpPr>
                  <a:spLocks noChangeArrowheads="1"/>
                </p:cNvSpPr>
                <p:nvPr/>
              </p:nvSpPr>
              <p:spPr bwMode="auto">
                <a:xfrm>
                  <a:off x="563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6" name="Rectangle 48"/>
                <p:cNvSpPr>
                  <a:spLocks noChangeArrowheads="1"/>
                </p:cNvSpPr>
                <p:nvPr/>
              </p:nvSpPr>
              <p:spPr bwMode="auto">
                <a:xfrm>
                  <a:off x="593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7" name="Rectangle 49"/>
                <p:cNvSpPr>
                  <a:spLocks noChangeArrowheads="1"/>
                </p:cNvSpPr>
                <p:nvPr/>
              </p:nvSpPr>
              <p:spPr bwMode="auto">
                <a:xfrm>
                  <a:off x="624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8" name="Rectangle 50"/>
                <p:cNvSpPr>
                  <a:spLocks noChangeArrowheads="1"/>
                </p:cNvSpPr>
                <p:nvPr/>
              </p:nvSpPr>
              <p:spPr bwMode="auto">
                <a:xfrm>
                  <a:off x="654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79" name="Rectangle 51"/>
                <p:cNvSpPr>
                  <a:spLocks noChangeArrowheads="1"/>
                </p:cNvSpPr>
                <p:nvPr/>
              </p:nvSpPr>
              <p:spPr bwMode="auto">
                <a:xfrm>
                  <a:off x="684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0" name="Rectangle 52"/>
                <p:cNvSpPr>
                  <a:spLocks noChangeArrowheads="1"/>
                </p:cNvSpPr>
                <p:nvPr/>
              </p:nvSpPr>
              <p:spPr bwMode="auto">
                <a:xfrm>
                  <a:off x="715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1" name="Rectangle 53"/>
                <p:cNvSpPr>
                  <a:spLocks noChangeArrowheads="1"/>
                </p:cNvSpPr>
                <p:nvPr/>
              </p:nvSpPr>
              <p:spPr bwMode="auto">
                <a:xfrm>
                  <a:off x="745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2" name="Rectangle 54"/>
                <p:cNvSpPr>
                  <a:spLocks noChangeArrowheads="1"/>
                </p:cNvSpPr>
                <p:nvPr/>
              </p:nvSpPr>
              <p:spPr bwMode="auto">
                <a:xfrm>
                  <a:off x="775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3" name="Rectangle 55"/>
                <p:cNvSpPr>
                  <a:spLocks noChangeArrowheads="1"/>
                </p:cNvSpPr>
                <p:nvPr/>
              </p:nvSpPr>
              <p:spPr bwMode="auto">
                <a:xfrm>
                  <a:off x="806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4" name="Rectangle 56"/>
                <p:cNvSpPr>
                  <a:spLocks noChangeArrowheads="1"/>
                </p:cNvSpPr>
                <p:nvPr/>
              </p:nvSpPr>
              <p:spPr bwMode="auto">
                <a:xfrm>
                  <a:off x="836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5" name="Rectangle 57"/>
                <p:cNvSpPr>
                  <a:spLocks noChangeArrowheads="1"/>
                </p:cNvSpPr>
                <p:nvPr/>
              </p:nvSpPr>
              <p:spPr bwMode="auto">
                <a:xfrm>
                  <a:off x="866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6" name="Rectangle 58"/>
                <p:cNvSpPr>
                  <a:spLocks noChangeArrowheads="1"/>
                </p:cNvSpPr>
                <p:nvPr/>
              </p:nvSpPr>
              <p:spPr bwMode="auto">
                <a:xfrm>
                  <a:off x="897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7" name="Rectangle 59"/>
                <p:cNvSpPr>
                  <a:spLocks noChangeArrowheads="1"/>
                </p:cNvSpPr>
                <p:nvPr/>
              </p:nvSpPr>
              <p:spPr bwMode="auto">
                <a:xfrm>
                  <a:off x="927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8" name="Rectangle 60"/>
                <p:cNvSpPr>
                  <a:spLocks noChangeArrowheads="1"/>
                </p:cNvSpPr>
                <p:nvPr/>
              </p:nvSpPr>
              <p:spPr bwMode="auto">
                <a:xfrm>
                  <a:off x="958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89" name="Rectangle 61"/>
                <p:cNvSpPr>
                  <a:spLocks noChangeArrowheads="1"/>
                </p:cNvSpPr>
                <p:nvPr/>
              </p:nvSpPr>
              <p:spPr bwMode="auto">
                <a:xfrm>
                  <a:off x="988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0" name="Rectangle 62"/>
                <p:cNvSpPr>
                  <a:spLocks noChangeArrowheads="1"/>
                </p:cNvSpPr>
                <p:nvPr/>
              </p:nvSpPr>
              <p:spPr bwMode="auto">
                <a:xfrm>
                  <a:off x="1018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1" name="Rectangle 63"/>
                <p:cNvSpPr>
                  <a:spLocks noChangeArrowheads="1"/>
                </p:cNvSpPr>
                <p:nvPr/>
              </p:nvSpPr>
              <p:spPr bwMode="auto">
                <a:xfrm>
                  <a:off x="1049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2" name="Rectangle 64"/>
                <p:cNvSpPr>
                  <a:spLocks noChangeArrowheads="1"/>
                </p:cNvSpPr>
                <p:nvPr/>
              </p:nvSpPr>
              <p:spPr bwMode="auto">
                <a:xfrm>
                  <a:off x="1079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3" name="Rectangle 65"/>
                <p:cNvSpPr>
                  <a:spLocks noChangeArrowheads="1"/>
                </p:cNvSpPr>
                <p:nvPr/>
              </p:nvSpPr>
              <p:spPr bwMode="auto">
                <a:xfrm>
                  <a:off x="1109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4" name="Rectangle 66"/>
                <p:cNvSpPr>
                  <a:spLocks noChangeArrowheads="1"/>
                </p:cNvSpPr>
                <p:nvPr/>
              </p:nvSpPr>
              <p:spPr bwMode="auto">
                <a:xfrm>
                  <a:off x="1140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5" name="Rectangle 67"/>
                <p:cNvSpPr>
                  <a:spLocks noChangeArrowheads="1"/>
                </p:cNvSpPr>
                <p:nvPr/>
              </p:nvSpPr>
              <p:spPr bwMode="auto">
                <a:xfrm>
                  <a:off x="1170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6" name="Rectangle 68"/>
                <p:cNvSpPr>
                  <a:spLocks noChangeArrowheads="1"/>
                </p:cNvSpPr>
                <p:nvPr/>
              </p:nvSpPr>
              <p:spPr bwMode="auto">
                <a:xfrm>
                  <a:off x="1200" y="380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7" name="Rectangle 69"/>
                <p:cNvSpPr>
                  <a:spLocks noChangeArrowheads="1"/>
                </p:cNvSpPr>
                <p:nvPr/>
              </p:nvSpPr>
              <p:spPr bwMode="auto">
                <a:xfrm>
                  <a:off x="1231" y="380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8" name="Rectangle 70"/>
                <p:cNvSpPr>
                  <a:spLocks noChangeArrowheads="1"/>
                </p:cNvSpPr>
                <p:nvPr/>
              </p:nvSpPr>
              <p:spPr bwMode="auto">
                <a:xfrm>
                  <a:off x="1257" y="3781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99" name="Rectangle 71"/>
                <p:cNvSpPr>
                  <a:spLocks noChangeArrowheads="1"/>
                </p:cNvSpPr>
                <p:nvPr/>
              </p:nvSpPr>
              <p:spPr bwMode="auto">
                <a:xfrm>
                  <a:off x="1257" y="3751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0" name="Rectangle 72"/>
                <p:cNvSpPr>
                  <a:spLocks noChangeArrowheads="1"/>
                </p:cNvSpPr>
                <p:nvPr/>
              </p:nvSpPr>
              <p:spPr bwMode="auto">
                <a:xfrm>
                  <a:off x="1257" y="3720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1" name="Rectangle 73"/>
                <p:cNvSpPr>
                  <a:spLocks noChangeArrowheads="1"/>
                </p:cNvSpPr>
                <p:nvPr/>
              </p:nvSpPr>
              <p:spPr bwMode="auto">
                <a:xfrm>
                  <a:off x="1257" y="3690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2" name="Rectangle 74"/>
                <p:cNvSpPr>
                  <a:spLocks noChangeArrowheads="1"/>
                </p:cNvSpPr>
                <p:nvPr/>
              </p:nvSpPr>
              <p:spPr bwMode="auto">
                <a:xfrm>
                  <a:off x="1257" y="3659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3" name="Rectangle 75"/>
                <p:cNvSpPr>
                  <a:spLocks noChangeArrowheads="1"/>
                </p:cNvSpPr>
                <p:nvPr/>
              </p:nvSpPr>
              <p:spPr bwMode="auto">
                <a:xfrm>
                  <a:off x="1257" y="3629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4" name="Rectangle 76"/>
                <p:cNvSpPr>
                  <a:spLocks noChangeArrowheads="1"/>
                </p:cNvSpPr>
                <p:nvPr/>
              </p:nvSpPr>
              <p:spPr bwMode="auto">
                <a:xfrm>
                  <a:off x="1257" y="3599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5" name="Rectangle 77"/>
                <p:cNvSpPr>
                  <a:spLocks noChangeArrowheads="1"/>
                </p:cNvSpPr>
                <p:nvPr/>
              </p:nvSpPr>
              <p:spPr bwMode="auto">
                <a:xfrm>
                  <a:off x="1257" y="3568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6" name="Rectangle 78"/>
                <p:cNvSpPr>
                  <a:spLocks noChangeArrowheads="1"/>
                </p:cNvSpPr>
                <p:nvPr/>
              </p:nvSpPr>
              <p:spPr bwMode="auto">
                <a:xfrm>
                  <a:off x="1257" y="3538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7" name="Rectangle 79"/>
                <p:cNvSpPr>
                  <a:spLocks noChangeArrowheads="1"/>
                </p:cNvSpPr>
                <p:nvPr/>
              </p:nvSpPr>
              <p:spPr bwMode="auto">
                <a:xfrm>
                  <a:off x="1257" y="3508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8" name="Rectangle 80"/>
                <p:cNvSpPr>
                  <a:spLocks noChangeArrowheads="1"/>
                </p:cNvSpPr>
                <p:nvPr/>
              </p:nvSpPr>
              <p:spPr bwMode="auto">
                <a:xfrm>
                  <a:off x="1257" y="3477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09" name="Rectangle 81"/>
                <p:cNvSpPr>
                  <a:spLocks noChangeArrowheads="1"/>
                </p:cNvSpPr>
                <p:nvPr/>
              </p:nvSpPr>
              <p:spPr bwMode="auto">
                <a:xfrm>
                  <a:off x="1257" y="3447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0" name="Rectangle 82"/>
                <p:cNvSpPr>
                  <a:spLocks noChangeArrowheads="1"/>
                </p:cNvSpPr>
                <p:nvPr/>
              </p:nvSpPr>
              <p:spPr bwMode="auto">
                <a:xfrm>
                  <a:off x="1257" y="3416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1" name="Rectangle 83"/>
                <p:cNvSpPr>
                  <a:spLocks noChangeArrowheads="1"/>
                </p:cNvSpPr>
                <p:nvPr/>
              </p:nvSpPr>
              <p:spPr bwMode="auto">
                <a:xfrm>
                  <a:off x="1257" y="3386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2" name="Rectangle 84"/>
                <p:cNvSpPr>
                  <a:spLocks noChangeArrowheads="1"/>
                </p:cNvSpPr>
                <p:nvPr/>
              </p:nvSpPr>
              <p:spPr bwMode="auto">
                <a:xfrm>
                  <a:off x="1257" y="3356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3" name="Rectangle 85"/>
                <p:cNvSpPr>
                  <a:spLocks noChangeArrowheads="1"/>
                </p:cNvSpPr>
                <p:nvPr/>
              </p:nvSpPr>
              <p:spPr bwMode="auto">
                <a:xfrm>
                  <a:off x="1257" y="3325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4" name="Rectangle 86"/>
                <p:cNvSpPr>
                  <a:spLocks noChangeArrowheads="1"/>
                </p:cNvSpPr>
                <p:nvPr/>
              </p:nvSpPr>
              <p:spPr bwMode="auto">
                <a:xfrm>
                  <a:off x="1257" y="3295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5" name="Rectangle 87"/>
                <p:cNvSpPr>
                  <a:spLocks noChangeArrowheads="1"/>
                </p:cNvSpPr>
                <p:nvPr/>
              </p:nvSpPr>
              <p:spPr bwMode="auto">
                <a:xfrm>
                  <a:off x="1257" y="3264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6" name="Rectangle 88"/>
                <p:cNvSpPr>
                  <a:spLocks noChangeArrowheads="1"/>
                </p:cNvSpPr>
                <p:nvPr/>
              </p:nvSpPr>
              <p:spPr bwMode="auto">
                <a:xfrm>
                  <a:off x="1257" y="3234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7" name="Rectangle 89"/>
                <p:cNvSpPr>
                  <a:spLocks noChangeArrowheads="1"/>
                </p:cNvSpPr>
                <p:nvPr/>
              </p:nvSpPr>
              <p:spPr bwMode="auto">
                <a:xfrm>
                  <a:off x="1257" y="3204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8" name="Rectangle 90"/>
                <p:cNvSpPr>
                  <a:spLocks noChangeArrowheads="1"/>
                </p:cNvSpPr>
                <p:nvPr/>
              </p:nvSpPr>
              <p:spPr bwMode="auto">
                <a:xfrm>
                  <a:off x="1257" y="3173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19" name="Rectangle 91"/>
                <p:cNvSpPr>
                  <a:spLocks noChangeArrowheads="1"/>
                </p:cNvSpPr>
                <p:nvPr/>
              </p:nvSpPr>
              <p:spPr bwMode="auto">
                <a:xfrm>
                  <a:off x="1257" y="3143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0" name="Rectangle 92"/>
                <p:cNvSpPr>
                  <a:spLocks noChangeArrowheads="1"/>
                </p:cNvSpPr>
                <p:nvPr/>
              </p:nvSpPr>
              <p:spPr bwMode="auto">
                <a:xfrm>
                  <a:off x="1257" y="3113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1" name="Rectangle 93"/>
                <p:cNvSpPr>
                  <a:spLocks noChangeArrowheads="1"/>
                </p:cNvSpPr>
                <p:nvPr/>
              </p:nvSpPr>
              <p:spPr bwMode="auto">
                <a:xfrm>
                  <a:off x="1257" y="3082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2" name="Rectangle 94"/>
                <p:cNvSpPr>
                  <a:spLocks noChangeArrowheads="1"/>
                </p:cNvSpPr>
                <p:nvPr/>
              </p:nvSpPr>
              <p:spPr bwMode="auto">
                <a:xfrm>
                  <a:off x="1257" y="3052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3" name="Rectangle 95"/>
                <p:cNvSpPr>
                  <a:spLocks noChangeArrowheads="1"/>
                </p:cNvSpPr>
                <p:nvPr/>
              </p:nvSpPr>
              <p:spPr bwMode="auto">
                <a:xfrm>
                  <a:off x="1257" y="3021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4" name="Rectangle 96"/>
                <p:cNvSpPr>
                  <a:spLocks noChangeArrowheads="1"/>
                </p:cNvSpPr>
                <p:nvPr/>
              </p:nvSpPr>
              <p:spPr bwMode="auto">
                <a:xfrm>
                  <a:off x="1257" y="2991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5" name="Rectangle 97"/>
                <p:cNvSpPr>
                  <a:spLocks noChangeArrowheads="1"/>
                </p:cNvSpPr>
                <p:nvPr/>
              </p:nvSpPr>
              <p:spPr bwMode="auto">
                <a:xfrm>
                  <a:off x="1257" y="2961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6" name="Rectangle 98"/>
                <p:cNvSpPr>
                  <a:spLocks noChangeArrowheads="1"/>
                </p:cNvSpPr>
                <p:nvPr/>
              </p:nvSpPr>
              <p:spPr bwMode="auto">
                <a:xfrm>
                  <a:off x="1257" y="2930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7" name="Rectangle 99"/>
                <p:cNvSpPr>
                  <a:spLocks noChangeArrowheads="1"/>
                </p:cNvSpPr>
                <p:nvPr/>
              </p:nvSpPr>
              <p:spPr bwMode="auto">
                <a:xfrm>
                  <a:off x="1257" y="2900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8" name="Rectangle 100"/>
                <p:cNvSpPr>
                  <a:spLocks noChangeArrowheads="1"/>
                </p:cNvSpPr>
                <p:nvPr/>
              </p:nvSpPr>
              <p:spPr bwMode="auto">
                <a:xfrm>
                  <a:off x="1257" y="2869"/>
                  <a:ext cx="4" cy="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29" name="Rectangle 101"/>
                <p:cNvSpPr>
                  <a:spLocks noChangeArrowheads="1"/>
                </p:cNvSpPr>
                <p:nvPr/>
              </p:nvSpPr>
              <p:spPr bwMode="auto">
                <a:xfrm>
                  <a:off x="1257" y="2839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0" name="Rectangle 102"/>
                <p:cNvSpPr>
                  <a:spLocks noChangeArrowheads="1"/>
                </p:cNvSpPr>
                <p:nvPr/>
              </p:nvSpPr>
              <p:spPr bwMode="auto">
                <a:xfrm>
                  <a:off x="1257" y="2809"/>
                  <a:ext cx="4" cy="1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1" name="Freeform 103"/>
                <p:cNvSpPr>
                  <a:spLocks/>
                </p:cNvSpPr>
                <p:nvPr/>
              </p:nvSpPr>
              <p:spPr bwMode="auto">
                <a:xfrm>
                  <a:off x="1253" y="2783"/>
                  <a:ext cx="8" cy="13"/>
                </a:xfrm>
                <a:custGeom>
                  <a:avLst/>
                  <a:gdLst>
                    <a:gd name="T0" fmla="*/ 4 w 8"/>
                    <a:gd name="T1" fmla="*/ 13 h 13"/>
                    <a:gd name="T2" fmla="*/ 8 w 8"/>
                    <a:gd name="T3" fmla="*/ 13 h 13"/>
                    <a:gd name="T4" fmla="*/ 8 w 8"/>
                    <a:gd name="T5" fmla="*/ 0 h 13"/>
                    <a:gd name="T6" fmla="*/ 8 w 8"/>
                    <a:gd name="T7" fmla="*/ 0 h 13"/>
                    <a:gd name="T8" fmla="*/ 4 w 8"/>
                    <a:gd name="T9" fmla="*/ 0 h 13"/>
                    <a:gd name="T10" fmla="*/ 0 w 8"/>
                    <a:gd name="T11" fmla="*/ 0 h 13"/>
                    <a:gd name="T12" fmla="*/ 0 w 8"/>
                    <a:gd name="T13" fmla="*/ 4 h 13"/>
                    <a:gd name="T14" fmla="*/ 4 w 8"/>
                    <a:gd name="T15" fmla="*/ 4 h 13"/>
                    <a:gd name="T16" fmla="*/ 4 w 8"/>
                    <a:gd name="T17" fmla="*/ 0 h 13"/>
                    <a:gd name="T18" fmla="*/ 4 w 8"/>
                    <a:gd name="T19" fmla="*/ 0 h 13"/>
                    <a:gd name="T20" fmla="*/ 4 w 8"/>
                    <a:gd name="T21" fmla="*/ 13 h 1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" h="13">
                      <a:moveTo>
                        <a:pt x="4" y="13"/>
                      </a:moveTo>
                      <a:lnTo>
                        <a:pt x="8" y="13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232" name="Rectangle 104"/>
                <p:cNvSpPr>
                  <a:spLocks noChangeArrowheads="1"/>
                </p:cNvSpPr>
                <p:nvPr/>
              </p:nvSpPr>
              <p:spPr bwMode="auto">
                <a:xfrm>
                  <a:off x="1222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3" name="Rectangle 105"/>
                <p:cNvSpPr>
                  <a:spLocks noChangeArrowheads="1"/>
                </p:cNvSpPr>
                <p:nvPr/>
              </p:nvSpPr>
              <p:spPr bwMode="auto">
                <a:xfrm>
                  <a:off x="1192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4" name="Rectangle 106"/>
                <p:cNvSpPr>
                  <a:spLocks noChangeArrowheads="1"/>
                </p:cNvSpPr>
                <p:nvPr/>
              </p:nvSpPr>
              <p:spPr bwMode="auto">
                <a:xfrm>
                  <a:off x="1161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5" name="Rectangle 107"/>
                <p:cNvSpPr>
                  <a:spLocks noChangeArrowheads="1"/>
                </p:cNvSpPr>
                <p:nvPr/>
              </p:nvSpPr>
              <p:spPr bwMode="auto">
                <a:xfrm>
                  <a:off x="1131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6" name="Rectangle 108"/>
                <p:cNvSpPr>
                  <a:spLocks noChangeArrowheads="1"/>
                </p:cNvSpPr>
                <p:nvPr/>
              </p:nvSpPr>
              <p:spPr bwMode="auto">
                <a:xfrm>
                  <a:off x="1101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7" name="Rectangle 109"/>
                <p:cNvSpPr>
                  <a:spLocks noChangeArrowheads="1"/>
                </p:cNvSpPr>
                <p:nvPr/>
              </p:nvSpPr>
              <p:spPr bwMode="auto">
                <a:xfrm>
                  <a:off x="1070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8" name="Rectangle 110"/>
                <p:cNvSpPr>
                  <a:spLocks noChangeArrowheads="1"/>
                </p:cNvSpPr>
                <p:nvPr/>
              </p:nvSpPr>
              <p:spPr bwMode="auto">
                <a:xfrm>
                  <a:off x="1040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39" name="Rectangle 111"/>
                <p:cNvSpPr>
                  <a:spLocks noChangeArrowheads="1"/>
                </p:cNvSpPr>
                <p:nvPr/>
              </p:nvSpPr>
              <p:spPr bwMode="auto">
                <a:xfrm>
                  <a:off x="1010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0" name="Rectangle 112"/>
                <p:cNvSpPr>
                  <a:spLocks noChangeArrowheads="1"/>
                </p:cNvSpPr>
                <p:nvPr/>
              </p:nvSpPr>
              <p:spPr bwMode="auto">
                <a:xfrm>
                  <a:off x="979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1" name="Rectangle 113"/>
                <p:cNvSpPr>
                  <a:spLocks noChangeArrowheads="1"/>
                </p:cNvSpPr>
                <p:nvPr/>
              </p:nvSpPr>
              <p:spPr bwMode="auto">
                <a:xfrm>
                  <a:off x="949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2" name="Rectangle 114"/>
                <p:cNvSpPr>
                  <a:spLocks noChangeArrowheads="1"/>
                </p:cNvSpPr>
                <p:nvPr/>
              </p:nvSpPr>
              <p:spPr bwMode="auto">
                <a:xfrm>
                  <a:off x="918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3" name="Rectangle 115"/>
                <p:cNvSpPr>
                  <a:spLocks noChangeArrowheads="1"/>
                </p:cNvSpPr>
                <p:nvPr/>
              </p:nvSpPr>
              <p:spPr bwMode="auto">
                <a:xfrm>
                  <a:off x="888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4" name="Rectangle 116"/>
                <p:cNvSpPr>
                  <a:spLocks noChangeArrowheads="1"/>
                </p:cNvSpPr>
                <p:nvPr/>
              </p:nvSpPr>
              <p:spPr bwMode="auto">
                <a:xfrm>
                  <a:off x="858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5" name="Rectangle 117"/>
                <p:cNvSpPr>
                  <a:spLocks noChangeArrowheads="1"/>
                </p:cNvSpPr>
                <p:nvPr/>
              </p:nvSpPr>
              <p:spPr bwMode="auto">
                <a:xfrm>
                  <a:off x="827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6" name="Rectangle 118"/>
                <p:cNvSpPr>
                  <a:spLocks noChangeArrowheads="1"/>
                </p:cNvSpPr>
                <p:nvPr/>
              </p:nvSpPr>
              <p:spPr bwMode="auto">
                <a:xfrm>
                  <a:off x="797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7" name="Rectangle 119"/>
                <p:cNvSpPr>
                  <a:spLocks noChangeArrowheads="1"/>
                </p:cNvSpPr>
                <p:nvPr/>
              </p:nvSpPr>
              <p:spPr bwMode="auto">
                <a:xfrm>
                  <a:off x="767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8" name="Rectangle 120"/>
                <p:cNvSpPr>
                  <a:spLocks noChangeArrowheads="1"/>
                </p:cNvSpPr>
                <p:nvPr/>
              </p:nvSpPr>
              <p:spPr bwMode="auto">
                <a:xfrm>
                  <a:off x="736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49" name="Rectangle 121"/>
                <p:cNvSpPr>
                  <a:spLocks noChangeArrowheads="1"/>
                </p:cNvSpPr>
                <p:nvPr/>
              </p:nvSpPr>
              <p:spPr bwMode="auto">
                <a:xfrm>
                  <a:off x="706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0" name="Rectangle 122"/>
                <p:cNvSpPr>
                  <a:spLocks noChangeArrowheads="1"/>
                </p:cNvSpPr>
                <p:nvPr/>
              </p:nvSpPr>
              <p:spPr bwMode="auto">
                <a:xfrm>
                  <a:off x="676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1" name="Rectangle 123"/>
                <p:cNvSpPr>
                  <a:spLocks noChangeArrowheads="1"/>
                </p:cNvSpPr>
                <p:nvPr/>
              </p:nvSpPr>
              <p:spPr bwMode="auto">
                <a:xfrm>
                  <a:off x="645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2" name="Rectangle 124"/>
                <p:cNvSpPr>
                  <a:spLocks noChangeArrowheads="1"/>
                </p:cNvSpPr>
                <p:nvPr/>
              </p:nvSpPr>
              <p:spPr bwMode="auto">
                <a:xfrm>
                  <a:off x="615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3" name="Rectangle 125"/>
                <p:cNvSpPr>
                  <a:spLocks noChangeArrowheads="1"/>
                </p:cNvSpPr>
                <p:nvPr/>
              </p:nvSpPr>
              <p:spPr bwMode="auto">
                <a:xfrm>
                  <a:off x="584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4" name="Rectangle 126"/>
                <p:cNvSpPr>
                  <a:spLocks noChangeArrowheads="1"/>
                </p:cNvSpPr>
                <p:nvPr/>
              </p:nvSpPr>
              <p:spPr bwMode="auto">
                <a:xfrm>
                  <a:off x="554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5" name="Rectangle 127"/>
                <p:cNvSpPr>
                  <a:spLocks noChangeArrowheads="1"/>
                </p:cNvSpPr>
                <p:nvPr/>
              </p:nvSpPr>
              <p:spPr bwMode="auto">
                <a:xfrm>
                  <a:off x="524" y="2783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256" name="Rectangle 128"/>
                <p:cNvSpPr>
                  <a:spLocks noChangeArrowheads="1"/>
                </p:cNvSpPr>
                <p:nvPr/>
              </p:nvSpPr>
              <p:spPr bwMode="auto">
                <a:xfrm>
                  <a:off x="493" y="2783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</p:grpSp>
          <p:sp>
            <p:nvSpPr>
              <p:cNvPr id="20" name="Rectangle 129"/>
              <p:cNvSpPr>
                <a:spLocks noChangeArrowheads="1"/>
              </p:cNvSpPr>
              <p:nvPr/>
            </p:nvSpPr>
            <p:spPr bwMode="auto">
              <a:xfrm>
                <a:off x="457" y="2814"/>
                <a:ext cx="61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21" name="Rectangle 130"/>
              <p:cNvSpPr>
                <a:spLocks noChangeArrowheads="1"/>
              </p:cNvSpPr>
              <p:nvPr/>
            </p:nvSpPr>
            <p:spPr bwMode="auto">
              <a:xfrm>
                <a:off x="521" y="2840"/>
                <a:ext cx="4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000"/>
                  <a:t>3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131"/>
              <p:cNvSpPr>
                <a:spLocks noChangeArrowheads="1"/>
              </p:cNvSpPr>
              <p:nvPr/>
            </p:nvSpPr>
            <p:spPr bwMode="auto">
              <a:xfrm>
                <a:off x="571" y="2831"/>
                <a:ext cx="4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000">
                    <a:latin typeface="Symbol" panose="05050102010706020507" pitchFamily="18" charset="2"/>
                  </a:rPr>
                  <a:t>~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132"/>
              <p:cNvSpPr>
                <a:spLocks noChangeArrowheads="1"/>
              </p:cNvSpPr>
              <p:nvPr/>
            </p:nvSpPr>
            <p:spPr bwMode="auto">
              <a:xfrm>
                <a:off x="616" y="2840"/>
                <a:ext cx="133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000"/>
                  <a:t>C.A.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133"/>
              <p:cNvSpPr>
                <a:spLocks noChangeArrowheads="1"/>
              </p:cNvSpPr>
              <p:nvPr/>
            </p:nvSpPr>
            <p:spPr bwMode="auto">
              <a:xfrm>
                <a:off x="757" y="2840"/>
                <a:ext cx="30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000"/>
                  <a:t>red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134"/>
              <p:cNvSpPr>
                <a:spLocks noChangeArrowheads="1"/>
              </p:cNvSpPr>
              <p:nvPr/>
            </p:nvSpPr>
            <p:spPr bwMode="auto">
              <a:xfrm>
                <a:off x="2314" y="4055"/>
                <a:ext cx="91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26" name="Rectangle 135"/>
              <p:cNvSpPr>
                <a:spLocks noChangeArrowheads="1"/>
              </p:cNvSpPr>
              <p:nvPr/>
            </p:nvSpPr>
            <p:spPr bwMode="auto">
              <a:xfrm>
                <a:off x="3060" y="3482"/>
                <a:ext cx="4" cy="530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27" name="Rectangle 136"/>
              <p:cNvSpPr>
                <a:spLocks noChangeArrowheads="1"/>
              </p:cNvSpPr>
              <p:nvPr/>
            </p:nvSpPr>
            <p:spPr bwMode="auto">
              <a:xfrm>
                <a:off x="2162" y="2766"/>
                <a:ext cx="9" cy="124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28" name="Rectangle 137"/>
              <p:cNvSpPr>
                <a:spLocks noChangeArrowheads="1"/>
              </p:cNvSpPr>
              <p:nvPr/>
            </p:nvSpPr>
            <p:spPr bwMode="auto">
              <a:xfrm>
                <a:off x="2470" y="2766"/>
                <a:ext cx="4" cy="124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29" name="Rectangle 138"/>
              <p:cNvSpPr>
                <a:spLocks noChangeArrowheads="1"/>
              </p:cNvSpPr>
              <p:nvPr/>
            </p:nvSpPr>
            <p:spPr bwMode="auto">
              <a:xfrm>
                <a:off x="1858" y="2766"/>
                <a:ext cx="1202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0" name="Rectangle 139"/>
              <p:cNvSpPr>
                <a:spLocks noChangeArrowheads="1"/>
              </p:cNvSpPr>
              <p:nvPr/>
            </p:nvSpPr>
            <p:spPr bwMode="auto">
              <a:xfrm>
                <a:off x="1858" y="4008"/>
                <a:ext cx="1202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1" name="Freeform 140"/>
              <p:cNvSpPr>
                <a:spLocks/>
              </p:cNvSpPr>
              <p:nvPr/>
            </p:nvSpPr>
            <p:spPr bwMode="auto">
              <a:xfrm>
                <a:off x="821" y="3083"/>
                <a:ext cx="1042" cy="9"/>
              </a:xfrm>
              <a:custGeom>
                <a:avLst/>
                <a:gdLst>
                  <a:gd name="T0" fmla="*/ 0 w 1042"/>
                  <a:gd name="T1" fmla="*/ 4 h 9"/>
                  <a:gd name="T2" fmla="*/ 1042 w 1042"/>
                  <a:gd name="T3" fmla="*/ 9 h 9"/>
                  <a:gd name="T4" fmla="*/ 1042 w 1042"/>
                  <a:gd name="T5" fmla="*/ 4 h 9"/>
                  <a:gd name="T6" fmla="*/ 0 w 1042"/>
                  <a:gd name="T7" fmla="*/ 0 h 9"/>
                  <a:gd name="T8" fmla="*/ 0 w 1042"/>
                  <a:gd name="T9" fmla="*/ 4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42" h="9">
                    <a:moveTo>
                      <a:pt x="0" y="4"/>
                    </a:moveTo>
                    <a:lnTo>
                      <a:pt x="1042" y="9"/>
                    </a:lnTo>
                    <a:lnTo>
                      <a:pt x="1042" y="4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830" y="3695"/>
                <a:ext cx="1644" cy="9"/>
              </a:xfrm>
              <a:custGeom>
                <a:avLst/>
                <a:gdLst>
                  <a:gd name="T0" fmla="*/ 0 w 1644"/>
                  <a:gd name="T1" fmla="*/ 9 h 9"/>
                  <a:gd name="T2" fmla="*/ 1644 w 1644"/>
                  <a:gd name="T3" fmla="*/ 9 h 9"/>
                  <a:gd name="T4" fmla="*/ 1644 w 1644"/>
                  <a:gd name="T5" fmla="*/ 0 h 9"/>
                  <a:gd name="T6" fmla="*/ 1640 w 1644"/>
                  <a:gd name="T7" fmla="*/ 0 h 9"/>
                  <a:gd name="T8" fmla="*/ 4 w 1644"/>
                  <a:gd name="T9" fmla="*/ 0 h 9"/>
                  <a:gd name="T10" fmla="*/ 0 w 1644"/>
                  <a:gd name="T11" fmla="*/ 0 h 9"/>
                  <a:gd name="T12" fmla="*/ 0 w 1644"/>
                  <a:gd name="T13" fmla="*/ 9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44" h="9">
                    <a:moveTo>
                      <a:pt x="0" y="9"/>
                    </a:moveTo>
                    <a:lnTo>
                      <a:pt x="1644" y="9"/>
                    </a:lnTo>
                    <a:lnTo>
                      <a:pt x="1644" y="0"/>
                    </a:lnTo>
                    <a:lnTo>
                      <a:pt x="164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" name="Freeform 142"/>
              <p:cNvSpPr>
                <a:spLocks/>
              </p:cNvSpPr>
              <p:nvPr/>
            </p:nvSpPr>
            <p:spPr bwMode="auto">
              <a:xfrm>
                <a:off x="834" y="3387"/>
                <a:ext cx="1332" cy="9"/>
              </a:xfrm>
              <a:custGeom>
                <a:avLst/>
                <a:gdLst>
                  <a:gd name="T0" fmla="*/ 0 w 1332"/>
                  <a:gd name="T1" fmla="*/ 9 h 9"/>
                  <a:gd name="T2" fmla="*/ 1332 w 1332"/>
                  <a:gd name="T3" fmla="*/ 9 h 9"/>
                  <a:gd name="T4" fmla="*/ 1332 w 1332"/>
                  <a:gd name="T5" fmla="*/ 0 h 9"/>
                  <a:gd name="T6" fmla="*/ 1332 w 1332"/>
                  <a:gd name="T7" fmla="*/ 0 h 9"/>
                  <a:gd name="T8" fmla="*/ 0 w 1332"/>
                  <a:gd name="T9" fmla="*/ 0 h 9"/>
                  <a:gd name="T10" fmla="*/ 0 w 1332"/>
                  <a:gd name="T11" fmla="*/ 0 h 9"/>
                  <a:gd name="T12" fmla="*/ 0 w 1332"/>
                  <a:gd name="T13" fmla="*/ 9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32" h="9">
                    <a:moveTo>
                      <a:pt x="0" y="9"/>
                    </a:moveTo>
                    <a:lnTo>
                      <a:pt x="1332" y="9"/>
                    </a:lnTo>
                    <a:lnTo>
                      <a:pt x="1332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" name="Oval 143"/>
              <p:cNvSpPr>
                <a:spLocks noChangeArrowheads="1"/>
              </p:cNvSpPr>
              <p:nvPr/>
            </p:nvSpPr>
            <p:spPr bwMode="auto">
              <a:xfrm>
                <a:off x="2149" y="3374"/>
                <a:ext cx="35" cy="39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5" name="Oval 144"/>
              <p:cNvSpPr>
                <a:spLocks noChangeArrowheads="1"/>
              </p:cNvSpPr>
              <p:nvPr/>
            </p:nvSpPr>
            <p:spPr bwMode="auto">
              <a:xfrm>
                <a:off x="1837" y="3070"/>
                <a:ext cx="39" cy="39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6" name="Oval 145"/>
              <p:cNvSpPr>
                <a:spLocks noChangeArrowheads="1"/>
              </p:cNvSpPr>
              <p:nvPr/>
            </p:nvSpPr>
            <p:spPr bwMode="auto">
              <a:xfrm>
                <a:off x="2448" y="3682"/>
                <a:ext cx="39" cy="39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7" name="Oval 146"/>
              <p:cNvSpPr>
                <a:spLocks noChangeArrowheads="1"/>
              </p:cNvSpPr>
              <p:nvPr/>
            </p:nvSpPr>
            <p:spPr bwMode="auto">
              <a:xfrm>
                <a:off x="2145" y="2753"/>
                <a:ext cx="39" cy="39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8" name="Oval 147"/>
              <p:cNvSpPr>
                <a:spLocks noChangeArrowheads="1"/>
              </p:cNvSpPr>
              <p:nvPr/>
            </p:nvSpPr>
            <p:spPr bwMode="auto">
              <a:xfrm>
                <a:off x="2453" y="2753"/>
                <a:ext cx="34" cy="39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39" name="Oval 148"/>
              <p:cNvSpPr>
                <a:spLocks noChangeArrowheads="1"/>
              </p:cNvSpPr>
              <p:nvPr/>
            </p:nvSpPr>
            <p:spPr bwMode="auto">
              <a:xfrm>
                <a:off x="2149" y="3990"/>
                <a:ext cx="35" cy="35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0" name="Oval 149"/>
              <p:cNvSpPr>
                <a:spLocks noChangeArrowheads="1"/>
              </p:cNvSpPr>
              <p:nvPr/>
            </p:nvSpPr>
            <p:spPr bwMode="auto">
              <a:xfrm>
                <a:off x="2453" y="3990"/>
                <a:ext cx="34" cy="35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1" name="Rectangle 150"/>
              <p:cNvSpPr>
                <a:spLocks noChangeArrowheads="1"/>
              </p:cNvSpPr>
              <p:nvPr/>
            </p:nvSpPr>
            <p:spPr bwMode="auto">
              <a:xfrm>
                <a:off x="1776" y="2784"/>
                <a:ext cx="664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2" name="Rectangle 151"/>
              <p:cNvSpPr>
                <a:spLocks noChangeArrowheads="1"/>
              </p:cNvSpPr>
              <p:nvPr/>
            </p:nvSpPr>
            <p:spPr bwMode="auto">
              <a:xfrm>
                <a:off x="1793" y="2792"/>
                <a:ext cx="65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1 3 5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152"/>
              <p:cNvSpPr>
                <a:spLocks noChangeArrowheads="1"/>
              </p:cNvSpPr>
              <p:nvPr/>
            </p:nvSpPr>
            <p:spPr bwMode="auto">
              <a:xfrm>
                <a:off x="1771" y="3916"/>
                <a:ext cx="63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4" name="Rectangle 153"/>
              <p:cNvSpPr>
                <a:spLocks noChangeArrowheads="1"/>
              </p:cNvSpPr>
              <p:nvPr/>
            </p:nvSpPr>
            <p:spPr bwMode="auto">
              <a:xfrm>
                <a:off x="1789" y="3921"/>
                <a:ext cx="62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4 6 2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Rectangle 154"/>
              <p:cNvSpPr>
                <a:spLocks noChangeArrowheads="1"/>
              </p:cNvSpPr>
              <p:nvPr/>
            </p:nvSpPr>
            <p:spPr bwMode="auto">
              <a:xfrm>
                <a:off x="1784" y="3005"/>
                <a:ext cx="14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6" name="Freeform 155"/>
              <p:cNvSpPr>
                <a:spLocks/>
              </p:cNvSpPr>
              <p:nvPr/>
            </p:nvSpPr>
            <p:spPr bwMode="auto">
              <a:xfrm>
                <a:off x="1784" y="2879"/>
                <a:ext cx="70" cy="130"/>
              </a:xfrm>
              <a:custGeom>
                <a:avLst/>
                <a:gdLst>
                  <a:gd name="T0" fmla="*/ 5 w 70"/>
                  <a:gd name="T1" fmla="*/ 130 h 130"/>
                  <a:gd name="T2" fmla="*/ 70 w 70"/>
                  <a:gd name="T3" fmla="*/ 0 h 130"/>
                  <a:gd name="T4" fmla="*/ 66 w 70"/>
                  <a:gd name="T5" fmla="*/ 0 h 130"/>
                  <a:gd name="T6" fmla="*/ 0 w 70"/>
                  <a:gd name="T7" fmla="*/ 130 h 130"/>
                  <a:gd name="T8" fmla="*/ 5 w 70"/>
                  <a:gd name="T9" fmla="*/ 130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" h="130">
                    <a:moveTo>
                      <a:pt x="5" y="130"/>
                    </a:moveTo>
                    <a:lnTo>
                      <a:pt x="70" y="0"/>
                    </a:lnTo>
                    <a:lnTo>
                      <a:pt x="66" y="0"/>
                    </a:lnTo>
                    <a:lnTo>
                      <a:pt x="0" y="130"/>
                    </a:lnTo>
                    <a:lnTo>
                      <a:pt x="5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7" name="Freeform 156"/>
              <p:cNvSpPr>
                <a:spLocks/>
              </p:cNvSpPr>
              <p:nvPr/>
            </p:nvSpPr>
            <p:spPr bwMode="auto">
              <a:xfrm>
                <a:off x="1854" y="2879"/>
                <a:ext cx="74" cy="126"/>
              </a:xfrm>
              <a:custGeom>
                <a:avLst/>
                <a:gdLst>
                  <a:gd name="T0" fmla="*/ 0 w 74"/>
                  <a:gd name="T1" fmla="*/ 0 h 126"/>
                  <a:gd name="T2" fmla="*/ 69 w 74"/>
                  <a:gd name="T3" fmla="*/ 126 h 126"/>
                  <a:gd name="T4" fmla="*/ 74 w 74"/>
                  <a:gd name="T5" fmla="*/ 126 h 126"/>
                  <a:gd name="T6" fmla="*/ 4 w 74"/>
                  <a:gd name="T7" fmla="*/ 0 h 126"/>
                  <a:gd name="T8" fmla="*/ 0 w 74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26">
                    <a:moveTo>
                      <a:pt x="0" y="0"/>
                    </a:moveTo>
                    <a:lnTo>
                      <a:pt x="69" y="126"/>
                    </a:lnTo>
                    <a:lnTo>
                      <a:pt x="74" y="12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48" name="Rectangle 157"/>
              <p:cNvSpPr>
                <a:spLocks noChangeArrowheads="1"/>
              </p:cNvSpPr>
              <p:nvPr/>
            </p:nvSpPr>
            <p:spPr bwMode="auto">
              <a:xfrm>
                <a:off x="1784" y="2875"/>
                <a:ext cx="14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49" name="Rectangle 158"/>
              <p:cNvSpPr>
                <a:spLocks noChangeArrowheads="1"/>
              </p:cNvSpPr>
              <p:nvPr/>
            </p:nvSpPr>
            <p:spPr bwMode="auto">
              <a:xfrm>
                <a:off x="1893" y="2849"/>
                <a:ext cx="4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0" name="Rectangle 159"/>
              <p:cNvSpPr>
                <a:spLocks noChangeArrowheads="1"/>
              </p:cNvSpPr>
              <p:nvPr/>
            </p:nvSpPr>
            <p:spPr bwMode="auto">
              <a:xfrm>
                <a:off x="1893" y="2849"/>
                <a:ext cx="35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1" name="Rectangle 160"/>
              <p:cNvSpPr>
                <a:spLocks noChangeArrowheads="1"/>
              </p:cNvSpPr>
              <p:nvPr/>
            </p:nvSpPr>
            <p:spPr bwMode="auto">
              <a:xfrm>
                <a:off x="2097" y="3005"/>
                <a:ext cx="14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2" name="Freeform 161"/>
              <p:cNvSpPr>
                <a:spLocks/>
              </p:cNvSpPr>
              <p:nvPr/>
            </p:nvSpPr>
            <p:spPr bwMode="auto">
              <a:xfrm>
                <a:off x="2092" y="2879"/>
                <a:ext cx="74" cy="130"/>
              </a:xfrm>
              <a:custGeom>
                <a:avLst/>
                <a:gdLst>
                  <a:gd name="T0" fmla="*/ 9 w 74"/>
                  <a:gd name="T1" fmla="*/ 130 h 130"/>
                  <a:gd name="T2" fmla="*/ 74 w 74"/>
                  <a:gd name="T3" fmla="*/ 0 h 130"/>
                  <a:gd name="T4" fmla="*/ 70 w 74"/>
                  <a:gd name="T5" fmla="*/ 0 h 130"/>
                  <a:gd name="T6" fmla="*/ 0 w 74"/>
                  <a:gd name="T7" fmla="*/ 130 h 130"/>
                  <a:gd name="T8" fmla="*/ 9 w 74"/>
                  <a:gd name="T9" fmla="*/ 130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0">
                    <a:moveTo>
                      <a:pt x="9" y="130"/>
                    </a:moveTo>
                    <a:lnTo>
                      <a:pt x="74" y="0"/>
                    </a:lnTo>
                    <a:lnTo>
                      <a:pt x="70" y="0"/>
                    </a:lnTo>
                    <a:lnTo>
                      <a:pt x="0" y="130"/>
                    </a:lnTo>
                    <a:lnTo>
                      <a:pt x="9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3" name="Freeform 162"/>
              <p:cNvSpPr>
                <a:spLocks/>
              </p:cNvSpPr>
              <p:nvPr/>
            </p:nvSpPr>
            <p:spPr bwMode="auto">
              <a:xfrm>
                <a:off x="2166" y="2879"/>
                <a:ext cx="74" cy="126"/>
              </a:xfrm>
              <a:custGeom>
                <a:avLst/>
                <a:gdLst>
                  <a:gd name="T0" fmla="*/ 0 w 74"/>
                  <a:gd name="T1" fmla="*/ 0 h 126"/>
                  <a:gd name="T2" fmla="*/ 70 w 74"/>
                  <a:gd name="T3" fmla="*/ 126 h 126"/>
                  <a:gd name="T4" fmla="*/ 74 w 74"/>
                  <a:gd name="T5" fmla="*/ 126 h 126"/>
                  <a:gd name="T6" fmla="*/ 5 w 74"/>
                  <a:gd name="T7" fmla="*/ 0 h 126"/>
                  <a:gd name="T8" fmla="*/ 0 w 74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26">
                    <a:moveTo>
                      <a:pt x="0" y="0"/>
                    </a:moveTo>
                    <a:lnTo>
                      <a:pt x="70" y="126"/>
                    </a:lnTo>
                    <a:lnTo>
                      <a:pt x="74" y="126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4" name="Rectangle 163"/>
              <p:cNvSpPr>
                <a:spLocks noChangeArrowheads="1"/>
              </p:cNvSpPr>
              <p:nvPr/>
            </p:nvSpPr>
            <p:spPr bwMode="auto">
              <a:xfrm>
                <a:off x="2097" y="2875"/>
                <a:ext cx="14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5" name="Rectangle 164"/>
              <p:cNvSpPr>
                <a:spLocks noChangeArrowheads="1"/>
              </p:cNvSpPr>
              <p:nvPr/>
            </p:nvSpPr>
            <p:spPr bwMode="auto">
              <a:xfrm>
                <a:off x="2205" y="2849"/>
                <a:ext cx="5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6" name="Rectangle 165"/>
              <p:cNvSpPr>
                <a:spLocks noChangeArrowheads="1"/>
              </p:cNvSpPr>
              <p:nvPr/>
            </p:nvSpPr>
            <p:spPr bwMode="auto">
              <a:xfrm>
                <a:off x="2205" y="2849"/>
                <a:ext cx="35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7" name="Rectangle 166"/>
              <p:cNvSpPr>
                <a:spLocks noChangeArrowheads="1"/>
              </p:cNvSpPr>
              <p:nvPr/>
            </p:nvSpPr>
            <p:spPr bwMode="auto">
              <a:xfrm>
                <a:off x="2400" y="3005"/>
                <a:ext cx="13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58" name="Freeform 167"/>
              <p:cNvSpPr>
                <a:spLocks/>
              </p:cNvSpPr>
              <p:nvPr/>
            </p:nvSpPr>
            <p:spPr bwMode="auto">
              <a:xfrm>
                <a:off x="2396" y="2879"/>
                <a:ext cx="74" cy="130"/>
              </a:xfrm>
              <a:custGeom>
                <a:avLst/>
                <a:gdLst>
                  <a:gd name="T0" fmla="*/ 4 w 74"/>
                  <a:gd name="T1" fmla="*/ 130 h 130"/>
                  <a:gd name="T2" fmla="*/ 74 w 74"/>
                  <a:gd name="T3" fmla="*/ 0 h 130"/>
                  <a:gd name="T4" fmla="*/ 70 w 74"/>
                  <a:gd name="T5" fmla="*/ 0 h 130"/>
                  <a:gd name="T6" fmla="*/ 0 w 74"/>
                  <a:gd name="T7" fmla="*/ 130 h 130"/>
                  <a:gd name="T8" fmla="*/ 4 w 74"/>
                  <a:gd name="T9" fmla="*/ 130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0">
                    <a:moveTo>
                      <a:pt x="4" y="130"/>
                    </a:moveTo>
                    <a:lnTo>
                      <a:pt x="74" y="0"/>
                    </a:lnTo>
                    <a:lnTo>
                      <a:pt x="70" y="0"/>
                    </a:lnTo>
                    <a:lnTo>
                      <a:pt x="0" y="130"/>
                    </a:lnTo>
                    <a:lnTo>
                      <a:pt x="4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59" name="Freeform 168"/>
              <p:cNvSpPr>
                <a:spLocks/>
              </p:cNvSpPr>
              <p:nvPr/>
            </p:nvSpPr>
            <p:spPr bwMode="auto">
              <a:xfrm>
                <a:off x="2466" y="2879"/>
                <a:ext cx="78" cy="126"/>
              </a:xfrm>
              <a:custGeom>
                <a:avLst/>
                <a:gdLst>
                  <a:gd name="T0" fmla="*/ 0 w 78"/>
                  <a:gd name="T1" fmla="*/ 0 h 126"/>
                  <a:gd name="T2" fmla="*/ 69 w 78"/>
                  <a:gd name="T3" fmla="*/ 126 h 126"/>
                  <a:gd name="T4" fmla="*/ 78 w 78"/>
                  <a:gd name="T5" fmla="*/ 126 h 126"/>
                  <a:gd name="T6" fmla="*/ 8 w 78"/>
                  <a:gd name="T7" fmla="*/ 0 h 126"/>
                  <a:gd name="T8" fmla="*/ 0 w 78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8" h="126">
                    <a:moveTo>
                      <a:pt x="0" y="0"/>
                    </a:moveTo>
                    <a:lnTo>
                      <a:pt x="69" y="126"/>
                    </a:lnTo>
                    <a:lnTo>
                      <a:pt x="78" y="126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0" name="Rectangle 169"/>
              <p:cNvSpPr>
                <a:spLocks noChangeArrowheads="1"/>
              </p:cNvSpPr>
              <p:nvPr/>
            </p:nvSpPr>
            <p:spPr bwMode="auto">
              <a:xfrm>
                <a:off x="2400" y="2875"/>
                <a:ext cx="14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1" name="Rectangle 170"/>
              <p:cNvSpPr>
                <a:spLocks noChangeArrowheads="1"/>
              </p:cNvSpPr>
              <p:nvPr/>
            </p:nvSpPr>
            <p:spPr bwMode="auto">
              <a:xfrm>
                <a:off x="2505" y="2849"/>
                <a:ext cx="8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2" name="Rectangle 171"/>
              <p:cNvSpPr>
                <a:spLocks noChangeArrowheads="1"/>
              </p:cNvSpPr>
              <p:nvPr/>
            </p:nvSpPr>
            <p:spPr bwMode="auto">
              <a:xfrm>
                <a:off x="2505" y="2849"/>
                <a:ext cx="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3" name="Rectangle 172"/>
              <p:cNvSpPr>
                <a:spLocks noChangeArrowheads="1"/>
              </p:cNvSpPr>
              <p:nvPr/>
            </p:nvSpPr>
            <p:spPr bwMode="auto">
              <a:xfrm>
                <a:off x="1784" y="3895"/>
                <a:ext cx="14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4" name="Freeform 173"/>
              <p:cNvSpPr>
                <a:spLocks/>
              </p:cNvSpPr>
              <p:nvPr/>
            </p:nvSpPr>
            <p:spPr bwMode="auto">
              <a:xfrm>
                <a:off x="1780" y="3769"/>
                <a:ext cx="74" cy="130"/>
              </a:xfrm>
              <a:custGeom>
                <a:avLst/>
                <a:gdLst>
                  <a:gd name="T0" fmla="*/ 9 w 74"/>
                  <a:gd name="T1" fmla="*/ 130 h 130"/>
                  <a:gd name="T2" fmla="*/ 74 w 74"/>
                  <a:gd name="T3" fmla="*/ 0 h 130"/>
                  <a:gd name="T4" fmla="*/ 70 w 74"/>
                  <a:gd name="T5" fmla="*/ 0 h 130"/>
                  <a:gd name="T6" fmla="*/ 0 w 74"/>
                  <a:gd name="T7" fmla="*/ 130 h 130"/>
                  <a:gd name="T8" fmla="*/ 9 w 74"/>
                  <a:gd name="T9" fmla="*/ 130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0">
                    <a:moveTo>
                      <a:pt x="9" y="130"/>
                    </a:moveTo>
                    <a:lnTo>
                      <a:pt x="74" y="0"/>
                    </a:lnTo>
                    <a:lnTo>
                      <a:pt x="70" y="0"/>
                    </a:lnTo>
                    <a:lnTo>
                      <a:pt x="0" y="130"/>
                    </a:lnTo>
                    <a:lnTo>
                      <a:pt x="9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5" name="Freeform 174"/>
              <p:cNvSpPr>
                <a:spLocks/>
              </p:cNvSpPr>
              <p:nvPr/>
            </p:nvSpPr>
            <p:spPr bwMode="auto">
              <a:xfrm>
                <a:off x="1854" y="3765"/>
                <a:ext cx="69" cy="134"/>
              </a:xfrm>
              <a:custGeom>
                <a:avLst/>
                <a:gdLst>
                  <a:gd name="T0" fmla="*/ 0 w 69"/>
                  <a:gd name="T1" fmla="*/ 0 h 134"/>
                  <a:gd name="T2" fmla="*/ 65 w 69"/>
                  <a:gd name="T3" fmla="*/ 134 h 134"/>
                  <a:gd name="T4" fmla="*/ 69 w 69"/>
                  <a:gd name="T5" fmla="*/ 134 h 134"/>
                  <a:gd name="T6" fmla="*/ 4 w 69"/>
                  <a:gd name="T7" fmla="*/ 0 h 134"/>
                  <a:gd name="T8" fmla="*/ 0 w 69"/>
                  <a:gd name="T9" fmla="*/ 0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9" h="134">
                    <a:moveTo>
                      <a:pt x="0" y="0"/>
                    </a:moveTo>
                    <a:lnTo>
                      <a:pt x="65" y="134"/>
                    </a:lnTo>
                    <a:lnTo>
                      <a:pt x="69" y="13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66" name="Rectangle 175"/>
              <p:cNvSpPr>
                <a:spLocks noChangeArrowheads="1"/>
              </p:cNvSpPr>
              <p:nvPr/>
            </p:nvSpPr>
            <p:spPr bwMode="auto">
              <a:xfrm>
                <a:off x="1784" y="3765"/>
                <a:ext cx="14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7" name="Rectangle 176"/>
              <p:cNvSpPr>
                <a:spLocks noChangeArrowheads="1"/>
              </p:cNvSpPr>
              <p:nvPr/>
            </p:nvSpPr>
            <p:spPr bwMode="auto">
              <a:xfrm>
                <a:off x="1893" y="3738"/>
                <a:ext cx="4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8" name="Rectangle 177"/>
              <p:cNvSpPr>
                <a:spLocks noChangeArrowheads="1"/>
              </p:cNvSpPr>
              <p:nvPr/>
            </p:nvSpPr>
            <p:spPr bwMode="auto">
              <a:xfrm>
                <a:off x="1893" y="3738"/>
                <a:ext cx="3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69" name="Rectangle 178"/>
              <p:cNvSpPr>
                <a:spLocks noChangeArrowheads="1"/>
              </p:cNvSpPr>
              <p:nvPr/>
            </p:nvSpPr>
            <p:spPr bwMode="auto">
              <a:xfrm>
                <a:off x="2092" y="3895"/>
                <a:ext cx="14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70" name="Freeform 179"/>
              <p:cNvSpPr>
                <a:spLocks/>
              </p:cNvSpPr>
              <p:nvPr/>
            </p:nvSpPr>
            <p:spPr bwMode="auto">
              <a:xfrm>
                <a:off x="2092" y="3769"/>
                <a:ext cx="74" cy="130"/>
              </a:xfrm>
              <a:custGeom>
                <a:avLst/>
                <a:gdLst>
                  <a:gd name="T0" fmla="*/ 9 w 74"/>
                  <a:gd name="T1" fmla="*/ 130 h 130"/>
                  <a:gd name="T2" fmla="*/ 74 w 74"/>
                  <a:gd name="T3" fmla="*/ 0 h 130"/>
                  <a:gd name="T4" fmla="*/ 70 w 74"/>
                  <a:gd name="T5" fmla="*/ 0 h 130"/>
                  <a:gd name="T6" fmla="*/ 0 w 74"/>
                  <a:gd name="T7" fmla="*/ 130 h 130"/>
                  <a:gd name="T8" fmla="*/ 9 w 74"/>
                  <a:gd name="T9" fmla="*/ 130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0">
                    <a:moveTo>
                      <a:pt x="9" y="130"/>
                    </a:moveTo>
                    <a:lnTo>
                      <a:pt x="74" y="0"/>
                    </a:lnTo>
                    <a:lnTo>
                      <a:pt x="70" y="0"/>
                    </a:lnTo>
                    <a:lnTo>
                      <a:pt x="0" y="130"/>
                    </a:lnTo>
                    <a:lnTo>
                      <a:pt x="9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1" name="Freeform 180"/>
              <p:cNvSpPr>
                <a:spLocks/>
              </p:cNvSpPr>
              <p:nvPr/>
            </p:nvSpPr>
            <p:spPr bwMode="auto">
              <a:xfrm>
                <a:off x="2162" y="3765"/>
                <a:ext cx="74" cy="134"/>
              </a:xfrm>
              <a:custGeom>
                <a:avLst/>
                <a:gdLst>
                  <a:gd name="T0" fmla="*/ 0 w 74"/>
                  <a:gd name="T1" fmla="*/ 0 h 134"/>
                  <a:gd name="T2" fmla="*/ 69 w 74"/>
                  <a:gd name="T3" fmla="*/ 134 h 134"/>
                  <a:gd name="T4" fmla="*/ 74 w 74"/>
                  <a:gd name="T5" fmla="*/ 134 h 134"/>
                  <a:gd name="T6" fmla="*/ 4 w 74"/>
                  <a:gd name="T7" fmla="*/ 0 h 134"/>
                  <a:gd name="T8" fmla="*/ 0 w 74"/>
                  <a:gd name="T9" fmla="*/ 0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4">
                    <a:moveTo>
                      <a:pt x="0" y="0"/>
                    </a:moveTo>
                    <a:lnTo>
                      <a:pt x="69" y="134"/>
                    </a:lnTo>
                    <a:lnTo>
                      <a:pt x="74" y="13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2" name="Rectangle 181"/>
              <p:cNvSpPr>
                <a:spLocks noChangeArrowheads="1"/>
              </p:cNvSpPr>
              <p:nvPr/>
            </p:nvSpPr>
            <p:spPr bwMode="auto">
              <a:xfrm>
                <a:off x="2097" y="3765"/>
                <a:ext cx="14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73" name="Rectangle 182"/>
              <p:cNvSpPr>
                <a:spLocks noChangeArrowheads="1"/>
              </p:cNvSpPr>
              <p:nvPr/>
            </p:nvSpPr>
            <p:spPr bwMode="auto">
              <a:xfrm>
                <a:off x="2201" y="3738"/>
                <a:ext cx="4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74" name="Rectangle 183"/>
              <p:cNvSpPr>
                <a:spLocks noChangeArrowheads="1"/>
              </p:cNvSpPr>
              <p:nvPr/>
            </p:nvSpPr>
            <p:spPr bwMode="auto">
              <a:xfrm>
                <a:off x="2201" y="3738"/>
                <a:ext cx="39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75" name="Rectangle 184"/>
              <p:cNvSpPr>
                <a:spLocks noChangeArrowheads="1"/>
              </p:cNvSpPr>
              <p:nvPr/>
            </p:nvSpPr>
            <p:spPr bwMode="auto">
              <a:xfrm>
                <a:off x="2396" y="3895"/>
                <a:ext cx="14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76" name="Freeform 185"/>
              <p:cNvSpPr>
                <a:spLocks/>
              </p:cNvSpPr>
              <p:nvPr/>
            </p:nvSpPr>
            <p:spPr bwMode="auto">
              <a:xfrm>
                <a:off x="2396" y="3769"/>
                <a:ext cx="74" cy="130"/>
              </a:xfrm>
              <a:custGeom>
                <a:avLst/>
                <a:gdLst>
                  <a:gd name="T0" fmla="*/ 4 w 74"/>
                  <a:gd name="T1" fmla="*/ 130 h 130"/>
                  <a:gd name="T2" fmla="*/ 74 w 74"/>
                  <a:gd name="T3" fmla="*/ 0 h 130"/>
                  <a:gd name="T4" fmla="*/ 70 w 74"/>
                  <a:gd name="T5" fmla="*/ 0 h 130"/>
                  <a:gd name="T6" fmla="*/ 0 w 74"/>
                  <a:gd name="T7" fmla="*/ 130 h 130"/>
                  <a:gd name="T8" fmla="*/ 4 w 74"/>
                  <a:gd name="T9" fmla="*/ 130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0">
                    <a:moveTo>
                      <a:pt x="4" y="130"/>
                    </a:moveTo>
                    <a:lnTo>
                      <a:pt x="74" y="0"/>
                    </a:lnTo>
                    <a:lnTo>
                      <a:pt x="70" y="0"/>
                    </a:lnTo>
                    <a:lnTo>
                      <a:pt x="0" y="130"/>
                    </a:lnTo>
                    <a:lnTo>
                      <a:pt x="4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7" name="Freeform 186"/>
              <p:cNvSpPr>
                <a:spLocks/>
              </p:cNvSpPr>
              <p:nvPr/>
            </p:nvSpPr>
            <p:spPr bwMode="auto">
              <a:xfrm>
                <a:off x="2466" y="3765"/>
                <a:ext cx="73" cy="134"/>
              </a:xfrm>
              <a:custGeom>
                <a:avLst/>
                <a:gdLst>
                  <a:gd name="T0" fmla="*/ 0 w 73"/>
                  <a:gd name="T1" fmla="*/ 0 h 134"/>
                  <a:gd name="T2" fmla="*/ 69 w 73"/>
                  <a:gd name="T3" fmla="*/ 134 h 134"/>
                  <a:gd name="T4" fmla="*/ 73 w 73"/>
                  <a:gd name="T5" fmla="*/ 134 h 134"/>
                  <a:gd name="T6" fmla="*/ 4 w 73"/>
                  <a:gd name="T7" fmla="*/ 0 h 134"/>
                  <a:gd name="T8" fmla="*/ 0 w 73"/>
                  <a:gd name="T9" fmla="*/ 0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" h="134">
                    <a:moveTo>
                      <a:pt x="0" y="0"/>
                    </a:moveTo>
                    <a:lnTo>
                      <a:pt x="69" y="134"/>
                    </a:lnTo>
                    <a:lnTo>
                      <a:pt x="73" y="13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78" name="Rectangle 187"/>
              <p:cNvSpPr>
                <a:spLocks noChangeArrowheads="1"/>
              </p:cNvSpPr>
              <p:nvPr/>
            </p:nvSpPr>
            <p:spPr bwMode="auto">
              <a:xfrm>
                <a:off x="2400" y="3765"/>
                <a:ext cx="13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79" name="Rectangle 188"/>
              <p:cNvSpPr>
                <a:spLocks noChangeArrowheads="1"/>
              </p:cNvSpPr>
              <p:nvPr/>
            </p:nvSpPr>
            <p:spPr bwMode="auto">
              <a:xfrm>
                <a:off x="2505" y="3738"/>
                <a:ext cx="4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80" name="Rectangle 189"/>
              <p:cNvSpPr>
                <a:spLocks noChangeArrowheads="1"/>
              </p:cNvSpPr>
              <p:nvPr/>
            </p:nvSpPr>
            <p:spPr bwMode="auto">
              <a:xfrm>
                <a:off x="2505" y="3738"/>
                <a:ext cx="34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81" name="Line 190"/>
              <p:cNvSpPr>
                <a:spLocks noChangeShapeType="1"/>
              </p:cNvSpPr>
              <p:nvPr/>
            </p:nvSpPr>
            <p:spPr bwMode="auto">
              <a:xfrm flipV="1">
                <a:off x="2782" y="2918"/>
                <a:ext cx="0" cy="92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82" name="Freeform 191"/>
              <p:cNvSpPr>
                <a:spLocks/>
              </p:cNvSpPr>
              <p:nvPr/>
            </p:nvSpPr>
            <p:spPr bwMode="auto">
              <a:xfrm>
                <a:off x="2756" y="379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26 w 48"/>
                  <a:gd name="T3" fmla="*/ 48 h 48"/>
                  <a:gd name="T4" fmla="*/ 48 w 48"/>
                  <a:gd name="T5" fmla="*/ 0 h 48"/>
                  <a:gd name="T6" fmla="*/ 0 w 48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26" y="48"/>
                    </a:lnTo>
                    <a:lnTo>
                      <a:pt x="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83" name="Line 192"/>
              <p:cNvSpPr>
                <a:spLocks noChangeShapeType="1"/>
              </p:cNvSpPr>
              <p:nvPr/>
            </p:nvSpPr>
            <p:spPr bwMode="auto">
              <a:xfrm>
                <a:off x="1659" y="3430"/>
                <a:ext cx="4" cy="226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84" name="Freeform 193"/>
              <p:cNvSpPr>
                <a:spLocks/>
              </p:cNvSpPr>
              <p:nvPr/>
            </p:nvSpPr>
            <p:spPr bwMode="auto">
              <a:xfrm>
                <a:off x="1637" y="3608"/>
                <a:ext cx="48" cy="48"/>
              </a:xfrm>
              <a:custGeom>
                <a:avLst/>
                <a:gdLst>
                  <a:gd name="T0" fmla="*/ 48 w 48"/>
                  <a:gd name="T1" fmla="*/ 0 h 48"/>
                  <a:gd name="T2" fmla="*/ 26 w 48"/>
                  <a:gd name="T3" fmla="*/ 48 h 48"/>
                  <a:gd name="T4" fmla="*/ 0 w 48"/>
                  <a:gd name="T5" fmla="*/ 0 h 48"/>
                  <a:gd name="T6" fmla="*/ 48 w 48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8" h="48">
                    <a:moveTo>
                      <a:pt x="48" y="0"/>
                    </a:moveTo>
                    <a:lnTo>
                      <a:pt x="26" y="48"/>
                    </a:lnTo>
                    <a:lnTo>
                      <a:pt x="0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85" name="Rectangle 194"/>
              <p:cNvSpPr>
                <a:spLocks noChangeArrowheads="1"/>
              </p:cNvSpPr>
              <p:nvPr/>
            </p:nvSpPr>
            <p:spPr bwMode="auto">
              <a:xfrm>
                <a:off x="2682" y="3335"/>
                <a:ext cx="109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86" name="Rectangle 195"/>
              <p:cNvSpPr>
                <a:spLocks noChangeArrowheads="1"/>
              </p:cNvSpPr>
              <p:nvPr/>
            </p:nvSpPr>
            <p:spPr bwMode="auto">
              <a:xfrm>
                <a:off x="2712" y="3335"/>
                <a:ext cx="5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>
                    <a:latin typeface="Symbol" panose="05050102010706020507" pitchFamily="18" charset="2"/>
                  </a:rPr>
                  <a:t>un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Rectangle 196"/>
              <p:cNvSpPr>
                <a:spLocks noChangeArrowheads="1"/>
              </p:cNvSpPr>
              <p:nvPr/>
            </p:nvSpPr>
            <p:spPr bwMode="auto">
              <a:xfrm>
                <a:off x="2565" y="3296"/>
                <a:ext cx="1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88" name="Rectangle 197"/>
              <p:cNvSpPr>
                <a:spLocks noChangeArrowheads="1"/>
              </p:cNvSpPr>
              <p:nvPr/>
            </p:nvSpPr>
            <p:spPr bwMode="auto">
              <a:xfrm>
                <a:off x="2588" y="3300"/>
                <a:ext cx="75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300"/>
                  <a:t>tu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Rectangle 198"/>
              <p:cNvSpPr>
                <a:spLocks noChangeArrowheads="1"/>
              </p:cNvSpPr>
              <p:nvPr/>
            </p:nvSpPr>
            <p:spPr bwMode="auto">
              <a:xfrm>
                <a:off x="2626" y="3339"/>
                <a:ext cx="87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90" name="Rectangle 199"/>
              <p:cNvSpPr>
                <a:spLocks noChangeArrowheads="1"/>
              </p:cNvSpPr>
              <p:nvPr/>
            </p:nvSpPr>
            <p:spPr bwMode="auto">
              <a:xfrm>
                <a:off x="2649" y="3347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d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ectangle 200"/>
              <p:cNvSpPr>
                <a:spLocks noChangeArrowheads="1"/>
              </p:cNvSpPr>
              <p:nvPr/>
            </p:nvSpPr>
            <p:spPr bwMode="auto">
              <a:xfrm>
                <a:off x="2839" y="2606"/>
                <a:ext cx="6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92" name="Rectangle 201"/>
              <p:cNvSpPr>
                <a:spLocks noChangeArrowheads="1"/>
              </p:cNvSpPr>
              <p:nvPr/>
            </p:nvSpPr>
            <p:spPr bwMode="auto">
              <a:xfrm>
                <a:off x="2863" y="2610"/>
                <a:ext cx="29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300"/>
                  <a:t>yo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Rectangle 202"/>
              <p:cNvSpPr>
                <a:spLocks noChangeArrowheads="1"/>
              </p:cNvSpPr>
              <p:nvPr/>
            </p:nvSpPr>
            <p:spPr bwMode="auto">
              <a:xfrm>
                <a:off x="2869" y="2645"/>
                <a:ext cx="87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94" name="Rectangle 203"/>
              <p:cNvSpPr>
                <a:spLocks noChangeArrowheads="1"/>
              </p:cNvSpPr>
              <p:nvPr/>
            </p:nvSpPr>
            <p:spPr bwMode="auto">
              <a:xfrm>
                <a:off x="2892" y="2653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d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Rectangle 204"/>
              <p:cNvSpPr>
                <a:spLocks noChangeArrowheads="1"/>
              </p:cNvSpPr>
              <p:nvPr/>
            </p:nvSpPr>
            <p:spPr bwMode="auto">
              <a:xfrm>
                <a:off x="1667" y="2931"/>
                <a:ext cx="6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96" name="Rectangle 205"/>
              <p:cNvSpPr>
                <a:spLocks noChangeArrowheads="1"/>
              </p:cNvSpPr>
              <p:nvPr/>
            </p:nvSpPr>
            <p:spPr bwMode="auto">
              <a:xfrm>
                <a:off x="1690" y="2936"/>
                <a:ext cx="23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300"/>
                  <a:t>i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Rectangle 206"/>
              <p:cNvSpPr>
                <a:spLocks noChangeArrowheads="1"/>
              </p:cNvSpPr>
              <p:nvPr/>
            </p:nvSpPr>
            <p:spPr bwMode="auto">
              <a:xfrm>
                <a:off x="1689" y="2962"/>
                <a:ext cx="87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98" name="Rectangle 207"/>
              <p:cNvSpPr>
                <a:spLocks noChangeArrowheads="1"/>
              </p:cNvSpPr>
              <p:nvPr/>
            </p:nvSpPr>
            <p:spPr bwMode="auto">
              <a:xfrm>
                <a:off x="1712" y="2970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9" name="Group 208"/>
              <p:cNvGrpSpPr>
                <a:grpSpLocks/>
              </p:cNvGrpSpPr>
              <p:nvPr/>
            </p:nvGrpSpPr>
            <p:grpSpPr bwMode="auto">
              <a:xfrm>
                <a:off x="834" y="2922"/>
                <a:ext cx="146" cy="167"/>
                <a:chOff x="866" y="2869"/>
                <a:chExt cx="146" cy="167"/>
              </a:xfrm>
            </p:grpSpPr>
            <p:sp>
              <p:nvSpPr>
                <p:cNvPr id="135" name="Rectangle 209"/>
                <p:cNvSpPr>
                  <a:spLocks noChangeArrowheads="1"/>
                </p:cNvSpPr>
                <p:nvPr/>
              </p:nvSpPr>
              <p:spPr bwMode="auto">
                <a:xfrm>
                  <a:off x="866" y="2869"/>
                  <a:ext cx="57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36" name="Rectangle 210"/>
                <p:cNvSpPr>
                  <a:spLocks noChangeArrowheads="1"/>
                </p:cNvSpPr>
                <p:nvPr/>
              </p:nvSpPr>
              <p:spPr bwMode="auto">
                <a:xfrm>
                  <a:off x="889" y="2874"/>
                  <a:ext cx="58" cy="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 rtl="0">
                    <a:spcBef>
                      <a:spcPct val="30000"/>
                    </a:spcBef>
                    <a:buClrTx/>
                    <a:buSzTx/>
                    <a:buFontTx/>
                    <a:buNone/>
                  </a:pPr>
                  <a:r>
                    <a:rPr lang="de-DE" altLang="de-DE" sz="1300"/>
                    <a:t>L</a:t>
                  </a:r>
                  <a:endParaRPr lang="de-DE" altLang="de-DE" sz="2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7" name="Rectangle 211"/>
                <p:cNvSpPr>
                  <a:spLocks noChangeArrowheads="1"/>
                </p:cNvSpPr>
                <p:nvPr/>
              </p:nvSpPr>
              <p:spPr bwMode="auto">
                <a:xfrm>
                  <a:off x="940" y="2922"/>
                  <a:ext cx="48" cy="1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38" name="Rectangle 212"/>
                <p:cNvSpPr>
                  <a:spLocks noChangeArrowheads="1"/>
                </p:cNvSpPr>
                <p:nvPr/>
              </p:nvSpPr>
              <p:spPr bwMode="auto">
                <a:xfrm>
                  <a:off x="963" y="2930"/>
                  <a:ext cx="4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 rtl="0">
                    <a:spcBef>
                      <a:spcPct val="30000"/>
                    </a:spcBef>
                    <a:buClrTx/>
                    <a:buSzTx/>
                    <a:buFontTx/>
                    <a:buNone/>
                  </a:pPr>
                  <a:r>
                    <a:rPr lang="de-DE" altLang="de-DE" sz="1100"/>
                    <a:t>1</a:t>
                  </a:r>
                  <a:endParaRPr lang="de-DE" altLang="de-DE" sz="20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0" name="Rectangle 213"/>
              <p:cNvSpPr>
                <a:spLocks noChangeArrowheads="1"/>
              </p:cNvSpPr>
              <p:nvPr/>
            </p:nvSpPr>
            <p:spPr bwMode="auto">
              <a:xfrm>
                <a:off x="1689" y="3487"/>
                <a:ext cx="10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01" name="Rectangle 214"/>
              <p:cNvSpPr>
                <a:spLocks noChangeArrowheads="1"/>
              </p:cNvSpPr>
              <p:nvPr/>
            </p:nvSpPr>
            <p:spPr bwMode="auto">
              <a:xfrm>
                <a:off x="1712" y="3491"/>
                <a:ext cx="5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300"/>
                  <a:t>tu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Rectangle 215"/>
              <p:cNvSpPr>
                <a:spLocks noChangeArrowheads="1"/>
              </p:cNvSpPr>
              <p:nvPr/>
            </p:nvSpPr>
            <p:spPr bwMode="auto">
              <a:xfrm>
                <a:off x="1745" y="3526"/>
                <a:ext cx="87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03" name="Rectangle 216"/>
              <p:cNvSpPr>
                <a:spLocks noChangeArrowheads="1"/>
              </p:cNvSpPr>
              <p:nvPr/>
            </p:nvSpPr>
            <p:spPr bwMode="auto">
              <a:xfrm>
                <a:off x="1768" y="3534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11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Freeform 217"/>
              <p:cNvSpPr>
                <a:spLocks/>
              </p:cNvSpPr>
              <p:nvPr/>
            </p:nvSpPr>
            <p:spPr bwMode="auto">
              <a:xfrm>
                <a:off x="539" y="3083"/>
                <a:ext cx="105" cy="621"/>
              </a:xfrm>
              <a:custGeom>
                <a:avLst/>
                <a:gdLst>
                  <a:gd name="T0" fmla="*/ 105 w 105"/>
                  <a:gd name="T1" fmla="*/ 612 h 621"/>
                  <a:gd name="T2" fmla="*/ 0 w 105"/>
                  <a:gd name="T3" fmla="*/ 612 h 621"/>
                  <a:gd name="T4" fmla="*/ 5 w 105"/>
                  <a:gd name="T5" fmla="*/ 612 h 621"/>
                  <a:gd name="T6" fmla="*/ 5 w 105"/>
                  <a:gd name="T7" fmla="*/ 4 h 621"/>
                  <a:gd name="T8" fmla="*/ 0 w 105"/>
                  <a:gd name="T9" fmla="*/ 4 h 621"/>
                  <a:gd name="T10" fmla="*/ 96 w 105"/>
                  <a:gd name="T11" fmla="*/ 4 h 621"/>
                  <a:gd name="T12" fmla="*/ 96 w 105"/>
                  <a:gd name="T13" fmla="*/ 0 h 621"/>
                  <a:gd name="T14" fmla="*/ 0 w 105"/>
                  <a:gd name="T15" fmla="*/ 0 h 621"/>
                  <a:gd name="T16" fmla="*/ 0 w 105"/>
                  <a:gd name="T17" fmla="*/ 0 h 621"/>
                  <a:gd name="T18" fmla="*/ 0 w 105"/>
                  <a:gd name="T19" fmla="*/ 4 h 621"/>
                  <a:gd name="T20" fmla="*/ 0 w 105"/>
                  <a:gd name="T21" fmla="*/ 612 h 621"/>
                  <a:gd name="T22" fmla="*/ 0 w 105"/>
                  <a:gd name="T23" fmla="*/ 616 h 621"/>
                  <a:gd name="T24" fmla="*/ 0 w 105"/>
                  <a:gd name="T25" fmla="*/ 616 h 621"/>
                  <a:gd name="T26" fmla="*/ 105 w 105"/>
                  <a:gd name="T27" fmla="*/ 621 h 621"/>
                  <a:gd name="T28" fmla="*/ 105 w 105"/>
                  <a:gd name="T29" fmla="*/ 612 h 6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5" h="621">
                    <a:moveTo>
                      <a:pt x="105" y="612"/>
                    </a:moveTo>
                    <a:lnTo>
                      <a:pt x="0" y="612"/>
                    </a:lnTo>
                    <a:lnTo>
                      <a:pt x="5" y="612"/>
                    </a:lnTo>
                    <a:lnTo>
                      <a:pt x="5" y="4"/>
                    </a:lnTo>
                    <a:lnTo>
                      <a:pt x="0" y="4"/>
                    </a:lnTo>
                    <a:lnTo>
                      <a:pt x="96" y="4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12"/>
                    </a:lnTo>
                    <a:lnTo>
                      <a:pt x="0" y="616"/>
                    </a:lnTo>
                    <a:lnTo>
                      <a:pt x="105" y="621"/>
                    </a:lnTo>
                    <a:lnTo>
                      <a:pt x="105" y="61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05" name="Freeform 218"/>
              <p:cNvSpPr>
                <a:spLocks/>
              </p:cNvSpPr>
              <p:nvPr/>
            </p:nvSpPr>
            <p:spPr bwMode="auto">
              <a:xfrm>
                <a:off x="1854" y="2766"/>
                <a:ext cx="4" cy="1246"/>
              </a:xfrm>
              <a:custGeom>
                <a:avLst/>
                <a:gdLst>
                  <a:gd name="T0" fmla="*/ 0 w 4"/>
                  <a:gd name="T1" fmla="*/ 0 h 1246"/>
                  <a:gd name="T2" fmla="*/ 0 w 4"/>
                  <a:gd name="T3" fmla="*/ 1246 h 1246"/>
                  <a:gd name="T4" fmla="*/ 4 w 4"/>
                  <a:gd name="T5" fmla="*/ 1246 h 1246"/>
                  <a:gd name="T6" fmla="*/ 4 w 4"/>
                  <a:gd name="T7" fmla="*/ 1246 h 1246"/>
                  <a:gd name="T8" fmla="*/ 4 w 4"/>
                  <a:gd name="T9" fmla="*/ 5 h 1246"/>
                  <a:gd name="T10" fmla="*/ 4 w 4"/>
                  <a:gd name="T11" fmla="*/ 0 h 1246"/>
                  <a:gd name="T12" fmla="*/ 0 w 4"/>
                  <a:gd name="T13" fmla="*/ 0 h 12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1246">
                    <a:moveTo>
                      <a:pt x="0" y="0"/>
                    </a:moveTo>
                    <a:lnTo>
                      <a:pt x="0" y="1246"/>
                    </a:lnTo>
                    <a:lnTo>
                      <a:pt x="4" y="1246"/>
                    </a:lnTo>
                    <a:lnTo>
                      <a:pt x="4" y="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06" name="Rectangle 219"/>
              <p:cNvSpPr>
                <a:spLocks noChangeArrowheads="1"/>
              </p:cNvSpPr>
              <p:nvPr/>
            </p:nvSpPr>
            <p:spPr bwMode="auto">
              <a:xfrm>
                <a:off x="3056" y="2766"/>
                <a:ext cx="4" cy="48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07" name="Freeform 220"/>
              <p:cNvSpPr>
                <a:spLocks/>
              </p:cNvSpPr>
              <p:nvPr/>
            </p:nvSpPr>
            <p:spPr bwMode="auto">
              <a:xfrm>
                <a:off x="626" y="2992"/>
                <a:ext cx="213" cy="208"/>
              </a:xfrm>
              <a:custGeom>
                <a:avLst/>
                <a:gdLst>
                  <a:gd name="T0" fmla="*/ 5 w 213"/>
                  <a:gd name="T1" fmla="*/ 134 h 208"/>
                  <a:gd name="T2" fmla="*/ 13 w 213"/>
                  <a:gd name="T3" fmla="*/ 156 h 208"/>
                  <a:gd name="T4" fmla="*/ 26 w 213"/>
                  <a:gd name="T5" fmla="*/ 169 h 208"/>
                  <a:gd name="T6" fmla="*/ 52 w 213"/>
                  <a:gd name="T7" fmla="*/ 191 h 208"/>
                  <a:gd name="T8" fmla="*/ 74 w 213"/>
                  <a:gd name="T9" fmla="*/ 204 h 208"/>
                  <a:gd name="T10" fmla="*/ 104 w 213"/>
                  <a:gd name="T11" fmla="*/ 208 h 208"/>
                  <a:gd name="T12" fmla="*/ 139 w 213"/>
                  <a:gd name="T13" fmla="*/ 204 h 208"/>
                  <a:gd name="T14" fmla="*/ 161 w 213"/>
                  <a:gd name="T15" fmla="*/ 191 h 208"/>
                  <a:gd name="T16" fmla="*/ 187 w 213"/>
                  <a:gd name="T17" fmla="*/ 169 h 208"/>
                  <a:gd name="T18" fmla="*/ 195 w 213"/>
                  <a:gd name="T19" fmla="*/ 156 h 208"/>
                  <a:gd name="T20" fmla="*/ 208 w 213"/>
                  <a:gd name="T21" fmla="*/ 134 h 208"/>
                  <a:gd name="T22" fmla="*/ 213 w 213"/>
                  <a:gd name="T23" fmla="*/ 100 h 208"/>
                  <a:gd name="T24" fmla="*/ 208 w 213"/>
                  <a:gd name="T25" fmla="*/ 74 h 208"/>
                  <a:gd name="T26" fmla="*/ 195 w 213"/>
                  <a:gd name="T27" fmla="*/ 52 h 208"/>
                  <a:gd name="T28" fmla="*/ 187 w 213"/>
                  <a:gd name="T29" fmla="*/ 35 h 208"/>
                  <a:gd name="T30" fmla="*/ 174 w 213"/>
                  <a:gd name="T31" fmla="*/ 22 h 208"/>
                  <a:gd name="T32" fmla="*/ 156 w 213"/>
                  <a:gd name="T33" fmla="*/ 13 h 208"/>
                  <a:gd name="T34" fmla="*/ 130 w 213"/>
                  <a:gd name="T35" fmla="*/ 0 h 208"/>
                  <a:gd name="T36" fmla="*/ 74 w 213"/>
                  <a:gd name="T37" fmla="*/ 0 h 208"/>
                  <a:gd name="T38" fmla="*/ 52 w 213"/>
                  <a:gd name="T39" fmla="*/ 13 h 208"/>
                  <a:gd name="T40" fmla="*/ 35 w 213"/>
                  <a:gd name="T41" fmla="*/ 26 h 208"/>
                  <a:gd name="T42" fmla="*/ 22 w 213"/>
                  <a:gd name="T43" fmla="*/ 39 h 208"/>
                  <a:gd name="T44" fmla="*/ 13 w 213"/>
                  <a:gd name="T45" fmla="*/ 56 h 208"/>
                  <a:gd name="T46" fmla="*/ 5 w 213"/>
                  <a:gd name="T47" fmla="*/ 74 h 208"/>
                  <a:gd name="T48" fmla="*/ 18 w 213"/>
                  <a:gd name="T49" fmla="*/ 87 h 208"/>
                  <a:gd name="T50" fmla="*/ 22 w 213"/>
                  <a:gd name="T51" fmla="*/ 65 h 208"/>
                  <a:gd name="T52" fmla="*/ 31 w 213"/>
                  <a:gd name="T53" fmla="*/ 52 h 208"/>
                  <a:gd name="T54" fmla="*/ 44 w 213"/>
                  <a:gd name="T55" fmla="*/ 35 h 208"/>
                  <a:gd name="T56" fmla="*/ 61 w 213"/>
                  <a:gd name="T57" fmla="*/ 26 h 208"/>
                  <a:gd name="T58" fmla="*/ 78 w 213"/>
                  <a:gd name="T59" fmla="*/ 17 h 208"/>
                  <a:gd name="T60" fmla="*/ 122 w 213"/>
                  <a:gd name="T61" fmla="*/ 13 h 208"/>
                  <a:gd name="T62" fmla="*/ 139 w 213"/>
                  <a:gd name="T63" fmla="*/ 22 h 208"/>
                  <a:gd name="T64" fmla="*/ 156 w 213"/>
                  <a:gd name="T65" fmla="*/ 30 h 208"/>
                  <a:gd name="T66" fmla="*/ 174 w 213"/>
                  <a:gd name="T67" fmla="*/ 43 h 208"/>
                  <a:gd name="T68" fmla="*/ 182 w 213"/>
                  <a:gd name="T69" fmla="*/ 61 h 208"/>
                  <a:gd name="T70" fmla="*/ 191 w 213"/>
                  <a:gd name="T71" fmla="*/ 78 h 208"/>
                  <a:gd name="T72" fmla="*/ 195 w 213"/>
                  <a:gd name="T73" fmla="*/ 108 h 208"/>
                  <a:gd name="T74" fmla="*/ 191 w 213"/>
                  <a:gd name="T75" fmla="*/ 126 h 208"/>
                  <a:gd name="T76" fmla="*/ 187 w 213"/>
                  <a:gd name="T77" fmla="*/ 143 h 208"/>
                  <a:gd name="T78" fmla="*/ 174 w 213"/>
                  <a:gd name="T79" fmla="*/ 161 h 208"/>
                  <a:gd name="T80" fmla="*/ 152 w 213"/>
                  <a:gd name="T81" fmla="*/ 182 h 208"/>
                  <a:gd name="T82" fmla="*/ 130 w 213"/>
                  <a:gd name="T83" fmla="*/ 187 h 208"/>
                  <a:gd name="T84" fmla="*/ 100 w 213"/>
                  <a:gd name="T85" fmla="*/ 195 h 208"/>
                  <a:gd name="T86" fmla="*/ 83 w 213"/>
                  <a:gd name="T87" fmla="*/ 187 h 208"/>
                  <a:gd name="T88" fmla="*/ 65 w 213"/>
                  <a:gd name="T89" fmla="*/ 182 h 208"/>
                  <a:gd name="T90" fmla="*/ 48 w 213"/>
                  <a:gd name="T91" fmla="*/ 174 h 208"/>
                  <a:gd name="T92" fmla="*/ 26 w 213"/>
                  <a:gd name="T93" fmla="*/ 147 h 208"/>
                  <a:gd name="T94" fmla="*/ 18 w 213"/>
                  <a:gd name="T95" fmla="*/ 126 h 208"/>
                  <a:gd name="T96" fmla="*/ 0 w 213"/>
                  <a:gd name="T97" fmla="*/ 104 h 20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13" h="208">
                    <a:moveTo>
                      <a:pt x="0" y="104"/>
                    </a:moveTo>
                    <a:lnTo>
                      <a:pt x="0" y="126"/>
                    </a:lnTo>
                    <a:lnTo>
                      <a:pt x="5" y="130"/>
                    </a:lnTo>
                    <a:lnTo>
                      <a:pt x="5" y="134"/>
                    </a:lnTo>
                    <a:lnTo>
                      <a:pt x="9" y="139"/>
                    </a:lnTo>
                    <a:lnTo>
                      <a:pt x="9" y="143"/>
                    </a:lnTo>
                    <a:lnTo>
                      <a:pt x="13" y="147"/>
                    </a:lnTo>
                    <a:lnTo>
                      <a:pt x="13" y="156"/>
                    </a:lnTo>
                    <a:lnTo>
                      <a:pt x="18" y="156"/>
                    </a:lnTo>
                    <a:lnTo>
                      <a:pt x="18" y="161"/>
                    </a:lnTo>
                    <a:lnTo>
                      <a:pt x="22" y="165"/>
                    </a:lnTo>
                    <a:lnTo>
                      <a:pt x="26" y="169"/>
                    </a:lnTo>
                    <a:lnTo>
                      <a:pt x="39" y="182"/>
                    </a:lnTo>
                    <a:lnTo>
                      <a:pt x="44" y="187"/>
                    </a:lnTo>
                    <a:lnTo>
                      <a:pt x="52" y="191"/>
                    </a:lnTo>
                    <a:lnTo>
                      <a:pt x="52" y="195"/>
                    </a:lnTo>
                    <a:lnTo>
                      <a:pt x="65" y="200"/>
                    </a:lnTo>
                    <a:lnTo>
                      <a:pt x="70" y="200"/>
                    </a:lnTo>
                    <a:lnTo>
                      <a:pt x="74" y="204"/>
                    </a:lnTo>
                    <a:lnTo>
                      <a:pt x="78" y="204"/>
                    </a:lnTo>
                    <a:lnTo>
                      <a:pt x="83" y="208"/>
                    </a:lnTo>
                    <a:lnTo>
                      <a:pt x="100" y="208"/>
                    </a:lnTo>
                    <a:lnTo>
                      <a:pt x="104" y="208"/>
                    </a:lnTo>
                    <a:lnTo>
                      <a:pt x="113" y="208"/>
                    </a:lnTo>
                    <a:lnTo>
                      <a:pt x="126" y="208"/>
                    </a:lnTo>
                    <a:lnTo>
                      <a:pt x="130" y="204"/>
                    </a:lnTo>
                    <a:lnTo>
                      <a:pt x="139" y="204"/>
                    </a:lnTo>
                    <a:lnTo>
                      <a:pt x="143" y="200"/>
                    </a:lnTo>
                    <a:lnTo>
                      <a:pt x="156" y="195"/>
                    </a:lnTo>
                    <a:lnTo>
                      <a:pt x="161" y="191"/>
                    </a:lnTo>
                    <a:lnTo>
                      <a:pt x="165" y="187"/>
                    </a:lnTo>
                    <a:lnTo>
                      <a:pt x="169" y="187"/>
                    </a:lnTo>
                    <a:lnTo>
                      <a:pt x="174" y="182"/>
                    </a:lnTo>
                    <a:lnTo>
                      <a:pt x="187" y="169"/>
                    </a:lnTo>
                    <a:lnTo>
                      <a:pt x="187" y="165"/>
                    </a:lnTo>
                    <a:lnTo>
                      <a:pt x="191" y="161"/>
                    </a:lnTo>
                    <a:lnTo>
                      <a:pt x="195" y="156"/>
                    </a:lnTo>
                    <a:lnTo>
                      <a:pt x="200" y="147"/>
                    </a:lnTo>
                    <a:lnTo>
                      <a:pt x="204" y="143"/>
                    </a:lnTo>
                    <a:lnTo>
                      <a:pt x="204" y="139"/>
                    </a:lnTo>
                    <a:lnTo>
                      <a:pt x="208" y="134"/>
                    </a:lnTo>
                    <a:lnTo>
                      <a:pt x="208" y="130"/>
                    </a:lnTo>
                    <a:lnTo>
                      <a:pt x="208" y="126"/>
                    </a:lnTo>
                    <a:lnTo>
                      <a:pt x="208" y="108"/>
                    </a:lnTo>
                    <a:lnTo>
                      <a:pt x="213" y="100"/>
                    </a:lnTo>
                    <a:lnTo>
                      <a:pt x="208" y="95"/>
                    </a:lnTo>
                    <a:lnTo>
                      <a:pt x="208" y="78"/>
                    </a:lnTo>
                    <a:lnTo>
                      <a:pt x="208" y="74"/>
                    </a:lnTo>
                    <a:lnTo>
                      <a:pt x="204" y="65"/>
                    </a:lnTo>
                    <a:lnTo>
                      <a:pt x="204" y="61"/>
                    </a:lnTo>
                    <a:lnTo>
                      <a:pt x="200" y="56"/>
                    </a:lnTo>
                    <a:lnTo>
                      <a:pt x="195" y="52"/>
                    </a:lnTo>
                    <a:lnTo>
                      <a:pt x="195" y="48"/>
                    </a:lnTo>
                    <a:lnTo>
                      <a:pt x="191" y="43"/>
                    </a:lnTo>
                    <a:lnTo>
                      <a:pt x="187" y="39"/>
                    </a:lnTo>
                    <a:lnTo>
                      <a:pt x="187" y="35"/>
                    </a:lnTo>
                    <a:lnTo>
                      <a:pt x="182" y="35"/>
                    </a:lnTo>
                    <a:lnTo>
                      <a:pt x="178" y="30"/>
                    </a:lnTo>
                    <a:lnTo>
                      <a:pt x="174" y="26"/>
                    </a:lnTo>
                    <a:lnTo>
                      <a:pt x="174" y="22"/>
                    </a:lnTo>
                    <a:lnTo>
                      <a:pt x="169" y="22"/>
                    </a:lnTo>
                    <a:lnTo>
                      <a:pt x="165" y="17"/>
                    </a:lnTo>
                    <a:lnTo>
                      <a:pt x="161" y="13"/>
                    </a:lnTo>
                    <a:lnTo>
                      <a:pt x="156" y="13"/>
                    </a:lnTo>
                    <a:lnTo>
                      <a:pt x="143" y="4"/>
                    </a:lnTo>
                    <a:lnTo>
                      <a:pt x="139" y="0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83" y="0"/>
                    </a:lnTo>
                    <a:lnTo>
                      <a:pt x="78" y="0"/>
                    </a:lnTo>
                    <a:lnTo>
                      <a:pt x="74" y="0"/>
                    </a:lnTo>
                    <a:lnTo>
                      <a:pt x="70" y="4"/>
                    </a:lnTo>
                    <a:lnTo>
                      <a:pt x="65" y="4"/>
                    </a:lnTo>
                    <a:lnTo>
                      <a:pt x="52" y="13"/>
                    </a:lnTo>
                    <a:lnTo>
                      <a:pt x="44" y="17"/>
                    </a:lnTo>
                    <a:lnTo>
                      <a:pt x="44" y="22"/>
                    </a:lnTo>
                    <a:lnTo>
                      <a:pt x="39" y="22"/>
                    </a:lnTo>
                    <a:lnTo>
                      <a:pt x="35" y="26"/>
                    </a:lnTo>
                    <a:lnTo>
                      <a:pt x="31" y="30"/>
                    </a:lnTo>
                    <a:lnTo>
                      <a:pt x="26" y="35"/>
                    </a:lnTo>
                    <a:lnTo>
                      <a:pt x="22" y="39"/>
                    </a:lnTo>
                    <a:lnTo>
                      <a:pt x="18" y="43"/>
                    </a:lnTo>
                    <a:lnTo>
                      <a:pt x="18" y="48"/>
                    </a:lnTo>
                    <a:lnTo>
                      <a:pt x="13" y="52"/>
                    </a:lnTo>
                    <a:lnTo>
                      <a:pt x="13" y="56"/>
                    </a:lnTo>
                    <a:lnTo>
                      <a:pt x="9" y="61"/>
                    </a:lnTo>
                    <a:lnTo>
                      <a:pt x="9" y="65"/>
                    </a:lnTo>
                    <a:lnTo>
                      <a:pt x="5" y="74"/>
                    </a:lnTo>
                    <a:lnTo>
                      <a:pt x="0" y="78"/>
                    </a:lnTo>
                    <a:lnTo>
                      <a:pt x="0" y="104"/>
                    </a:lnTo>
                    <a:lnTo>
                      <a:pt x="18" y="104"/>
                    </a:lnTo>
                    <a:lnTo>
                      <a:pt x="18" y="87"/>
                    </a:lnTo>
                    <a:lnTo>
                      <a:pt x="18" y="78"/>
                    </a:lnTo>
                    <a:lnTo>
                      <a:pt x="22" y="74"/>
                    </a:lnTo>
                    <a:lnTo>
                      <a:pt x="22" y="65"/>
                    </a:lnTo>
                    <a:lnTo>
                      <a:pt x="26" y="61"/>
                    </a:lnTo>
                    <a:lnTo>
                      <a:pt x="31" y="52"/>
                    </a:lnTo>
                    <a:lnTo>
                      <a:pt x="35" y="48"/>
                    </a:lnTo>
                    <a:lnTo>
                      <a:pt x="39" y="43"/>
                    </a:lnTo>
                    <a:lnTo>
                      <a:pt x="44" y="39"/>
                    </a:lnTo>
                    <a:lnTo>
                      <a:pt x="44" y="35"/>
                    </a:lnTo>
                    <a:lnTo>
                      <a:pt x="48" y="35"/>
                    </a:lnTo>
                    <a:lnTo>
                      <a:pt x="52" y="30"/>
                    </a:lnTo>
                    <a:lnTo>
                      <a:pt x="57" y="26"/>
                    </a:lnTo>
                    <a:lnTo>
                      <a:pt x="61" y="26"/>
                    </a:lnTo>
                    <a:lnTo>
                      <a:pt x="65" y="22"/>
                    </a:lnTo>
                    <a:lnTo>
                      <a:pt x="70" y="22"/>
                    </a:lnTo>
                    <a:lnTo>
                      <a:pt x="74" y="22"/>
                    </a:lnTo>
                    <a:lnTo>
                      <a:pt x="78" y="17"/>
                    </a:lnTo>
                    <a:lnTo>
                      <a:pt x="83" y="17"/>
                    </a:lnTo>
                    <a:lnTo>
                      <a:pt x="87" y="13"/>
                    </a:lnTo>
                    <a:lnTo>
                      <a:pt x="109" y="13"/>
                    </a:lnTo>
                    <a:lnTo>
                      <a:pt x="122" y="13"/>
                    </a:lnTo>
                    <a:lnTo>
                      <a:pt x="126" y="17"/>
                    </a:lnTo>
                    <a:lnTo>
                      <a:pt x="130" y="17"/>
                    </a:lnTo>
                    <a:lnTo>
                      <a:pt x="139" y="22"/>
                    </a:lnTo>
                    <a:lnTo>
                      <a:pt x="148" y="22"/>
                    </a:lnTo>
                    <a:lnTo>
                      <a:pt x="152" y="26"/>
                    </a:lnTo>
                    <a:lnTo>
                      <a:pt x="156" y="26"/>
                    </a:lnTo>
                    <a:lnTo>
                      <a:pt x="156" y="30"/>
                    </a:lnTo>
                    <a:lnTo>
                      <a:pt x="165" y="35"/>
                    </a:lnTo>
                    <a:lnTo>
                      <a:pt x="169" y="39"/>
                    </a:lnTo>
                    <a:lnTo>
                      <a:pt x="174" y="43"/>
                    </a:lnTo>
                    <a:lnTo>
                      <a:pt x="174" y="48"/>
                    </a:lnTo>
                    <a:lnTo>
                      <a:pt x="178" y="52"/>
                    </a:lnTo>
                    <a:lnTo>
                      <a:pt x="182" y="52"/>
                    </a:lnTo>
                    <a:lnTo>
                      <a:pt x="182" y="61"/>
                    </a:lnTo>
                    <a:lnTo>
                      <a:pt x="187" y="61"/>
                    </a:lnTo>
                    <a:lnTo>
                      <a:pt x="187" y="65"/>
                    </a:lnTo>
                    <a:lnTo>
                      <a:pt x="187" y="74"/>
                    </a:lnTo>
                    <a:lnTo>
                      <a:pt x="191" y="78"/>
                    </a:lnTo>
                    <a:lnTo>
                      <a:pt x="195" y="87"/>
                    </a:lnTo>
                    <a:lnTo>
                      <a:pt x="195" y="100"/>
                    </a:lnTo>
                    <a:lnTo>
                      <a:pt x="195" y="108"/>
                    </a:lnTo>
                    <a:lnTo>
                      <a:pt x="200" y="100"/>
                    </a:lnTo>
                    <a:lnTo>
                      <a:pt x="195" y="104"/>
                    </a:lnTo>
                    <a:lnTo>
                      <a:pt x="195" y="121"/>
                    </a:lnTo>
                    <a:lnTo>
                      <a:pt x="191" y="126"/>
                    </a:lnTo>
                    <a:lnTo>
                      <a:pt x="187" y="134"/>
                    </a:lnTo>
                    <a:lnTo>
                      <a:pt x="187" y="139"/>
                    </a:lnTo>
                    <a:lnTo>
                      <a:pt x="187" y="143"/>
                    </a:lnTo>
                    <a:lnTo>
                      <a:pt x="182" y="147"/>
                    </a:lnTo>
                    <a:lnTo>
                      <a:pt x="182" y="152"/>
                    </a:lnTo>
                    <a:lnTo>
                      <a:pt x="178" y="156"/>
                    </a:lnTo>
                    <a:lnTo>
                      <a:pt x="174" y="161"/>
                    </a:lnTo>
                    <a:lnTo>
                      <a:pt x="165" y="174"/>
                    </a:lnTo>
                    <a:lnTo>
                      <a:pt x="156" y="174"/>
                    </a:lnTo>
                    <a:lnTo>
                      <a:pt x="156" y="178"/>
                    </a:lnTo>
                    <a:lnTo>
                      <a:pt x="152" y="182"/>
                    </a:lnTo>
                    <a:lnTo>
                      <a:pt x="148" y="182"/>
                    </a:lnTo>
                    <a:lnTo>
                      <a:pt x="139" y="187"/>
                    </a:lnTo>
                    <a:lnTo>
                      <a:pt x="130" y="187"/>
                    </a:lnTo>
                    <a:lnTo>
                      <a:pt x="126" y="187"/>
                    </a:lnTo>
                    <a:lnTo>
                      <a:pt x="122" y="191"/>
                    </a:lnTo>
                    <a:lnTo>
                      <a:pt x="109" y="191"/>
                    </a:lnTo>
                    <a:lnTo>
                      <a:pt x="100" y="195"/>
                    </a:lnTo>
                    <a:lnTo>
                      <a:pt x="109" y="195"/>
                    </a:lnTo>
                    <a:lnTo>
                      <a:pt x="104" y="191"/>
                    </a:lnTo>
                    <a:lnTo>
                      <a:pt x="87" y="191"/>
                    </a:lnTo>
                    <a:lnTo>
                      <a:pt x="83" y="187"/>
                    </a:lnTo>
                    <a:lnTo>
                      <a:pt x="78" y="187"/>
                    </a:lnTo>
                    <a:lnTo>
                      <a:pt x="74" y="187"/>
                    </a:lnTo>
                    <a:lnTo>
                      <a:pt x="70" y="187"/>
                    </a:lnTo>
                    <a:lnTo>
                      <a:pt x="65" y="182"/>
                    </a:lnTo>
                    <a:lnTo>
                      <a:pt x="61" y="182"/>
                    </a:lnTo>
                    <a:lnTo>
                      <a:pt x="57" y="178"/>
                    </a:lnTo>
                    <a:lnTo>
                      <a:pt x="52" y="174"/>
                    </a:lnTo>
                    <a:lnTo>
                      <a:pt x="48" y="174"/>
                    </a:lnTo>
                    <a:lnTo>
                      <a:pt x="35" y="161"/>
                    </a:lnTo>
                    <a:lnTo>
                      <a:pt x="31" y="156"/>
                    </a:lnTo>
                    <a:lnTo>
                      <a:pt x="31" y="152"/>
                    </a:lnTo>
                    <a:lnTo>
                      <a:pt x="26" y="147"/>
                    </a:lnTo>
                    <a:lnTo>
                      <a:pt x="26" y="143"/>
                    </a:lnTo>
                    <a:lnTo>
                      <a:pt x="22" y="139"/>
                    </a:lnTo>
                    <a:lnTo>
                      <a:pt x="22" y="134"/>
                    </a:lnTo>
                    <a:lnTo>
                      <a:pt x="18" y="126"/>
                    </a:lnTo>
                    <a:lnTo>
                      <a:pt x="18" y="121"/>
                    </a:lnTo>
                    <a:lnTo>
                      <a:pt x="18" y="10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08" name="Rectangle 221"/>
              <p:cNvSpPr>
                <a:spLocks noChangeArrowheads="1"/>
              </p:cNvSpPr>
              <p:nvPr/>
            </p:nvSpPr>
            <p:spPr bwMode="auto">
              <a:xfrm>
                <a:off x="678" y="2996"/>
                <a:ext cx="165" cy="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09" name="Rectangle 222"/>
              <p:cNvSpPr>
                <a:spLocks noChangeArrowheads="1"/>
              </p:cNvSpPr>
              <p:nvPr/>
            </p:nvSpPr>
            <p:spPr bwMode="auto">
              <a:xfrm>
                <a:off x="680" y="2989"/>
                <a:ext cx="9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2000"/>
                  <a:t>~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Freeform 223"/>
              <p:cNvSpPr>
                <a:spLocks/>
              </p:cNvSpPr>
              <p:nvPr/>
            </p:nvSpPr>
            <p:spPr bwMode="auto">
              <a:xfrm>
                <a:off x="635" y="3591"/>
                <a:ext cx="208" cy="213"/>
              </a:xfrm>
              <a:custGeom>
                <a:avLst/>
                <a:gdLst>
                  <a:gd name="T0" fmla="*/ 4 w 208"/>
                  <a:gd name="T1" fmla="*/ 134 h 213"/>
                  <a:gd name="T2" fmla="*/ 13 w 208"/>
                  <a:gd name="T3" fmla="*/ 156 h 213"/>
                  <a:gd name="T4" fmla="*/ 22 w 208"/>
                  <a:gd name="T5" fmla="*/ 174 h 213"/>
                  <a:gd name="T6" fmla="*/ 48 w 208"/>
                  <a:gd name="T7" fmla="*/ 191 h 213"/>
                  <a:gd name="T8" fmla="*/ 65 w 208"/>
                  <a:gd name="T9" fmla="*/ 204 h 213"/>
                  <a:gd name="T10" fmla="*/ 95 w 208"/>
                  <a:gd name="T11" fmla="*/ 208 h 213"/>
                  <a:gd name="T12" fmla="*/ 130 w 208"/>
                  <a:gd name="T13" fmla="*/ 204 h 213"/>
                  <a:gd name="T14" fmla="*/ 156 w 208"/>
                  <a:gd name="T15" fmla="*/ 195 h 213"/>
                  <a:gd name="T16" fmla="*/ 169 w 208"/>
                  <a:gd name="T17" fmla="*/ 187 h 213"/>
                  <a:gd name="T18" fmla="*/ 191 w 208"/>
                  <a:gd name="T19" fmla="*/ 160 h 213"/>
                  <a:gd name="T20" fmla="*/ 199 w 208"/>
                  <a:gd name="T21" fmla="*/ 139 h 213"/>
                  <a:gd name="T22" fmla="*/ 204 w 208"/>
                  <a:gd name="T23" fmla="*/ 113 h 213"/>
                  <a:gd name="T24" fmla="*/ 204 w 208"/>
                  <a:gd name="T25" fmla="*/ 78 h 213"/>
                  <a:gd name="T26" fmla="*/ 195 w 208"/>
                  <a:gd name="T27" fmla="*/ 56 h 213"/>
                  <a:gd name="T28" fmla="*/ 186 w 208"/>
                  <a:gd name="T29" fmla="*/ 43 h 213"/>
                  <a:gd name="T30" fmla="*/ 173 w 208"/>
                  <a:gd name="T31" fmla="*/ 26 h 213"/>
                  <a:gd name="T32" fmla="*/ 156 w 208"/>
                  <a:gd name="T33" fmla="*/ 17 h 213"/>
                  <a:gd name="T34" fmla="*/ 134 w 208"/>
                  <a:gd name="T35" fmla="*/ 4 h 213"/>
                  <a:gd name="T36" fmla="*/ 74 w 208"/>
                  <a:gd name="T37" fmla="*/ 4 h 213"/>
                  <a:gd name="T38" fmla="*/ 56 w 208"/>
                  <a:gd name="T39" fmla="*/ 13 h 213"/>
                  <a:gd name="T40" fmla="*/ 43 w 208"/>
                  <a:gd name="T41" fmla="*/ 22 h 213"/>
                  <a:gd name="T42" fmla="*/ 26 w 208"/>
                  <a:gd name="T43" fmla="*/ 35 h 213"/>
                  <a:gd name="T44" fmla="*/ 17 w 208"/>
                  <a:gd name="T45" fmla="*/ 52 h 213"/>
                  <a:gd name="T46" fmla="*/ 4 w 208"/>
                  <a:gd name="T47" fmla="*/ 69 h 213"/>
                  <a:gd name="T48" fmla="*/ 0 w 208"/>
                  <a:gd name="T49" fmla="*/ 104 h 213"/>
                  <a:gd name="T50" fmla="*/ 17 w 208"/>
                  <a:gd name="T51" fmla="*/ 78 h 213"/>
                  <a:gd name="T52" fmla="*/ 26 w 208"/>
                  <a:gd name="T53" fmla="*/ 61 h 213"/>
                  <a:gd name="T54" fmla="*/ 35 w 208"/>
                  <a:gd name="T55" fmla="*/ 43 h 213"/>
                  <a:gd name="T56" fmla="*/ 52 w 208"/>
                  <a:gd name="T57" fmla="*/ 30 h 213"/>
                  <a:gd name="T58" fmla="*/ 65 w 208"/>
                  <a:gd name="T59" fmla="*/ 22 h 213"/>
                  <a:gd name="T60" fmla="*/ 87 w 208"/>
                  <a:gd name="T61" fmla="*/ 17 h 213"/>
                  <a:gd name="T62" fmla="*/ 130 w 208"/>
                  <a:gd name="T63" fmla="*/ 17 h 213"/>
                  <a:gd name="T64" fmla="*/ 147 w 208"/>
                  <a:gd name="T65" fmla="*/ 26 h 213"/>
                  <a:gd name="T66" fmla="*/ 160 w 208"/>
                  <a:gd name="T67" fmla="*/ 39 h 213"/>
                  <a:gd name="T68" fmla="*/ 173 w 208"/>
                  <a:gd name="T69" fmla="*/ 52 h 213"/>
                  <a:gd name="T70" fmla="*/ 186 w 208"/>
                  <a:gd name="T71" fmla="*/ 69 h 213"/>
                  <a:gd name="T72" fmla="*/ 191 w 208"/>
                  <a:gd name="T73" fmla="*/ 87 h 213"/>
                  <a:gd name="T74" fmla="*/ 191 w 208"/>
                  <a:gd name="T75" fmla="*/ 104 h 213"/>
                  <a:gd name="T76" fmla="*/ 186 w 208"/>
                  <a:gd name="T77" fmla="*/ 134 h 213"/>
                  <a:gd name="T78" fmla="*/ 178 w 208"/>
                  <a:gd name="T79" fmla="*/ 152 h 213"/>
                  <a:gd name="T80" fmla="*/ 156 w 208"/>
                  <a:gd name="T81" fmla="*/ 178 h 213"/>
                  <a:gd name="T82" fmla="*/ 134 w 208"/>
                  <a:gd name="T83" fmla="*/ 187 h 213"/>
                  <a:gd name="T84" fmla="*/ 117 w 208"/>
                  <a:gd name="T85" fmla="*/ 191 h 213"/>
                  <a:gd name="T86" fmla="*/ 100 w 208"/>
                  <a:gd name="T87" fmla="*/ 191 h 213"/>
                  <a:gd name="T88" fmla="*/ 74 w 208"/>
                  <a:gd name="T89" fmla="*/ 187 h 213"/>
                  <a:gd name="T90" fmla="*/ 56 w 208"/>
                  <a:gd name="T91" fmla="*/ 178 h 213"/>
                  <a:gd name="T92" fmla="*/ 30 w 208"/>
                  <a:gd name="T93" fmla="*/ 156 h 213"/>
                  <a:gd name="T94" fmla="*/ 22 w 208"/>
                  <a:gd name="T95" fmla="*/ 139 h 213"/>
                  <a:gd name="T96" fmla="*/ 17 w 208"/>
                  <a:gd name="T97" fmla="*/ 121 h 21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08" h="213">
                    <a:moveTo>
                      <a:pt x="0" y="104"/>
                    </a:moveTo>
                    <a:lnTo>
                      <a:pt x="0" y="126"/>
                    </a:lnTo>
                    <a:lnTo>
                      <a:pt x="4" y="130"/>
                    </a:lnTo>
                    <a:lnTo>
                      <a:pt x="4" y="134"/>
                    </a:lnTo>
                    <a:lnTo>
                      <a:pt x="4" y="139"/>
                    </a:lnTo>
                    <a:lnTo>
                      <a:pt x="4" y="147"/>
                    </a:lnTo>
                    <a:lnTo>
                      <a:pt x="9" y="152"/>
                    </a:lnTo>
                    <a:lnTo>
                      <a:pt x="13" y="156"/>
                    </a:lnTo>
                    <a:lnTo>
                      <a:pt x="17" y="160"/>
                    </a:lnTo>
                    <a:lnTo>
                      <a:pt x="17" y="165"/>
                    </a:lnTo>
                    <a:lnTo>
                      <a:pt x="22" y="165"/>
                    </a:lnTo>
                    <a:lnTo>
                      <a:pt x="22" y="174"/>
                    </a:lnTo>
                    <a:lnTo>
                      <a:pt x="35" y="187"/>
                    </a:lnTo>
                    <a:lnTo>
                      <a:pt x="43" y="187"/>
                    </a:lnTo>
                    <a:lnTo>
                      <a:pt x="43" y="191"/>
                    </a:lnTo>
                    <a:lnTo>
                      <a:pt x="48" y="191"/>
                    </a:lnTo>
                    <a:lnTo>
                      <a:pt x="52" y="195"/>
                    </a:lnTo>
                    <a:lnTo>
                      <a:pt x="56" y="200"/>
                    </a:lnTo>
                    <a:lnTo>
                      <a:pt x="61" y="204"/>
                    </a:lnTo>
                    <a:lnTo>
                      <a:pt x="65" y="204"/>
                    </a:lnTo>
                    <a:lnTo>
                      <a:pt x="74" y="204"/>
                    </a:lnTo>
                    <a:lnTo>
                      <a:pt x="78" y="208"/>
                    </a:lnTo>
                    <a:lnTo>
                      <a:pt x="95" y="208"/>
                    </a:lnTo>
                    <a:lnTo>
                      <a:pt x="100" y="213"/>
                    </a:lnTo>
                    <a:lnTo>
                      <a:pt x="108" y="208"/>
                    </a:lnTo>
                    <a:lnTo>
                      <a:pt x="121" y="208"/>
                    </a:lnTo>
                    <a:lnTo>
                      <a:pt x="130" y="204"/>
                    </a:lnTo>
                    <a:lnTo>
                      <a:pt x="134" y="204"/>
                    </a:lnTo>
                    <a:lnTo>
                      <a:pt x="139" y="204"/>
                    </a:lnTo>
                    <a:lnTo>
                      <a:pt x="143" y="204"/>
                    </a:lnTo>
                    <a:lnTo>
                      <a:pt x="156" y="195"/>
                    </a:lnTo>
                    <a:lnTo>
                      <a:pt x="156" y="191"/>
                    </a:lnTo>
                    <a:lnTo>
                      <a:pt x="160" y="191"/>
                    </a:lnTo>
                    <a:lnTo>
                      <a:pt x="165" y="187"/>
                    </a:lnTo>
                    <a:lnTo>
                      <a:pt x="169" y="187"/>
                    </a:lnTo>
                    <a:lnTo>
                      <a:pt x="182" y="174"/>
                    </a:lnTo>
                    <a:lnTo>
                      <a:pt x="186" y="165"/>
                    </a:lnTo>
                    <a:lnTo>
                      <a:pt x="191" y="160"/>
                    </a:lnTo>
                    <a:lnTo>
                      <a:pt x="191" y="156"/>
                    </a:lnTo>
                    <a:lnTo>
                      <a:pt x="195" y="152"/>
                    </a:lnTo>
                    <a:lnTo>
                      <a:pt x="199" y="147"/>
                    </a:lnTo>
                    <a:lnTo>
                      <a:pt x="199" y="139"/>
                    </a:lnTo>
                    <a:lnTo>
                      <a:pt x="204" y="134"/>
                    </a:lnTo>
                    <a:lnTo>
                      <a:pt x="204" y="130"/>
                    </a:lnTo>
                    <a:lnTo>
                      <a:pt x="204" y="126"/>
                    </a:lnTo>
                    <a:lnTo>
                      <a:pt x="204" y="113"/>
                    </a:lnTo>
                    <a:lnTo>
                      <a:pt x="208" y="104"/>
                    </a:lnTo>
                    <a:lnTo>
                      <a:pt x="204" y="100"/>
                    </a:lnTo>
                    <a:lnTo>
                      <a:pt x="204" y="82"/>
                    </a:lnTo>
                    <a:lnTo>
                      <a:pt x="204" y="78"/>
                    </a:lnTo>
                    <a:lnTo>
                      <a:pt x="204" y="74"/>
                    </a:lnTo>
                    <a:lnTo>
                      <a:pt x="199" y="69"/>
                    </a:lnTo>
                    <a:lnTo>
                      <a:pt x="199" y="65"/>
                    </a:lnTo>
                    <a:lnTo>
                      <a:pt x="195" y="56"/>
                    </a:lnTo>
                    <a:lnTo>
                      <a:pt x="191" y="52"/>
                    </a:lnTo>
                    <a:lnTo>
                      <a:pt x="186" y="43"/>
                    </a:lnTo>
                    <a:lnTo>
                      <a:pt x="182" y="39"/>
                    </a:lnTo>
                    <a:lnTo>
                      <a:pt x="178" y="35"/>
                    </a:lnTo>
                    <a:lnTo>
                      <a:pt x="173" y="30"/>
                    </a:lnTo>
                    <a:lnTo>
                      <a:pt x="173" y="26"/>
                    </a:lnTo>
                    <a:lnTo>
                      <a:pt x="169" y="26"/>
                    </a:lnTo>
                    <a:lnTo>
                      <a:pt x="165" y="22"/>
                    </a:lnTo>
                    <a:lnTo>
                      <a:pt x="160" y="17"/>
                    </a:lnTo>
                    <a:lnTo>
                      <a:pt x="156" y="17"/>
                    </a:lnTo>
                    <a:lnTo>
                      <a:pt x="156" y="13"/>
                    </a:lnTo>
                    <a:lnTo>
                      <a:pt x="143" y="4"/>
                    </a:lnTo>
                    <a:lnTo>
                      <a:pt x="139" y="4"/>
                    </a:lnTo>
                    <a:lnTo>
                      <a:pt x="134" y="4"/>
                    </a:lnTo>
                    <a:lnTo>
                      <a:pt x="130" y="4"/>
                    </a:lnTo>
                    <a:lnTo>
                      <a:pt x="121" y="0"/>
                    </a:lnTo>
                    <a:lnTo>
                      <a:pt x="78" y="0"/>
                    </a:lnTo>
                    <a:lnTo>
                      <a:pt x="74" y="4"/>
                    </a:lnTo>
                    <a:lnTo>
                      <a:pt x="65" y="4"/>
                    </a:lnTo>
                    <a:lnTo>
                      <a:pt x="61" y="4"/>
                    </a:lnTo>
                    <a:lnTo>
                      <a:pt x="56" y="13"/>
                    </a:lnTo>
                    <a:lnTo>
                      <a:pt x="52" y="13"/>
                    </a:lnTo>
                    <a:lnTo>
                      <a:pt x="48" y="17"/>
                    </a:lnTo>
                    <a:lnTo>
                      <a:pt x="43" y="17"/>
                    </a:lnTo>
                    <a:lnTo>
                      <a:pt x="43" y="22"/>
                    </a:lnTo>
                    <a:lnTo>
                      <a:pt x="35" y="26"/>
                    </a:lnTo>
                    <a:lnTo>
                      <a:pt x="30" y="30"/>
                    </a:lnTo>
                    <a:lnTo>
                      <a:pt x="26" y="35"/>
                    </a:lnTo>
                    <a:lnTo>
                      <a:pt x="22" y="39"/>
                    </a:lnTo>
                    <a:lnTo>
                      <a:pt x="22" y="43"/>
                    </a:lnTo>
                    <a:lnTo>
                      <a:pt x="17" y="43"/>
                    </a:lnTo>
                    <a:lnTo>
                      <a:pt x="17" y="52"/>
                    </a:lnTo>
                    <a:lnTo>
                      <a:pt x="13" y="52"/>
                    </a:lnTo>
                    <a:lnTo>
                      <a:pt x="9" y="56"/>
                    </a:lnTo>
                    <a:lnTo>
                      <a:pt x="4" y="65"/>
                    </a:lnTo>
                    <a:lnTo>
                      <a:pt x="4" y="69"/>
                    </a:lnTo>
                    <a:lnTo>
                      <a:pt x="4" y="74"/>
                    </a:lnTo>
                    <a:lnTo>
                      <a:pt x="4" y="78"/>
                    </a:lnTo>
                    <a:lnTo>
                      <a:pt x="0" y="82"/>
                    </a:lnTo>
                    <a:lnTo>
                      <a:pt x="0" y="104"/>
                    </a:lnTo>
                    <a:lnTo>
                      <a:pt x="17" y="104"/>
                    </a:lnTo>
                    <a:lnTo>
                      <a:pt x="17" y="87"/>
                    </a:lnTo>
                    <a:lnTo>
                      <a:pt x="17" y="82"/>
                    </a:lnTo>
                    <a:lnTo>
                      <a:pt x="17" y="78"/>
                    </a:lnTo>
                    <a:lnTo>
                      <a:pt x="22" y="74"/>
                    </a:lnTo>
                    <a:lnTo>
                      <a:pt x="22" y="69"/>
                    </a:lnTo>
                    <a:lnTo>
                      <a:pt x="22" y="65"/>
                    </a:lnTo>
                    <a:lnTo>
                      <a:pt x="26" y="61"/>
                    </a:lnTo>
                    <a:lnTo>
                      <a:pt x="30" y="56"/>
                    </a:lnTo>
                    <a:lnTo>
                      <a:pt x="30" y="52"/>
                    </a:lnTo>
                    <a:lnTo>
                      <a:pt x="35" y="48"/>
                    </a:lnTo>
                    <a:lnTo>
                      <a:pt x="35" y="43"/>
                    </a:lnTo>
                    <a:lnTo>
                      <a:pt x="43" y="43"/>
                    </a:lnTo>
                    <a:lnTo>
                      <a:pt x="43" y="39"/>
                    </a:lnTo>
                    <a:lnTo>
                      <a:pt x="48" y="35"/>
                    </a:lnTo>
                    <a:lnTo>
                      <a:pt x="52" y="30"/>
                    </a:lnTo>
                    <a:lnTo>
                      <a:pt x="56" y="30"/>
                    </a:lnTo>
                    <a:lnTo>
                      <a:pt x="61" y="26"/>
                    </a:lnTo>
                    <a:lnTo>
                      <a:pt x="65" y="22"/>
                    </a:lnTo>
                    <a:lnTo>
                      <a:pt x="74" y="22"/>
                    </a:lnTo>
                    <a:lnTo>
                      <a:pt x="78" y="17"/>
                    </a:lnTo>
                    <a:lnTo>
                      <a:pt x="87" y="17"/>
                    </a:lnTo>
                    <a:lnTo>
                      <a:pt x="104" y="17"/>
                    </a:lnTo>
                    <a:lnTo>
                      <a:pt x="117" y="17"/>
                    </a:lnTo>
                    <a:lnTo>
                      <a:pt x="121" y="17"/>
                    </a:lnTo>
                    <a:lnTo>
                      <a:pt x="130" y="17"/>
                    </a:lnTo>
                    <a:lnTo>
                      <a:pt x="134" y="22"/>
                    </a:lnTo>
                    <a:lnTo>
                      <a:pt x="143" y="26"/>
                    </a:lnTo>
                    <a:lnTo>
                      <a:pt x="147" y="26"/>
                    </a:lnTo>
                    <a:lnTo>
                      <a:pt x="152" y="30"/>
                    </a:lnTo>
                    <a:lnTo>
                      <a:pt x="156" y="30"/>
                    </a:lnTo>
                    <a:lnTo>
                      <a:pt x="160" y="35"/>
                    </a:lnTo>
                    <a:lnTo>
                      <a:pt x="160" y="39"/>
                    </a:lnTo>
                    <a:lnTo>
                      <a:pt x="165" y="43"/>
                    </a:lnTo>
                    <a:lnTo>
                      <a:pt x="169" y="43"/>
                    </a:lnTo>
                    <a:lnTo>
                      <a:pt x="173" y="48"/>
                    </a:lnTo>
                    <a:lnTo>
                      <a:pt x="173" y="52"/>
                    </a:lnTo>
                    <a:lnTo>
                      <a:pt x="178" y="56"/>
                    </a:lnTo>
                    <a:lnTo>
                      <a:pt x="178" y="61"/>
                    </a:lnTo>
                    <a:lnTo>
                      <a:pt x="182" y="65"/>
                    </a:lnTo>
                    <a:lnTo>
                      <a:pt x="186" y="69"/>
                    </a:lnTo>
                    <a:lnTo>
                      <a:pt x="186" y="74"/>
                    </a:lnTo>
                    <a:lnTo>
                      <a:pt x="186" y="78"/>
                    </a:lnTo>
                    <a:lnTo>
                      <a:pt x="186" y="82"/>
                    </a:lnTo>
                    <a:lnTo>
                      <a:pt x="191" y="87"/>
                    </a:lnTo>
                    <a:lnTo>
                      <a:pt x="191" y="104"/>
                    </a:lnTo>
                    <a:lnTo>
                      <a:pt x="191" y="108"/>
                    </a:lnTo>
                    <a:lnTo>
                      <a:pt x="195" y="100"/>
                    </a:lnTo>
                    <a:lnTo>
                      <a:pt x="191" y="104"/>
                    </a:lnTo>
                    <a:lnTo>
                      <a:pt x="191" y="121"/>
                    </a:lnTo>
                    <a:lnTo>
                      <a:pt x="186" y="126"/>
                    </a:lnTo>
                    <a:lnTo>
                      <a:pt x="186" y="130"/>
                    </a:lnTo>
                    <a:lnTo>
                      <a:pt x="186" y="134"/>
                    </a:lnTo>
                    <a:lnTo>
                      <a:pt x="186" y="139"/>
                    </a:lnTo>
                    <a:lnTo>
                      <a:pt x="182" y="147"/>
                    </a:lnTo>
                    <a:lnTo>
                      <a:pt x="178" y="147"/>
                    </a:lnTo>
                    <a:lnTo>
                      <a:pt x="178" y="152"/>
                    </a:lnTo>
                    <a:lnTo>
                      <a:pt x="173" y="156"/>
                    </a:lnTo>
                    <a:lnTo>
                      <a:pt x="173" y="160"/>
                    </a:lnTo>
                    <a:lnTo>
                      <a:pt x="160" y="174"/>
                    </a:lnTo>
                    <a:lnTo>
                      <a:pt x="156" y="178"/>
                    </a:lnTo>
                    <a:lnTo>
                      <a:pt x="152" y="178"/>
                    </a:lnTo>
                    <a:lnTo>
                      <a:pt x="147" y="182"/>
                    </a:lnTo>
                    <a:lnTo>
                      <a:pt x="143" y="187"/>
                    </a:lnTo>
                    <a:lnTo>
                      <a:pt x="134" y="187"/>
                    </a:lnTo>
                    <a:lnTo>
                      <a:pt x="130" y="191"/>
                    </a:lnTo>
                    <a:lnTo>
                      <a:pt x="121" y="191"/>
                    </a:lnTo>
                    <a:lnTo>
                      <a:pt x="117" y="191"/>
                    </a:lnTo>
                    <a:lnTo>
                      <a:pt x="104" y="191"/>
                    </a:lnTo>
                    <a:lnTo>
                      <a:pt x="100" y="200"/>
                    </a:lnTo>
                    <a:lnTo>
                      <a:pt x="104" y="195"/>
                    </a:lnTo>
                    <a:lnTo>
                      <a:pt x="100" y="191"/>
                    </a:lnTo>
                    <a:lnTo>
                      <a:pt x="87" y="191"/>
                    </a:lnTo>
                    <a:lnTo>
                      <a:pt x="78" y="191"/>
                    </a:lnTo>
                    <a:lnTo>
                      <a:pt x="74" y="187"/>
                    </a:lnTo>
                    <a:lnTo>
                      <a:pt x="65" y="187"/>
                    </a:lnTo>
                    <a:lnTo>
                      <a:pt x="61" y="187"/>
                    </a:lnTo>
                    <a:lnTo>
                      <a:pt x="61" y="182"/>
                    </a:lnTo>
                    <a:lnTo>
                      <a:pt x="56" y="178"/>
                    </a:lnTo>
                    <a:lnTo>
                      <a:pt x="52" y="178"/>
                    </a:lnTo>
                    <a:lnTo>
                      <a:pt x="48" y="174"/>
                    </a:lnTo>
                    <a:lnTo>
                      <a:pt x="35" y="160"/>
                    </a:lnTo>
                    <a:lnTo>
                      <a:pt x="30" y="156"/>
                    </a:lnTo>
                    <a:lnTo>
                      <a:pt x="30" y="152"/>
                    </a:lnTo>
                    <a:lnTo>
                      <a:pt x="26" y="147"/>
                    </a:lnTo>
                    <a:lnTo>
                      <a:pt x="22" y="147"/>
                    </a:lnTo>
                    <a:lnTo>
                      <a:pt x="22" y="139"/>
                    </a:lnTo>
                    <a:lnTo>
                      <a:pt x="22" y="134"/>
                    </a:lnTo>
                    <a:lnTo>
                      <a:pt x="17" y="130"/>
                    </a:lnTo>
                    <a:lnTo>
                      <a:pt x="17" y="126"/>
                    </a:lnTo>
                    <a:lnTo>
                      <a:pt x="17" y="121"/>
                    </a:lnTo>
                    <a:lnTo>
                      <a:pt x="17" y="10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11" name="Rectangle 224"/>
              <p:cNvSpPr>
                <a:spLocks noChangeArrowheads="1"/>
              </p:cNvSpPr>
              <p:nvPr/>
            </p:nvSpPr>
            <p:spPr bwMode="auto">
              <a:xfrm>
                <a:off x="675" y="3600"/>
                <a:ext cx="164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12" name="Rectangle 225"/>
              <p:cNvSpPr>
                <a:spLocks noChangeArrowheads="1"/>
              </p:cNvSpPr>
              <p:nvPr/>
            </p:nvSpPr>
            <p:spPr bwMode="auto">
              <a:xfrm>
                <a:off x="680" y="3601"/>
                <a:ext cx="9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2000"/>
                  <a:t>~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Freeform 226"/>
              <p:cNvSpPr>
                <a:spLocks/>
              </p:cNvSpPr>
              <p:nvPr/>
            </p:nvSpPr>
            <p:spPr bwMode="auto">
              <a:xfrm>
                <a:off x="635" y="3287"/>
                <a:ext cx="204" cy="213"/>
              </a:xfrm>
              <a:custGeom>
                <a:avLst/>
                <a:gdLst>
                  <a:gd name="T0" fmla="*/ 0 w 204"/>
                  <a:gd name="T1" fmla="*/ 135 h 213"/>
                  <a:gd name="T2" fmla="*/ 13 w 204"/>
                  <a:gd name="T3" fmla="*/ 161 h 213"/>
                  <a:gd name="T4" fmla="*/ 22 w 204"/>
                  <a:gd name="T5" fmla="*/ 174 h 213"/>
                  <a:gd name="T6" fmla="*/ 39 w 204"/>
                  <a:gd name="T7" fmla="*/ 187 h 213"/>
                  <a:gd name="T8" fmla="*/ 56 w 204"/>
                  <a:gd name="T9" fmla="*/ 200 h 213"/>
                  <a:gd name="T10" fmla="*/ 74 w 204"/>
                  <a:gd name="T11" fmla="*/ 208 h 213"/>
                  <a:gd name="T12" fmla="*/ 104 w 204"/>
                  <a:gd name="T13" fmla="*/ 208 h 213"/>
                  <a:gd name="T14" fmla="*/ 134 w 204"/>
                  <a:gd name="T15" fmla="*/ 204 h 213"/>
                  <a:gd name="T16" fmla="*/ 160 w 204"/>
                  <a:gd name="T17" fmla="*/ 191 h 213"/>
                  <a:gd name="T18" fmla="*/ 173 w 204"/>
                  <a:gd name="T19" fmla="*/ 178 h 213"/>
                  <a:gd name="T20" fmla="*/ 186 w 204"/>
                  <a:gd name="T21" fmla="*/ 165 h 213"/>
                  <a:gd name="T22" fmla="*/ 199 w 204"/>
                  <a:gd name="T23" fmla="*/ 139 h 213"/>
                  <a:gd name="T24" fmla="*/ 204 w 204"/>
                  <a:gd name="T25" fmla="*/ 109 h 213"/>
                  <a:gd name="T26" fmla="*/ 199 w 204"/>
                  <a:gd name="T27" fmla="*/ 74 h 213"/>
                  <a:gd name="T28" fmla="*/ 191 w 204"/>
                  <a:gd name="T29" fmla="*/ 56 h 213"/>
                  <a:gd name="T30" fmla="*/ 182 w 204"/>
                  <a:gd name="T31" fmla="*/ 39 h 213"/>
                  <a:gd name="T32" fmla="*/ 169 w 204"/>
                  <a:gd name="T33" fmla="*/ 26 h 213"/>
                  <a:gd name="T34" fmla="*/ 156 w 204"/>
                  <a:gd name="T35" fmla="*/ 13 h 213"/>
                  <a:gd name="T36" fmla="*/ 130 w 204"/>
                  <a:gd name="T37" fmla="*/ 0 h 213"/>
                  <a:gd name="T38" fmla="*/ 74 w 204"/>
                  <a:gd name="T39" fmla="*/ 0 h 213"/>
                  <a:gd name="T40" fmla="*/ 56 w 204"/>
                  <a:gd name="T41" fmla="*/ 9 h 213"/>
                  <a:gd name="T42" fmla="*/ 39 w 204"/>
                  <a:gd name="T43" fmla="*/ 22 h 213"/>
                  <a:gd name="T44" fmla="*/ 22 w 204"/>
                  <a:gd name="T45" fmla="*/ 35 h 213"/>
                  <a:gd name="T46" fmla="*/ 13 w 204"/>
                  <a:gd name="T47" fmla="*/ 48 h 213"/>
                  <a:gd name="T48" fmla="*/ 4 w 204"/>
                  <a:gd name="T49" fmla="*/ 65 h 213"/>
                  <a:gd name="T50" fmla="*/ 0 w 204"/>
                  <a:gd name="T51" fmla="*/ 104 h 213"/>
                  <a:gd name="T52" fmla="*/ 17 w 204"/>
                  <a:gd name="T53" fmla="*/ 78 h 213"/>
                  <a:gd name="T54" fmla="*/ 22 w 204"/>
                  <a:gd name="T55" fmla="*/ 61 h 213"/>
                  <a:gd name="T56" fmla="*/ 35 w 204"/>
                  <a:gd name="T57" fmla="*/ 43 h 213"/>
                  <a:gd name="T58" fmla="*/ 48 w 204"/>
                  <a:gd name="T59" fmla="*/ 30 h 213"/>
                  <a:gd name="T60" fmla="*/ 65 w 204"/>
                  <a:gd name="T61" fmla="*/ 22 h 213"/>
                  <a:gd name="T62" fmla="*/ 82 w 204"/>
                  <a:gd name="T63" fmla="*/ 13 h 213"/>
                  <a:gd name="T64" fmla="*/ 126 w 204"/>
                  <a:gd name="T65" fmla="*/ 17 h 213"/>
                  <a:gd name="T66" fmla="*/ 143 w 204"/>
                  <a:gd name="T67" fmla="*/ 26 h 213"/>
                  <a:gd name="T68" fmla="*/ 160 w 204"/>
                  <a:gd name="T69" fmla="*/ 35 h 213"/>
                  <a:gd name="T70" fmla="*/ 173 w 204"/>
                  <a:gd name="T71" fmla="*/ 52 h 213"/>
                  <a:gd name="T72" fmla="*/ 182 w 204"/>
                  <a:gd name="T73" fmla="*/ 65 h 213"/>
                  <a:gd name="T74" fmla="*/ 186 w 204"/>
                  <a:gd name="T75" fmla="*/ 87 h 213"/>
                  <a:gd name="T76" fmla="*/ 186 w 204"/>
                  <a:gd name="T77" fmla="*/ 104 h 213"/>
                  <a:gd name="T78" fmla="*/ 182 w 204"/>
                  <a:gd name="T79" fmla="*/ 135 h 213"/>
                  <a:gd name="T80" fmla="*/ 173 w 204"/>
                  <a:gd name="T81" fmla="*/ 156 h 213"/>
                  <a:gd name="T82" fmla="*/ 160 w 204"/>
                  <a:gd name="T83" fmla="*/ 169 h 213"/>
                  <a:gd name="T84" fmla="*/ 147 w 204"/>
                  <a:gd name="T85" fmla="*/ 182 h 213"/>
                  <a:gd name="T86" fmla="*/ 130 w 204"/>
                  <a:gd name="T87" fmla="*/ 187 h 213"/>
                  <a:gd name="T88" fmla="*/ 100 w 204"/>
                  <a:gd name="T89" fmla="*/ 195 h 213"/>
                  <a:gd name="T90" fmla="*/ 82 w 204"/>
                  <a:gd name="T91" fmla="*/ 195 h 213"/>
                  <a:gd name="T92" fmla="*/ 65 w 204"/>
                  <a:gd name="T93" fmla="*/ 187 h 213"/>
                  <a:gd name="T94" fmla="*/ 48 w 204"/>
                  <a:gd name="T95" fmla="*/ 178 h 213"/>
                  <a:gd name="T96" fmla="*/ 35 w 204"/>
                  <a:gd name="T97" fmla="*/ 165 h 213"/>
                  <a:gd name="T98" fmla="*/ 22 w 204"/>
                  <a:gd name="T99" fmla="*/ 148 h 213"/>
                  <a:gd name="T100" fmla="*/ 17 w 204"/>
                  <a:gd name="T101" fmla="*/ 130 h 213"/>
                  <a:gd name="T102" fmla="*/ 0 w 204"/>
                  <a:gd name="T103" fmla="*/ 104 h 21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204" h="213">
                    <a:moveTo>
                      <a:pt x="0" y="104"/>
                    </a:moveTo>
                    <a:lnTo>
                      <a:pt x="0" y="126"/>
                    </a:lnTo>
                    <a:lnTo>
                      <a:pt x="0" y="130"/>
                    </a:lnTo>
                    <a:lnTo>
                      <a:pt x="0" y="135"/>
                    </a:lnTo>
                    <a:lnTo>
                      <a:pt x="4" y="139"/>
                    </a:lnTo>
                    <a:lnTo>
                      <a:pt x="4" y="143"/>
                    </a:lnTo>
                    <a:lnTo>
                      <a:pt x="9" y="156"/>
                    </a:lnTo>
                    <a:lnTo>
                      <a:pt x="13" y="161"/>
                    </a:lnTo>
                    <a:lnTo>
                      <a:pt x="17" y="165"/>
                    </a:lnTo>
                    <a:lnTo>
                      <a:pt x="17" y="169"/>
                    </a:lnTo>
                    <a:lnTo>
                      <a:pt x="22" y="174"/>
                    </a:lnTo>
                    <a:lnTo>
                      <a:pt x="30" y="178"/>
                    </a:lnTo>
                    <a:lnTo>
                      <a:pt x="30" y="182"/>
                    </a:lnTo>
                    <a:lnTo>
                      <a:pt x="35" y="187"/>
                    </a:lnTo>
                    <a:lnTo>
                      <a:pt x="39" y="187"/>
                    </a:lnTo>
                    <a:lnTo>
                      <a:pt x="43" y="191"/>
                    </a:lnTo>
                    <a:lnTo>
                      <a:pt x="48" y="195"/>
                    </a:lnTo>
                    <a:lnTo>
                      <a:pt x="56" y="200"/>
                    </a:lnTo>
                    <a:lnTo>
                      <a:pt x="61" y="204"/>
                    </a:lnTo>
                    <a:lnTo>
                      <a:pt x="65" y="204"/>
                    </a:lnTo>
                    <a:lnTo>
                      <a:pt x="69" y="208"/>
                    </a:lnTo>
                    <a:lnTo>
                      <a:pt x="74" y="208"/>
                    </a:lnTo>
                    <a:lnTo>
                      <a:pt x="78" y="208"/>
                    </a:lnTo>
                    <a:lnTo>
                      <a:pt x="91" y="208"/>
                    </a:lnTo>
                    <a:lnTo>
                      <a:pt x="100" y="213"/>
                    </a:lnTo>
                    <a:lnTo>
                      <a:pt x="104" y="208"/>
                    </a:lnTo>
                    <a:lnTo>
                      <a:pt x="121" y="208"/>
                    </a:lnTo>
                    <a:lnTo>
                      <a:pt x="126" y="208"/>
                    </a:lnTo>
                    <a:lnTo>
                      <a:pt x="130" y="208"/>
                    </a:lnTo>
                    <a:lnTo>
                      <a:pt x="134" y="204"/>
                    </a:lnTo>
                    <a:lnTo>
                      <a:pt x="139" y="204"/>
                    </a:lnTo>
                    <a:lnTo>
                      <a:pt x="152" y="195"/>
                    </a:lnTo>
                    <a:lnTo>
                      <a:pt x="156" y="195"/>
                    </a:lnTo>
                    <a:lnTo>
                      <a:pt x="160" y="191"/>
                    </a:lnTo>
                    <a:lnTo>
                      <a:pt x="160" y="187"/>
                    </a:lnTo>
                    <a:lnTo>
                      <a:pt x="165" y="187"/>
                    </a:lnTo>
                    <a:lnTo>
                      <a:pt x="169" y="182"/>
                    </a:lnTo>
                    <a:lnTo>
                      <a:pt x="173" y="178"/>
                    </a:lnTo>
                    <a:lnTo>
                      <a:pt x="178" y="174"/>
                    </a:lnTo>
                    <a:lnTo>
                      <a:pt x="182" y="169"/>
                    </a:lnTo>
                    <a:lnTo>
                      <a:pt x="186" y="165"/>
                    </a:lnTo>
                    <a:lnTo>
                      <a:pt x="186" y="161"/>
                    </a:lnTo>
                    <a:lnTo>
                      <a:pt x="191" y="156"/>
                    </a:lnTo>
                    <a:lnTo>
                      <a:pt x="199" y="143"/>
                    </a:lnTo>
                    <a:lnTo>
                      <a:pt x="199" y="139"/>
                    </a:lnTo>
                    <a:lnTo>
                      <a:pt x="199" y="135"/>
                    </a:lnTo>
                    <a:lnTo>
                      <a:pt x="199" y="130"/>
                    </a:lnTo>
                    <a:lnTo>
                      <a:pt x="204" y="126"/>
                    </a:lnTo>
                    <a:lnTo>
                      <a:pt x="204" y="109"/>
                    </a:lnTo>
                    <a:lnTo>
                      <a:pt x="204" y="100"/>
                    </a:lnTo>
                    <a:lnTo>
                      <a:pt x="204" y="96"/>
                    </a:lnTo>
                    <a:lnTo>
                      <a:pt x="204" y="83"/>
                    </a:lnTo>
                    <a:lnTo>
                      <a:pt x="199" y="74"/>
                    </a:lnTo>
                    <a:lnTo>
                      <a:pt x="199" y="65"/>
                    </a:lnTo>
                    <a:lnTo>
                      <a:pt x="199" y="61"/>
                    </a:lnTo>
                    <a:lnTo>
                      <a:pt x="191" y="56"/>
                    </a:lnTo>
                    <a:lnTo>
                      <a:pt x="191" y="52"/>
                    </a:lnTo>
                    <a:lnTo>
                      <a:pt x="186" y="48"/>
                    </a:lnTo>
                    <a:lnTo>
                      <a:pt x="186" y="43"/>
                    </a:lnTo>
                    <a:lnTo>
                      <a:pt x="182" y="39"/>
                    </a:lnTo>
                    <a:lnTo>
                      <a:pt x="178" y="35"/>
                    </a:lnTo>
                    <a:lnTo>
                      <a:pt x="173" y="30"/>
                    </a:lnTo>
                    <a:lnTo>
                      <a:pt x="169" y="26"/>
                    </a:lnTo>
                    <a:lnTo>
                      <a:pt x="165" y="22"/>
                    </a:lnTo>
                    <a:lnTo>
                      <a:pt x="160" y="22"/>
                    </a:lnTo>
                    <a:lnTo>
                      <a:pt x="160" y="17"/>
                    </a:lnTo>
                    <a:lnTo>
                      <a:pt x="156" y="13"/>
                    </a:lnTo>
                    <a:lnTo>
                      <a:pt x="152" y="13"/>
                    </a:lnTo>
                    <a:lnTo>
                      <a:pt x="139" y="4"/>
                    </a:lnTo>
                    <a:lnTo>
                      <a:pt x="134" y="4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1" y="0"/>
                    </a:lnTo>
                    <a:lnTo>
                      <a:pt x="78" y="0"/>
                    </a:lnTo>
                    <a:lnTo>
                      <a:pt x="74" y="0"/>
                    </a:lnTo>
                    <a:lnTo>
                      <a:pt x="69" y="0"/>
                    </a:lnTo>
                    <a:lnTo>
                      <a:pt x="65" y="4"/>
                    </a:lnTo>
                    <a:lnTo>
                      <a:pt x="61" y="4"/>
                    </a:lnTo>
                    <a:lnTo>
                      <a:pt x="56" y="9"/>
                    </a:lnTo>
                    <a:lnTo>
                      <a:pt x="48" y="13"/>
                    </a:lnTo>
                    <a:lnTo>
                      <a:pt x="43" y="17"/>
                    </a:lnTo>
                    <a:lnTo>
                      <a:pt x="39" y="22"/>
                    </a:lnTo>
                    <a:lnTo>
                      <a:pt x="35" y="22"/>
                    </a:lnTo>
                    <a:lnTo>
                      <a:pt x="30" y="26"/>
                    </a:lnTo>
                    <a:lnTo>
                      <a:pt x="30" y="30"/>
                    </a:lnTo>
                    <a:lnTo>
                      <a:pt x="22" y="35"/>
                    </a:lnTo>
                    <a:lnTo>
                      <a:pt x="17" y="39"/>
                    </a:lnTo>
                    <a:lnTo>
                      <a:pt x="17" y="43"/>
                    </a:lnTo>
                    <a:lnTo>
                      <a:pt x="13" y="48"/>
                    </a:lnTo>
                    <a:lnTo>
                      <a:pt x="9" y="52"/>
                    </a:lnTo>
                    <a:lnTo>
                      <a:pt x="9" y="56"/>
                    </a:lnTo>
                    <a:lnTo>
                      <a:pt x="4" y="61"/>
                    </a:lnTo>
                    <a:lnTo>
                      <a:pt x="4" y="65"/>
                    </a:lnTo>
                    <a:lnTo>
                      <a:pt x="0" y="74"/>
                    </a:lnTo>
                    <a:lnTo>
                      <a:pt x="0" y="83"/>
                    </a:lnTo>
                    <a:lnTo>
                      <a:pt x="0" y="104"/>
                    </a:lnTo>
                    <a:lnTo>
                      <a:pt x="13" y="104"/>
                    </a:lnTo>
                    <a:lnTo>
                      <a:pt x="13" y="87"/>
                    </a:lnTo>
                    <a:lnTo>
                      <a:pt x="17" y="83"/>
                    </a:lnTo>
                    <a:lnTo>
                      <a:pt x="17" y="78"/>
                    </a:lnTo>
                    <a:lnTo>
                      <a:pt x="17" y="74"/>
                    </a:lnTo>
                    <a:lnTo>
                      <a:pt x="17" y="65"/>
                    </a:lnTo>
                    <a:lnTo>
                      <a:pt x="22" y="61"/>
                    </a:lnTo>
                    <a:lnTo>
                      <a:pt x="26" y="52"/>
                    </a:lnTo>
                    <a:lnTo>
                      <a:pt x="30" y="52"/>
                    </a:lnTo>
                    <a:lnTo>
                      <a:pt x="30" y="48"/>
                    </a:lnTo>
                    <a:lnTo>
                      <a:pt x="35" y="43"/>
                    </a:lnTo>
                    <a:lnTo>
                      <a:pt x="39" y="39"/>
                    </a:lnTo>
                    <a:lnTo>
                      <a:pt x="43" y="35"/>
                    </a:lnTo>
                    <a:lnTo>
                      <a:pt x="48" y="30"/>
                    </a:lnTo>
                    <a:lnTo>
                      <a:pt x="52" y="26"/>
                    </a:lnTo>
                    <a:lnTo>
                      <a:pt x="56" y="26"/>
                    </a:lnTo>
                    <a:lnTo>
                      <a:pt x="61" y="22"/>
                    </a:lnTo>
                    <a:lnTo>
                      <a:pt x="65" y="22"/>
                    </a:lnTo>
                    <a:lnTo>
                      <a:pt x="69" y="22"/>
                    </a:lnTo>
                    <a:lnTo>
                      <a:pt x="74" y="17"/>
                    </a:lnTo>
                    <a:lnTo>
                      <a:pt x="78" y="17"/>
                    </a:lnTo>
                    <a:lnTo>
                      <a:pt x="82" y="13"/>
                    </a:lnTo>
                    <a:lnTo>
                      <a:pt x="100" y="13"/>
                    </a:lnTo>
                    <a:lnTo>
                      <a:pt x="117" y="13"/>
                    </a:lnTo>
                    <a:lnTo>
                      <a:pt x="121" y="17"/>
                    </a:lnTo>
                    <a:lnTo>
                      <a:pt x="126" y="17"/>
                    </a:lnTo>
                    <a:lnTo>
                      <a:pt x="130" y="22"/>
                    </a:lnTo>
                    <a:lnTo>
                      <a:pt x="134" y="22"/>
                    </a:lnTo>
                    <a:lnTo>
                      <a:pt x="143" y="22"/>
                    </a:lnTo>
                    <a:lnTo>
                      <a:pt x="143" y="26"/>
                    </a:lnTo>
                    <a:lnTo>
                      <a:pt x="147" y="26"/>
                    </a:lnTo>
                    <a:lnTo>
                      <a:pt x="152" y="30"/>
                    </a:lnTo>
                    <a:lnTo>
                      <a:pt x="156" y="35"/>
                    </a:lnTo>
                    <a:lnTo>
                      <a:pt x="160" y="35"/>
                    </a:lnTo>
                    <a:lnTo>
                      <a:pt x="160" y="39"/>
                    </a:lnTo>
                    <a:lnTo>
                      <a:pt x="165" y="43"/>
                    </a:lnTo>
                    <a:lnTo>
                      <a:pt x="169" y="48"/>
                    </a:lnTo>
                    <a:lnTo>
                      <a:pt x="173" y="52"/>
                    </a:lnTo>
                    <a:lnTo>
                      <a:pt x="178" y="61"/>
                    </a:lnTo>
                    <a:lnTo>
                      <a:pt x="182" y="65"/>
                    </a:lnTo>
                    <a:lnTo>
                      <a:pt x="182" y="74"/>
                    </a:lnTo>
                    <a:lnTo>
                      <a:pt x="186" y="78"/>
                    </a:lnTo>
                    <a:lnTo>
                      <a:pt x="186" y="83"/>
                    </a:lnTo>
                    <a:lnTo>
                      <a:pt x="186" y="87"/>
                    </a:lnTo>
                    <a:lnTo>
                      <a:pt x="186" y="100"/>
                    </a:lnTo>
                    <a:lnTo>
                      <a:pt x="191" y="109"/>
                    </a:lnTo>
                    <a:lnTo>
                      <a:pt x="191" y="100"/>
                    </a:lnTo>
                    <a:lnTo>
                      <a:pt x="186" y="104"/>
                    </a:lnTo>
                    <a:lnTo>
                      <a:pt x="186" y="122"/>
                    </a:lnTo>
                    <a:lnTo>
                      <a:pt x="186" y="126"/>
                    </a:lnTo>
                    <a:lnTo>
                      <a:pt x="186" y="130"/>
                    </a:lnTo>
                    <a:lnTo>
                      <a:pt x="182" y="135"/>
                    </a:lnTo>
                    <a:lnTo>
                      <a:pt x="182" y="139"/>
                    </a:lnTo>
                    <a:lnTo>
                      <a:pt x="178" y="148"/>
                    </a:lnTo>
                    <a:lnTo>
                      <a:pt x="173" y="156"/>
                    </a:lnTo>
                    <a:lnTo>
                      <a:pt x="169" y="161"/>
                    </a:lnTo>
                    <a:lnTo>
                      <a:pt x="165" y="165"/>
                    </a:lnTo>
                    <a:lnTo>
                      <a:pt x="160" y="169"/>
                    </a:lnTo>
                    <a:lnTo>
                      <a:pt x="160" y="174"/>
                    </a:lnTo>
                    <a:lnTo>
                      <a:pt x="156" y="174"/>
                    </a:lnTo>
                    <a:lnTo>
                      <a:pt x="152" y="178"/>
                    </a:lnTo>
                    <a:lnTo>
                      <a:pt x="147" y="182"/>
                    </a:lnTo>
                    <a:lnTo>
                      <a:pt x="143" y="182"/>
                    </a:lnTo>
                    <a:lnTo>
                      <a:pt x="143" y="187"/>
                    </a:lnTo>
                    <a:lnTo>
                      <a:pt x="134" y="187"/>
                    </a:lnTo>
                    <a:lnTo>
                      <a:pt x="130" y="187"/>
                    </a:lnTo>
                    <a:lnTo>
                      <a:pt x="126" y="191"/>
                    </a:lnTo>
                    <a:lnTo>
                      <a:pt x="121" y="191"/>
                    </a:lnTo>
                    <a:lnTo>
                      <a:pt x="117" y="195"/>
                    </a:lnTo>
                    <a:lnTo>
                      <a:pt x="100" y="195"/>
                    </a:lnTo>
                    <a:lnTo>
                      <a:pt x="95" y="200"/>
                    </a:lnTo>
                    <a:lnTo>
                      <a:pt x="104" y="195"/>
                    </a:lnTo>
                    <a:lnTo>
                      <a:pt x="100" y="195"/>
                    </a:lnTo>
                    <a:lnTo>
                      <a:pt x="82" y="195"/>
                    </a:lnTo>
                    <a:lnTo>
                      <a:pt x="78" y="191"/>
                    </a:lnTo>
                    <a:lnTo>
                      <a:pt x="74" y="191"/>
                    </a:lnTo>
                    <a:lnTo>
                      <a:pt x="69" y="187"/>
                    </a:lnTo>
                    <a:lnTo>
                      <a:pt x="65" y="187"/>
                    </a:lnTo>
                    <a:lnTo>
                      <a:pt x="61" y="187"/>
                    </a:lnTo>
                    <a:lnTo>
                      <a:pt x="56" y="182"/>
                    </a:lnTo>
                    <a:lnTo>
                      <a:pt x="52" y="182"/>
                    </a:lnTo>
                    <a:lnTo>
                      <a:pt x="48" y="178"/>
                    </a:lnTo>
                    <a:lnTo>
                      <a:pt x="43" y="174"/>
                    </a:lnTo>
                    <a:lnTo>
                      <a:pt x="39" y="169"/>
                    </a:lnTo>
                    <a:lnTo>
                      <a:pt x="35" y="165"/>
                    </a:lnTo>
                    <a:lnTo>
                      <a:pt x="30" y="161"/>
                    </a:lnTo>
                    <a:lnTo>
                      <a:pt x="30" y="156"/>
                    </a:lnTo>
                    <a:lnTo>
                      <a:pt x="26" y="156"/>
                    </a:lnTo>
                    <a:lnTo>
                      <a:pt x="22" y="148"/>
                    </a:lnTo>
                    <a:lnTo>
                      <a:pt x="17" y="139"/>
                    </a:lnTo>
                    <a:lnTo>
                      <a:pt x="17" y="135"/>
                    </a:lnTo>
                    <a:lnTo>
                      <a:pt x="17" y="130"/>
                    </a:lnTo>
                    <a:lnTo>
                      <a:pt x="17" y="126"/>
                    </a:lnTo>
                    <a:lnTo>
                      <a:pt x="13" y="122"/>
                    </a:lnTo>
                    <a:lnTo>
                      <a:pt x="13" y="10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14" name="Rectangle 227"/>
              <p:cNvSpPr>
                <a:spLocks noChangeArrowheads="1"/>
              </p:cNvSpPr>
              <p:nvPr/>
            </p:nvSpPr>
            <p:spPr bwMode="auto">
              <a:xfrm>
                <a:off x="683" y="3296"/>
                <a:ext cx="164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15" name="Rectangle 228"/>
              <p:cNvSpPr>
                <a:spLocks noChangeArrowheads="1"/>
              </p:cNvSpPr>
              <p:nvPr/>
            </p:nvSpPr>
            <p:spPr bwMode="auto">
              <a:xfrm>
                <a:off x="680" y="3294"/>
                <a:ext cx="9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 rtl="0">
                  <a:spcBef>
                    <a:spcPct val="30000"/>
                  </a:spcBef>
                  <a:buClrTx/>
                  <a:buSzTx/>
                  <a:buFontTx/>
                  <a:buNone/>
                </a:pPr>
                <a:r>
                  <a:rPr lang="de-DE" altLang="de-DE" sz="2000"/>
                  <a:t>~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Freeform 229"/>
              <p:cNvSpPr>
                <a:spLocks/>
              </p:cNvSpPr>
              <p:nvPr/>
            </p:nvSpPr>
            <p:spPr bwMode="auto">
              <a:xfrm>
                <a:off x="539" y="3387"/>
                <a:ext cx="100" cy="9"/>
              </a:xfrm>
              <a:custGeom>
                <a:avLst/>
                <a:gdLst>
                  <a:gd name="T0" fmla="*/ 0 w 100"/>
                  <a:gd name="T1" fmla="*/ 0 h 9"/>
                  <a:gd name="T2" fmla="*/ 0 w 100"/>
                  <a:gd name="T3" fmla="*/ 0 h 9"/>
                  <a:gd name="T4" fmla="*/ 0 w 100"/>
                  <a:gd name="T5" fmla="*/ 9 h 9"/>
                  <a:gd name="T6" fmla="*/ 100 w 100"/>
                  <a:gd name="T7" fmla="*/ 9 h 9"/>
                  <a:gd name="T8" fmla="*/ 100 w 100"/>
                  <a:gd name="T9" fmla="*/ 0 h 9"/>
                  <a:gd name="T10" fmla="*/ 96 w 100"/>
                  <a:gd name="T11" fmla="*/ 0 h 9"/>
                  <a:gd name="T12" fmla="*/ 0 w 100"/>
                  <a:gd name="T13" fmla="*/ 0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0" h="9">
                    <a:moveTo>
                      <a:pt x="0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100" y="9"/>
                    </a:lnTo>
                    <a:lnTo>
                      <a:pt x="100" y="0"/>
                    </a:lnTo>
                    <a:lnTo>
                      <a:pt x="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17" name="Oval 230"/>
              <p:cNvSpPr>
                <a:spLocks noChangeArrowheads="1"/>
              </p:cNvSpPr>
              <p:nvPr/>
            </p:nvSpPr>
            <p:spPr bwMode="auto">
              <a:xfrm>
                <a:off x="522" y="3374"/>
                <a:ext cx="39" cy="35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18" name="Rectangle 231"/>
              <p:cNvSpPr>
                <a:spLocks noChangeArrowheads="1"/>
              </p:cNvSpPr>
              <p:nvPr/>
            </p:nvSpPr>
            <p:spPr bwMode="auto">
              <a:xfrm>
                <a:off x="1646" y="3083"/>
                <a:ext cx="91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19" name="Freeform 232"/>
              <p:cNvSpPr>
                <a:spLocks/>
              </p:cNvSpPr>
              <p:nvPr/>
            </p:nvSpPr>
            <p:spPr bwMode="auto">
              <a:xfrm>
                <a:off x="1689" y="3061"/>
                <a:ext cx="43" cy="52"/>
              </a:xfrm>
              <a:custGeom>
                <a:avLst/>
                <a:gdLst>
                  <a:gd name="T0" fmla="*/ 0 w 43"/>
                  <a:gd name="T1" fmla="*/ 0 h 52"/>
                  <a:gd name="T2" fmla="*/ 43 w 43"/>
                  <a:gd name="T3" fmla="*/ 26 h 52"/>
                  <a:gd name="T4" fmla="*/ 0 w 43"/>
                  <a:gd name="T5" fmla="*/ 52 h 52"/>
                  <a:gd name="T6" fmla="*/ 0 w 43"/>
                  <a:gd name="T7" fmla="*/ 0 h 5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52">
                    <a:moveTo>
                      <a:pt x="0" y="0"/>
                    </a:moveTo>
                    <a:lnTo>
                      <a:pt x="43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20" name="Freeform 233"/>
              <p:cNvSpPr>
                <a:spLocks/>
              </p:cNvSpPr>
              <p:nvPr/>
            </p:nvSpPr>
            <p:spPr bwMode="auto">
              <a:xfrm>
                <a:off x="1685" y="3057"/>
                <a:ext cx="52" cy="56"/>
              </a:xfrm>
              <a:custGeom>
                <a:avLst/>
                <a:gdLst>
                  <a:gd name="T0" fmla="*/ 4 w 52"/>
                  <a:gd name="T1" fmla="*/ 4 h 56"/>
                  <a:gd name="T2" fmla="*/ 4 w 52"/>
                  <a:gd name="T3" fmla="*/ 9 h 56"/>
                  <a:gd name="T4" fmla="*/ 47 w 52"/>
                  <a:gd name="T5" fmla="*/ 30 h 56"/>
                  <a:gd name="T6" fmla="*/ 47 w 52"/>
                  <a:gd name="T7" fmla="*/ 26 h 56"/>
                  <a:gd name="T8" fmla="*/ 4 w 52"/>
                  <a:gd name="T9" fmla="*/ 52 h 56"/>
                  <a:gd name="T10" fmla="*/ 4 w 52"/>
                  <a:gd name="T11" fmla="*/ 56 h 56"/>
                  <a:gd name="T12" fmla="*/ 4 w 52"/>
                  <a:gd name="T13" fmla="*/ 4 h 56"/>
                  <a:gd name="T14" fmla="*/ 0 w 52"/>
                  <a:gd name="T15" fmla="*/ 4 h 56"/>
                  <a:gd name="T16" fmla="*/ 0 w 52"/>
                  <a:gd name="T17" fmla="*/ 56 h 56"/>
                  <a:gd name="T18" fmla="*/ 0 w 52"/>
                  <a:gd name="T19" fmla="*/ 56 h 56"/>
                  <a:gd name="T20" fmla="*/ 4 w 52"/>
                  <a:gd name="T21" fmla="*/ 56 h 56"/>
                  <a:gd name="T22" fmla="*/ 47 w 52"/>
                  <a:gd name="T23" fmla="*/ 30 h 56"/>
                  <a:gd name="T24" fmla="*/ 52 w 52"/>
                  <a:gd name="T25" fmla="*/ 30 h 56"/>
                  <a:gd name="T26" fmla="*/ 52 w 52"/>
                  <a:gd name="T27" fmla="*/ 30 h 56"/>
                  <a:gd name="T28" fmla="*/ 52 w 52"/>
                  <a:gd name="T29" fmla="*/ 26 h 56"/>
                  <a:gd name="T30" fmla="*/ 47 w 52"/>
                  <a:gd name="T31" fmla="*/ 26 h 56"/>
                  <a:gd name="T32" fmla="*/ 4 w 52"/>
                  <a:gd name="T33" fmla="*/ 0 h 56"/>
                  <a:gd name="T34" fmla="*/ 0 w 52"/>
                  <a:gd name="T35" fmla="*/ 0 h 56"/>
                  <a:gd name="T36" fmla="*/ 0 w 52"/>
                  <a:gd name="T37" fmla="*/ 4 h 56"/>
                  <a:gd name="T38" fmla="*/ 4 w 52"/>
                  <a:gd name="T39" fmla="*/ 4 h 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2" h="56">
                    <a:moveTo>
                      <a:pt x="4" y="4"/>
                    </a:moveTo>
                    <a:lnTo>
                      <a:pt x="4" y="9"/>
                    </a:lnTo>
                    <a:lnTo>
                      <a:pt x="47" y="30"/>
                    </a:lnTo>
                    <a:lnTo>
                      <a:pt x="47" y="26"/>
                    </a:lnTo>
                    <a:lnTo>
                      <a:pt x="4" y="52"/>
                    </a:lnTo>
                    <a:lnTo>
                      <a:pt x="4" y="56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47" y="30"/>
                    </a:lnTo>
                    <a:lnTo>
                      <a:pt x="52" y="30"/>
                    </a:lnTo>
                    <a:lnTo>
                      <a:pt x="52" y="26"/>
                    </a:lnTo>
                    <a:lnTo>
                      <a:pt x="47" y="2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21" name="Rectangle 234"/>
              <p:cNvSpPr>
                <a:spLocks noChangeArrowheads="1"/>
              </p:cNvSpPr>
              <p:nvPr/>
            </p:nvSpPr>
            <p:spPr bwMode="auto">
              <a:xfrm>
                <a:off x="2826" y="2766"/>
                <a:ext cx="99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sp>
            <p:nvSpPr>
              <p:cNvPr id="122" name="Freeform 235"/>
              <p:cNvSpPr>
                <a:spLocks/>
              </p:cNvSpPr>
              <p:nvPr/>
            </p:nvSpPr>
            <p:spPr bwMode="auto">
              <a:xfrm>
                <a:off x="2873" y="2745"/>
                <a:ext cx="48" cy="47"/>
              </a:xfrm>
              <a:custGeom>
                <a:avLst/>
                <a:gdLst>
                  <a:gd name="T0" fmla="*/ 0 w 48"/>
                  <a:gd name="T1" fmla="*/ 0 h 47"/>
                  <a:gd name="T2" fmla="*/ 48 w 48"/>
                  <a:gd name="T3" fmla="*/ 26 h 47"/>
                  <a:gd name="T4" fmla="*/ 0 w 48"/>
                  <a:gd name="T5" fmla="*/ 47 h 47"/>
                  <a:gd name="T6" fmla="*/ 0 w 48"/>
                  <a:gd name="T7" fmla="*/ 0 h 4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8" h="47">
                    <a:moveTo>
                      <a:pt x="0" y="0"/>
                    </a:moveTo>
                    <a:lnTo>
                      <a:pt x="48" y="26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23" name="Freeform 236"/>
              <p:cNvSpPr>
                <a:spLocks/>
              </p:cNvSpPr>
              <p:nvPr/>
            </p:nvSpPr>
            <p:spPr bwMode="auto">
              <a:xfrm>
                <a:off x="2873" y="2740"/>
                <a:ext cx="48" cy="57"/>
              </a:xfrm>
              <a:custGeom>
                <a:avLst/>
                <a:gdLst>
                  <a:gd name="T0" fmla="*/ 5 w 48"/>
                  <a:gd name="T1" fmla="*/ 5 h 57"/>
                  <a:gd name="T2" fmla="*/ 0 w 48"/>
                  <a:gd name="T3" fmla="*/ 5 h 57"/>
                  <a:gd name="T4" fmla="*/ 48 w 48"/>
                  <a:gd name="T5" fmla="*/ 31 h 57"/>
                  <a:gd name="T6" fmla="*/ 48 w 48"/>
                  <a:gd name="T7" fmla="*/ 26 h 57"/>
                  <a:gd name="T8" fmla="*/ 0 w 48"/>
                  <a:gd name="T9" fmla="*/ 52 h 57"/>
                  <a:gd name="T10" fmla="*/ 5 w 48"/>
                  <a:gd name="T11" fmla="*/ 52 h 57"/>
                  <a:gd name="T12" fmla="*/ 5 w 48"/>
                  <a:gd name="T13" fmla="*/ 5 h 57"/>
                  <a:gd name="T14" fmla="*/ 0 w 48"/>
                  <a:gd name="T15" fmla="*/ 5 h 57"/>
                  <a:gd name="T16" fmla="*/ 0 w 48"/>
                  <a:gd name="T17" fmla="*/ 52 h 57"/>
                  <a:gd name="T18" fmla="*/ 0 w 48"/>
                  <a:gd name="T19" fmla="*/ 57 h 57"/>
                  <a:gd name="T20" fmla="*/ 0 w 48"/>
                  <a:gd name="T21" fmla="*/ 57 h 57"/>
                  <a:gd name="T22" fmla="*/ 48 w 48"/>
                  <a:gd name="T23" fmla="*/ 31 h 57"/>
                  <a:gd name="T24" fmla="*/ 48 w 48"/>
                  <a:gd name="T25" fmla="*/ 31 h 57"/>
                  <a:gd name="T26" fmla="*/ 48 w 48"/>
                  <a:gd name="T27" fmla="*/ 31 h 57"/>
                  <a:gd name="T28" fmla="*/ 48 w 48"/>
                  <a:gd name="T29" fmla="*/ 26 h 57"/>
                  <a:gd name="T30" fmla="*/ 48 w 48"/>
                  <a:gd name="T31" fmla="*/ 26 h 57"/>
                  <a:gd name="T32" fmla="*/ 0 w 48"/>
                  <a:gd name="T33" fmla="*/ 0 h 57"/>
                  <a:gd name="T34" fmla="*/ 0 w 48"/>
                  <a:gd name="T35" fmla="*/ 0 h 57"/>
                  <a:gd name="T36" fmla="*/ 0 w 48"/>
                  <a:gd name="T37" fmla="*/ 5 h 57"/>
                  <a:gd name="T38" fmla="*/ 5 w 48"/>
                  <a:gd name="T39" fmla="*/ 5 h 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8" h="57">
                    <a:moveTo>
                      <a:pt x="5" y="5"/>
                    </a:moveTo>
                    <a:lnTo>
                      <a:pt x="0" y="5"/>
                    </a:lnTo>
                    <a:lnTo>
                      <a:pt x="48" y="31"/>
                    </a:lnTo>
                    <a:lnTo>
                      <a:pt x="48" y="26"/>
                    </a:lnTo>
                    <a:lnTo>
                      <a:pt x="0" y="52"/>
                    </a:lnTo>
                    <a:lnTo>
                      <a:pt x="5" y="52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0" y="52"/>
                    </a:lnTo>
                    <a:lnTo>
                      <a:pt x="0" y="57"/>
                    </a:lnTo>
                    <a:lnTo>
                      <a:pt x="48" y="31"/>
                    </a:lnTo>
                    <a:lnTo>
                      <a:pt x="48" y="26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124" name="Rectangle 237"/>
              <p:cNvSpPr>
                <a:spLocks noChangeArrowheads="1"/>
              </p:cNvSpPr>
              <p:nvPr/>
            </p:nvSpPr>
            <p:spPr bwMode="auto">
              <a:xfrm>
                <a:off x="3008" y="3183"/>
                <a:ext cx="117" cy="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 rtl="0" algn="l"/>
                <a:endParaRPr lang="de-DE" altLang="de-DE"/>
              </a:p>
            </p:txBody>
          </p:sp>
          <p:grpSp>
            <p:nvGrpSpPr>
              <p:cNvPr id="125" name="Group 238"/>
              <p:cNvGrpSpPr>
                <a:grpSpLocks/>
              </p:cNvGrpSpPr>
              <p:nvPr/>
            </p:nvGrpSpPr>
            <p:grpSpPr bwMode="auto">
              <a:xfrm>
                <a:off x="830" y="3530"/>
                <a:ext cx="146" cy="166"/>
                <a:chOff x="862" y="3477"/>
                <a:chExt cx="146" cy="166"/>
              </a:xfrm>
            </p:grpSpPr>
            <p:sp>
              <p:nvSpPr>
                <p:cNvPr id="131" name="Rectangle 239"/>
                <p:cNvSpPr>
                  <a:spLocks noChangeArrowheads="1"/>
                </p:cNvSpPr>
                <p:nvPr/>
              </p:nvSpPr>
              <p:spPr bwMode="auto">
                <a:xfrm>
                  <a:off x="862" y="3477"/>
                  <a:ext cx="56" cy="1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32" name="Rectangle 240"/>
                <p:cNvSpPr>
                  <a:spLocks noChangeArrowheads="1"/>
                </p:cNvSpPr>
                <p:nvPr/>
              </p:nvSpPr>
              <p:spPr bwMode="auto">
                <a:xfrm>
                  <a:off x="885" y="3482"/>
                  <a:ext cx="58" cy="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 rtl="0">
                    <a:spcBef>
                      <a:spcPct val="30000"/>
                    </a:spcBef>
                    <a:buClrTx/>
                    <a:buSzTx/>
                    <a:buFontTx/>
                    <a:buNone/>
                  </a:pPr>
                  <a:r>
                    <a:rPr lang="de-DE" altLang="de-DE" sz="1300"/>
                    <a:t>L</a:t>
                  </a:r>
                  <a:endParaRPr lang="de-DE" altLang="de-DE" sz="2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3" name="Rectangle 241"/>
                <p:cNvSpPr>
                  <a:spLocks noChangeArrowheads="1"/>
                </p:cNvSpPr>
                <p:nvPr/>
              </p:nvSpPr>
              <p:spPr bwMode="auto">
                <a:xfrm>
                  <a:off x="936" y="3529"/>
                  <a:ext cx="52" cy="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34" name="Rectangle 242"/>
                <p:cNvSpPr>
                  <a:spLocks noChangeArrowheads="1"/>
                </p:cNvSpPr>
                <p:nvPr/>
              </p:nvSpPr>
              <p:spPr bwMode="auto">
                <a:xfrm>
                  <a:off x="959" y="3537"/>
                  <a:ext cx="4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 rtl="0">
                    <a:spcBef>
                      <a:spcPct val="30000"/>
                    </a:spcBef>
                    <a:buClrTx/>
                    <a:buSzTx/>
                    <a:buFontTx/>
                    <a:buNone/>
                  </a:pPr>
                  <a:r>
                    <a:rPr lang="de-DE" altLang="de-DE" sz="1100"/>
                    <a:t>3</a:t>
                  </a:r>
                  <a:endParaRPr lang="de-DE" altLang="de-DE" sz="20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6" name="Group 243"/>
              <p:cNvGrpSpPr>
                <a:grpSpLocks/>
              </p:cNvGrpSpPr>
              <p:nvPr/>
            </p:nvGrpSpPr>
            <p:grpSpPr bwMode="auto">
              <a:xfrm>
                <a:off x="839" y="3218"/>
                <a:ext cx="141" cy="166"/>
                <a:chOff x="871" y="3165"/>
                <a:chExt cx="141" cy="166"/>
              </a:xfrm>
            </p:grpSpPr>
            <p:sp>
              <p:nvSpPr>
                <p:cNvPr id="127" name="Rectangle 244"/>
                <p:cNvSpPr>
                  <a:spLocks noChangeArrowheads="1"/>
                </p:cNvSpPr>
                <p:nvPr/>
              </p:nvSpPr>
              <p:spPr bwMode="auto">
                <a:xfrm>
                  <a:off x="871" y="3165"/>
                  <a:ext cx="52" cy="1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28" name="Rectangle 245"/>
                <p:cNvSpPr>
                  <a:spLocks noChangeArrowheads="1"/>
                </p:cNvSpPr>
                <p:nvPr/>
              </p:nvSpPr>
              <p:spPr bwMode="auto">
                <a:xfrm>
                  <a:off x="894" y="3169"/>
                  <a:ext cx="58" cy="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 rtl="0">
                    <a:spcBef>
                      <a:spcPct val="30000"/>
                    </a:spcBef>
                    <a:buClrTx/>
                    <a:buSzTx/>
                    <a:buFontTx/>
                    <a:buNone/>
                  </a:pPr>
                  <a:r>
                    <a:rPr lang="de-DE" altLang="de-DE" sz="1300"/>
                    <a:t>L</a:t>
                  </a:r>
                  <a:endParaRPr lang="de-DE" altLang="de-DE" sz="2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9" name="Rectangle 246"/>
                <p:cNvSpPr>
                  <a:spLocks noChangeArrowheads="1"/>
                </p:cNvSpPr>
                <p:nvPr/>
              </p:nvSpPr>
              <p:spPr bwMode="auto">
                <a:xfrm>
                  <a:off x="940" y="3217"/>
                  <a:ext cx="52" cy="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 rtl="0" algn="l"/>
                  <a:endParaRPr lang="de-DE" altLang="de-DE"/>
                </a:p>
              </p:txBody>
            </p:sp>
            <p:sp>
              <p:nvSpPr>
                <p:cNvPr id="130" name="Rectangle 247"/>
                <p:cNvSpPr>
                  <a:spLocks noChangeArrowheads="1"/>
                </p:cNvSpPr>
                <p:nvPr/>
              </p:nvSpPr>
              <p:spPr bwMode="auto">
                <a:xfrm>
                  <a:off x="963" y="3225"/>
                  <a:ext cx="4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5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 rtl="0">
                    <a:spcBef>
                      <a:spcPct val="30000"/>
                    </a:spcBef>
                    <a:buClrTx/>
                    <a:buSzTx/>
                    <a:buFontTx/>
                    <a:buNone/>
                  </a:pPr>
                  <a:r>
                    <a:rPr lang="de-DE" altLang="de-DE" sz="1100"/>
                    <a:t>2</a:t>
                  </a:r>
                  <a:endParaRPr lang="de-DE" altLang="de-DE" sz="200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257" name="Group 249"/>
          <p:cNvGrpSpPr>
            <a:grpSpLocks/>
          </p:cNvGrpSpPr>
          <p:nvPr/>
        </p:nvGrpSpPr>
        <p:grpSpPr bwMode="auto">
          <a:xfrm>
            <a:off x="5980641" y="2075758"/>
            <a:ext cx="1092956" cy="3792405"/>
            <a:chOff x="1505" y="748"/>
            <a:chExt cx="776" cy="3293"/>
          </a:xfrm>
        </p:grpSpPr>
        <p:grpSp>
          <p:nvGrpSpPr>
            <p:cNvPr id="258" name="Group 250"/>
            <p:cNvGrpSpPr>
              <a:grpSpLocks/>
            </p:cNvGrpSpPr>
            <p:nvPr/>
          </p:nvGrpSpPr>
          <p:grpSpPr bwMode="auto">
            <a:xfrm>
              <a:off x="1505" y="748"/>
              <a:ext cx="377" cy="119"/>
              <a:chOff x="3703" y="3213"/>
              <a:chExt cx="377" cy="119"/>
            </a:xfrm>
          </p:grpSpPr>
          <p:sp>
            <p:nvSpPr>
              <p:cNvPr id="261" name="Line 251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2" name="Line 252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3" name="Line 253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4" name="Line 254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5" name="Line 255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6" name="Line 256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7" name="Line 257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8" name="Line 258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69" name="Line 259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70" name="Line 260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71" name="Line 261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72" name="Line 262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259" name="Rectangle 263"/>
            <p:cNvSpPr>
              <a:spLocks noChangeArrowheads="1"/>
            </p:cNvSpPr>
            <p:nvPr/>
          </p:nvSpPr>
          <p:spPr bwMode="auto">
            <a:xfrm>
              <a:off x="2041" y="2750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60" name="Rectangle 264"/>
            <p:cNvSpPr>
              <a:spLocks noChangeArrowheads="1"/>
            </p:cNvSpPr>
            <p:nvPr/>
          </p:nvSpPr>
          <p:spPr bwMode="auto">
            <a:xfrm>
              <a:off x="1733" y="3657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</p:grpSp>
      <p:grpSp>
        <p:nvGrpSpPr>
          <p:cNvPr id="273" name="Group 265"/>
          <p:cNvGrpSpPr>
            <a:grpSpLocks/>
          </p:cNvGrpSpPr>
          <p:nvPr/>
        </p:nvGrpSpPr>
        <p:grpSpPr bwMode="auto">
          <a:xfrm>
            <a:off x="5444170" y="2065576"/>
            <a:ext cx="2043659" cy="3785495"/>
            <a:chOff x="1134" y="754"/>
            <a:chExt cx="1451" cy="3287"/>
          </a:xfrm>
        </p:grpSpPr>
        <p:sp>
          <p:nvSpPr>
            <p:cNvPr id="274" name="Rectangle 266"/>
            <p:cNvSpPr>
              <a:spLocks noChangeArrowheads="1"/>
            </p:cNvSpPr>
            <p:nvPr/>
          </p:nvSpPr>
          <p:spPr bwMode="auto">
            <a:xfrm>
              <a:off x="2041" y="2750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275" name="Rectangle 267"/>
            <p:cNvSpPr>
              <a:spLocks noChangeArrowheads="1"/>
            </p:cNvSpPr>
            <p:nvPr/>
          </p:nvSpPr>
          <p:spPr bwMode="auto">
            <a:xfrm>
              <a:off x="2345" y="3657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grpSp>
          <p:nvGrpSpPr>
            <p:cNvPr id="276" name="Group 268"/>
            <p:cNvGrpSpPr>
              <a:grpSpLocks/>
            </p:cNvGrpSpPr>
            <p:nvPr/>
          </p:nvGrpSpPr>
          <p:grpSpPr bwMode="auto">
            <a:xfrm>
              <a:off x="1134" y="754"/>
              <a:ext cx="377" cy="119"/>
              <a:chOff x="3703" y="3213"/>
              <a:chExt cx="377" cy="119"/>
            </a:xfrm>
          </p:grpSpPr>
          <p:sp>
            <p:nvSpPr>
              <p:cNvPr id="277" name="Line 269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78" name="Line 270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79" name="Line 271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0" name="Line 272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1" name="Line 273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2" name="Line 274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3" name="Line 275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4" name="Line 276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5" name="Line 277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6" name="Line 278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7" name="Line 279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88" name="Line 280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</p:grpSp>
      <p:grpSp>
        <p:nvGrpSpPr>
          <p:cNvPr id="289" name="Group 281"/>
          <p:cNvGrpSpPr>
            <a:grpSpLocks/>
          </p:cNvGrpSpPr>
          <p:nvPr/>
        </p:nvGrpSpPr>
        <p:grpSpPr bwMode="auto">
          <a:xfrm>
            <a:off x="4917601" y="2065576"/>
            <a:ext cx="2587320" cy="3785495"/>
            <a:chOff x="748" y="754"/>
            <a:chExt cx="1837" cy="3287"/>
          </a:xfrm>
        </p:grpSpPr>
        <p:sp>
          <p:nvSpPr>
            <p:cNvPr id="290" name="Rectangle 282"/>
            <p:cNvSpPr>
              <a:spLocks noChangeArrowheads="1"/>
            </p:cNvSpPr>
            <p:nvPr/>
          </p:nvSpPr>
          <p:spPr bwMode="auto">
            <a:xfrm>
              <a:off x="2345" y="3657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grpSp>
          <p:nvGrpSpPr>
            <p:cNvPr id="291" name="Group 283"/>
            <p:cNvGrpSpPr>
              <a:grpSpLocks/>
            </p:cNvGrpSpPr>
            <p:nvPr/>
          </p:nvGrpSpPr>
          <p:grpSpPr bwMode="auto">
            <a:xfrm>
              <a:off x="748" y="754"/>
              <a:ext cx="377" cy="119"/>
              <a:chOff x="3703" y="3213"/>
              <a:chExt cx="377" cy="119"/>
            </a:xfrm>
          </p:grpSpPr>
          <p:sp>
            <p:nvSpPr>
              <p:cNvPr id="293" name="Line 284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4" name="Line 285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5" name="Line 286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6" name="Line 287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7" name="Line 288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8" name="Line 289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99" name="Line 290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00" name="Line 291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01" name="Line 292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02" name="Line 293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03" name="Line 294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04" name="Line 295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292" name="Rectangle 296"/>
            <p:cNvSpPr>
              <a:spLocks noChangeArrowheads="1"/>
            </p:cNvSpPr>
            <p:nvPr/>
          </p:nvSpPr>
          <p:spPr bwMode="auto">
            <a:xfrm>
              <a:off x="1746" y="2750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</p:grpSp>
      <p:grpSp>
        <p:nvGrpSpPr>
          <p:cNvPr id="305" name="Group 313"/>
          <p:cNvGrpSpPr>
            <a:grpSpLocks/>
          </p:cNvGrpSpPr>
          <p:nvPr/>
        </p:nvGrpSpPr>
        <p:grpSpPr bwMode="auto">
          <a:xfrm>
            <a:off x="6742544" y="2076737"/>
            <a:ext cx="818309" cy="3792405"/>
            <a:chOff x="2050" y="748"/>
            <a:chExt cx="581" cy="3293"/>
          </a:xfrm>
        </p:grpSpPr>
        <p:grpSp>
          <p:nvGrpSpPr>
            <p:cNvPr id="306" name="Group 314"/>
            <p:cNvGrpSpPr>
              <a:grpSpLocks/>
            </p:cNvGrpSpPr>
            <p:nvPr/>
          </p:nvGrpSpPr>
          <p:grpSpPr bwMode="auto">
            <a:xfrm>
              <a:off x="2254" y="748"/>
              <a:ext cx="377" cy="119"/>
              <a:chOff x="3703" y="3213"/>
              <a:chExt cx="377" cy="119"/>
            </a:xfrm>
          </p:grpSpPr>
          <p:sp>
            <p:nvSpPr>
              <p:cNvPr id="309" name="Line 315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0" name="Line 316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1" name="Line 317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2" name="Line 318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3" name="Line 319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4" name="Line 320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5" name="Line 321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6" name="Line 322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7" name="Line 323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8" name="Line 324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19" name="Line 325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0" name="Line 326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307" name="Rectangle 327"/>
            <p:cNvSpPr>
              <a:spLocks noChangeArrowheads="1"/>
            </p:cNvSpPr>
            <p:nvPr/>
          </p:nvSpPr>
          <p:spPr bwMode="auto">
            <a:xfrm>
              <a:off x="2050" y="3657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08" name="Rectangle 328"/>
            <p:cNvSpPr>
              <a:spLocks noChangeArrowheads="1"/>
            </p:cNvSpPr>
            <p:nvPr/>
          </p:nvSpPr>
          <p:spPr bwMode="auto">
            <a:xfrm>
              <a:off x="2336" y="2750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</p:grpSp>
      <p:grpSp>
        <p:nvGrpSpPr>
          <p:cNvPr id="321" name="Group 361"/>
          <p:cNvGrpSpPr>
            <a:grpSpLocks/>
          </p:cNvGrpSpPr>
          <p:nvPr/>
        </p:nvGrpSpPr>
        <p:grpSpPr bwMode="auto">
          <a:xfrm>
            <a:off x="6296377" y="2065576"/>
            <a:ext cx="1199998" cy="3785495"/>
            <a:chOff x="1733" y="754"/>
            <a:chExt cx="852" cy="3287"/>
          </a:xfrm>
        </p:grpSpPr>
        <p:sp>
          <p:nvSpPr>
            <p:cNvPr id="322" name="Rectangle 362"/>
            <p:cNvSpPr>
              <a:spLocks noChangeArrowheads="1"/>
            </p:cNvSpPr>
            <p:nvPr/>
          </p:nvSpPr>
          <p:spPr bwMode="auto">
            <a:xfrm>
              <a:off x="2345" y="2750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23" name="Rectangle 363"/>
            <p:cNvSpPr>
              <a:spLocks noChangeArrowheads="1"/>
            </p:cNvSpPr>
            <p:nvPr/>
          </p:nvSpPr>
          <p:spPr bwMode="auto">
            <a:xfrm>
              <a:off x="1733" y="3657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grpSp>
          <p:nvGrpSpPr>
            <p:cNvPr id="324" name="Group 364"/>
            <p:cNvGrpSpPr>
              <a:grpSpLocks/>
            </p:cNvGrpSpPr>
            <p:nvPr/>
          </p:nvGrpSpPr>
          <p:grpSpPr bwMode="auto">
            <a:xfrm>
              <a:off x="1882" y="754"/>
              <a:ext cx="377" cy="119"/>
              <a:chOff x="3703" y="3213"/>
              <a:chExt cx="377" cy="119"/>
            </a:xfrm>
          </p:grpSpPr>
          <p:sp>
            <p:nvSpPr>
              <p:cNvPr id="325" name="Line 365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6" name="Line 366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7" name="Line 367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8" name="Line 368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29" name="Line 369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0" name="Line 370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1" name="Line 371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2" name="Line 372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3" name="Line 373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4" name="Line 374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5" name="Line 375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36" name="Line 376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</p:grpSp>
      <p:grpSp>
        <p:nvGrpSpPr>
          <p:cNvPr id="337" name="Group 377"/>
          <p:cNvGrpSpPr>
            <a:grpSpLocks/>
          </p:cNvGrpSpPr>
          <p:nvPr/>
        </p:nvGrpSpPr>
        <p:grpSpPr bwMode="auto">
          <a:xfrm>
            <a:off x="4386720" y="2065576"/>
            <a:ext cx="2683093" cy="3785495"/>
            <a:chOff x="385" y="754"/>
            <a:chExt cx="1905" cy="3287"/>
          </a:xfrm>
        </p:grpSpPr>
        <p:sp>
          <p:nvSpPr>
            <p:cNvPr id="338" name="Rectangle 378"/>
            <p:cNvSpPr>
              <a:spLocks noChangeArrowheads="1"/>
            </p:cNvSpPr>
            <p:nvPr/>
          </p:nvSpPr>
          <p:spPr bwMode="auto">
            <a:xfrm>
              <a:off x="2050" y="3657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sp>
          <p:nvSpPr>
            <p:cNvPr id="339" name="Rectangle 379"/>
            <p:cNvSpPr>
              <a:spLocks noChangeArrowheads="1"/>
            </p:cNvSpPr>
            <p:nvPr/>
          </p:nvSpPr>
          <p:spPr bwMode="auto">
            <a:xfrm>
              <a:off x="1746" y="2750"/>
              <a:ext cx="240" cy="38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 rtl="0" algn="l"/>
              <a:endParaRPr lang="de-DE" altLang="de-DE"/>
            </a:p>
          </p:txBody>
        </p:sp>
        <p:grpSp>
          <p:nvGrpSpPr>
            <p:cNvPr id="340" name="Group 380"/>
            <p:cNvGrpSpPr>
              <a:grpSpLocks/>
            </p:cNvGrpSpPr>
            <p:nvPr/>
          </p:nvGrpSpPr>
          <p:grpSpPr bwMode="auto">
            <a:xfrm>
              <a:off x="385" y="754"/>
              <a:ext cx="377" cy="119"/>
              <a:chOff x="3703" y="3213"/>
              <a:chExt cx="377" cy="119"/>
            </a:xfrm>
          </p:grpSpPr>
          <p:sp>
            <p:nvSpPr>
              <p:cNvPr id="341" name="Line 381"/>
              <p:cNvSpPr>
                <a:spLocks noChangeShapeType="1"/>
              </p:cNvSpPr>
              <p:nvPr/>
            </p:nvSpPr>
            <p:spPr bwMode="auto">
              <a:xfrm flipV="1">
                <a:off x="3703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2" name="Line 382"/>
              <p:cNvSpPr>
                <a:spLocks noChangeShapeType="1"/>
              </p:cNvSpPr>
              <p:nvPr/>
            </p:nvSpPr>
            <p:spPr bwMode="auto">
              <a:xfrm flipV="1">
                <a:off x="3734" y="3266"/>
                <a:ext cx="31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3" name="Line 383"/>
              <p:cNvSpPr>
                <a:spLocks noChangeShapeType="1"/>
              </p:cNvSpPr>
              <p:nvPr/>
            </p:nvSpPr>
            <p:spPr bwMode="auto">
              <a:xfrm flipV="1">
                <a:off x="376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4" name="Line 384"/>
              <p:cNvSpPr>
                <a:spLocks noChangeShapeType="1"/>
              </p:cNvSpPr>
              <p:nvPr/>
            </p:nvSpPr>
            <p:spPr bwMode="auto">
              <a:xfrm flipV="1">
                <a:off x="3796" y="3227"/>
                <a:ext cx="33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5" name="Line 385"/>
              <p:cNvSpPr>
                <a:spLocks noChangeShapeType="1"/>
              </p:cNvSpPr>
              <p:nvPr/>
            </p:nvSpPr>
            <p:spPr bwMode="auto">
              <a:xfrm flipV="1">
                <a:off x="3829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6" name="Line 386"/>
              <p:cNvSpPr>
                <a:spLocks noChangeShapeType="1"/>
              </p:cNvSpPr>
              <p:nvPr/>
            </p:nvSpPr>
            <p:spPr bwMode="auto">
              <a:xfrm flipV="1">
                <a:off x="3860" y="3213"/>
                <a:ext cx="31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7" name="Line 387"/>
              <p:cNvSpPr>
                <a:spLocks noChangeShapeType="1"/>
              </p:cNvSpPr>
              <p:nvPr/>
            </p:nvSpPr>
            <p:spPr bwMode="auto">
              <a:xfrm>
                <a:off x="3891" y="3213"/>
                <a:ext cx="32" cy="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8" name="Line 388"/>
              <p:cNvSpPr>
                <a:spLocks noChangeShapeType="1"/>
              </p:cNvSpPr>
              <p:nvPr/>
            </p:nvSpPr>
            <p:spPr bwMode="auto">
              <a:xfrm>
                <a:off x="3923" y="3217"/>
                <a:ext cx="31" cy="1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49" name="Line 389"/>
              <p:cNvSpPr>
                <a:spLocks noChangeShapeType="1"/>
              </p:cNvSpPr>
              <p:nvPr/>
            </p:nvSpPr>
            <p:spPr bwMode="auto">
              <a:xfrm>
                <a:off x="3954" y="3227"/>
                <a:ext cx="31" cy="1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50" name="Line 390"/>
              <p:cNvSpPr>
                <a:spLocks noChangeShapeType="1"/>
              </p:cNvSpPr>
              <p:nvPr/>
            </p:nvSpPr>
            <p:spPr bwMode="auto">
              <a:xfrm>
                <a:off x="3985" y="3243"/>
                <a:ext cx="31" cy="2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51" name="Line 391"/>
              <p:cNvSpPr>
                <a:spLocks noChangeShapeType="1"/>
              </p:cNvSpPr>
              <p:nvPr/>
            </p:nvSpPr>
            <p:spPr bwMode="auto">
              <a:xfrm>
                <a:off x="4016" y="3266"/>
                <a:ext cx="33" cy="3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352" name="Line 392"/>
              <p:cNvSpPr>
                <a:spLocks noChangeShapeType="1"/>
              </p:cNvSpPr>
              <p:nvPr/>
            </p:nvSpPr>
            <p:spPr bwMode="auto">
              <a:xfrm>
                <a:off x="4049" y="3296"/>
                <a:ext cx="31" cy="3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rtl="0" algn="l"/>
                <a:endParaRPr lang="de-DE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2156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 en "modo de conducción"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23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304801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voltaje positivo</a:t>
            </a:r>
          </a:p>
          <a:p>
            <a:pPr lvl="1" rtl="0" algn="l"/>
            <a:r>
              <a:rPr lang="en-US" altLang="de-DE" dirty="0"/>
              <a:t>Ángulo de disparo inferior a 90°</a:t>
            </a:r>
          </a:p>
          <a:p>
            <a:pPr lvl="1" rtl="0" algn="l"/>
            <a:r>
              <a:rPr lang="en-US" altLang="de-DE" dirty="0"/>
              <a:t>El ángulo mínimo de disparo es de 15°</a:t>
            </a:r>
          </a:p>
          <a:p>
            <a:pPr rtl="0" algn="l"/>
            <a:endParaRPr lang="en-US" altLang="de-DE" dirty="0"/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El punto de disparo natural es el punto de intersección entre dos fases.</a:t>
            </a:r>
          </a:p>
          <a:p>
            <a:pPr rtl="0" algn="l"/>
            <a:r>
              <a:rPr lang="en-US" altLang="de-DE" dirty="0"/>
              <a:t>En este ejemplo, el tiristor se dispara después de 30° desde el punto de disparo natural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3449625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30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172132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La máquina funciona en modo motor</a:t>
            </a:r>
            <a:endParaRPr lang="en-US" dirty="0"/>
          </a:p>
        </p:txBody>
      </p:sp>
      <p:pic>
        <p:nvPicPr>
          <p:cNvPr id="35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52" y="2095764"/>
            <a:ext cx="5408623" cy="38171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4" name="Line 5"/>
          <p:cNvSpPr>
            <a:spLocks noChangeShapeType="1"/>
          </p:cNvSpPr>
          <p:nvPr/>
        </p:nvSpPr>
        <p:spPr bwMode="auto">
          <a:xfrm>
            <a:off x="3903652" y="2331373"/>
            <a:ext cx="0" cy="32624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0" algn="l"/>
            <a:endParaRPr lang="de-DE"/>
          </a:p>
        </p:txBody>
      </p:sp>
      <p:sp>
        <p:nvSpPr>
          <p:cNvPr id="355" name="Line 6"/>
          <p:cNvSpPr>
            <a:spLocks noChangeShapeType="1"/>
          </p:cNvSpPr>
          <p:nvPr/>
        </p:nvSpPr>
        <p:spPr bwMode="auto">
          <a:xfrm>
            <a:off x="4157652" y="2148273"/>
            <a:ext cx="0" cy="34709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0" algn="l"/>
            <a:endParaRPr lang="de-DE"/>
          </a:p>
        </p:txBody>
      </p:sp>
      <p:sp>
        <p:nvSpPr>
          <p:cNvPr id="356" name="Line 7"/>
          <p:cNvSpPr>
            <a:spLocks noChangeShapeType="1"/>
          </p:cNvSpPr>
          <p:nvPr/>
        </p:nvSpPr>
        <p:spPr bwMode="auto">
          <a:xfrm flipV="1">
            <a:off x="3903652" y="5594239"/>
            <a:ext cx="246266" cy="1226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0" algn="l"/>
            <a:endParaRPr lang="de-DE"/>
          </a:p>
        </p:txBody>
      </p:sp>
      <p:sp>
        <p:nvSpPr>
          <p:cNvPr id="357" name="Text Box 8"/>
          <p:cNvSpPr txBox="1">
            <a:spLocks noChangeArrowheads="1"/>
          </p:cNvSpPr>
          <p:nvPr/>
        </p:nvSpPr>
        <p:spPr bwMode="auto">
          <a:xfrm>
            <a:off x="3811578" y="5542798"/>
            <a:ext cx="11022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/>
            <a:r>
              <a:rPr lang="en-US" altLang="de-DE" sz="2400" dirty="0">
                <a:solidFill>
                  <a:schemeClr val="tx1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=30°</a:t>
            </a:r>
            <a:endParaRPr lang="en-US" altLang="de-DE" sz="2400" dirty="0">
              <a:solidFill>
                <a:schemeClr val="tx1"/>
              </a:solidFill>
              <a:latin typeface="Symbol" panose="05050102010706020507" pitchFamily="18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36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inducido en “modo de frenado”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24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304801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voltaje negativo</a:t>
            </a:r>
          </a:p>
          <a:p>
            <a:pPr lvl="1" rtl="0" algn="l"/>
            <a:r>
              <a:rPr lang="en-US" altLang="de-DE" dirty="0"/>
              <a:t>Ángulo de disparo superior a 90°</a:t>
            </a:r>
          </a:p>
          <a:p>
            <a:pPr lvl="1" rtl="0" algn="l"/>
            <a:r>
              <a:rPr lang="en-US" altLang="de-DE" dirty="0"/>
              <a:t>El ángulo máximo de disparo es de 150°</a:t>
            </a:r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3449625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30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2" y="1816571"/>
            <a:ext cx="3737633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La máquina funciona en modo regenerativo</a:t>
            </a:r>
            <a:endParaRPr lang="en-US" dirty="0"/>
          </a:p>
        </p:txBody>
      </p:sp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3587100" y="2102264"/>
            <a:ext cx="5240706" cy="3864529"/>
            <a:chOff x="144" y="480"/>
            <a:chExt cx="3514" cy="2658"/>
          </a:xfrm>
        </p:grpSpPr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480"/>
              <a:ext cx="3514" cy="2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408" y="832"/>
              <a:ext cx="0" cy="2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1352" y="760"/>
              <a:ext cx="0" cy="22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31" y="2901"/>
              <a:ext cx="90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567" y="2850"/>
              <a:ext cx="7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2400" dirty="0">
                  <a:solidFill>
                    <a:schemeClr val="tx1"/>
                  </a:solidFill>
                  <a:latin typeface="Symbol" panose="05050102010706020507" pitchFamily="18" charset="2"/>
                  <a:sym typeface="Symbol" panose="05050102010706020507" pitchFamily="18" charset="2"/>
                </a:rPr>
                <a:t>=150°</a:t>
              </a:r>
              <a:endParaRPr lang="en-US" altLang="de-DE" sz="2400" dirty="0">
                <a:solidFill>
                  <a:schemeClr val="tx1"/>
                </a:solidFill>
                <a:latin typeface="Symbol" panose="05050102010706020507" pitchFamily="18" charset="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298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 en Shoot-through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25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3139277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Las unidades de CC están comprometidas por disparos</a:t>
            </a:r>
          </a:p>
          <a:p>
            <a:pPr lvl="1" rtl="0" algn="l"/>
            <a:r>
              <a:rPr lang="en-US" altLang="de-DE" dirty="0"/>
              <a:t>Fusibles dañados</a:t>
            </a:r>
          </a:p>
          <a:p>
            <a:pPr lvl="1" rtl="0" algn="l"/>
            <a:r>
              <a:rPr lang="en-US" altLang="de-DE" dirty="0"/>
              <a:t>Tiristores dañados</a:t>
            </a:r>
          </a:p>
          <a:p>
            <a:pPr rtl="0" algn="l"/>
            <a:r>
              <a:rPr lang="en-US" altLang="de-DE" dirty="0"/>
              <a:t>Causas del tiroteo</a:t>
            </a:r>
          </a:p>
          <a:p>
            <a:pPr lvl="1" rtl="0" algn="l"/>
            <a:r>
              <a:rPr lang="en-US" altLang="de-DE" dirty="0"/>
              <a:t>Fallo de alimentación</a:t>
            </a:r>
          </a:p>
          <a:p>
            <a:pPr lvl="1" rtl="0" algn="l"/>
            <a:r>
              <a:rPr lang="en-US" altLang="de-DE" dirty="0"/>
              <a:t>Ángulos de disparo demasiado grandes</a:t>
            </a:r>
          </a:p>
          <a:p>
            <a:pPr rtl="0" algn="l"/>
            <a:r>
              <a:rPr lang="en-US" altLang="de-DE" dirty="0"/>
              <a:t>El rango de trabajo tiene que ser limitado</a:t>
            </a:r>
          </a:p>
          <a:p>
            <a:pPr rtl="0" algn="l"/>
            <a:r>
              <a:rPr lang="en-US" altLang="de-DE" dirty="0"/>
              <a:t>Los ángulos de disparo típicos están entre 15° y 150°</a:t>
            </a:r>
          </a:p>
          <a:p>
            <a:pPr rtl="0" algn="l"/>
            <a:endParaRPr lang="en-US" altLang="de-DE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3449625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30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2" y="1816571"/>
            <a:ext cx="37817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Fallo de conmutación</a:t>
            </a:r>
            <a:endParaRPr lang="en-US" dirty="0"/>
          </a:p>
        </p:txBody>
      </p:sp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3888336" y="2195636"/>
            <a:ext cx="3978320" cy="3668811"/>
            <a:chOff x="282" y="1003"/>
            <a:chExt cx="2675" cy="2688"/>
          </a:xfrm>
        </p:grpSpPr>
        <p:graphicFrame>
          <p:nvGraphicFramePr>
            <p:cNvPr id="22" name="Object 4"/>
            <p:cNvGraphicFramePr>
              <a:graphicFrameLocks noChangeAspect="1"/>
            </p:cNvGraphicFramePr>
            <p:nvPr/>
          </p:nvGraphicFramePr>
          <p:xfrm>
            <a:off x="390" y="1139"/>
            <a:ext cx="2445" cy="24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2" name="Microsoft Drawing" r:id="rId5" imgW="7259638" imgH="10848975" progId="MSDraw">
                    <p:embed/>
                  </p:oleObj>
                </mc:Choice>
                <mc:Fallback>
                  <p:oleObj name="Microsoft Drawing" r:id="rId5" imgW="7259638" imgH="10848975" progId="MSDraw">
                    <p:embed/>
                    <p:pic>
                      <p:nvPicPr>
                        <p:cNvPr id="2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32666"/>
                        <a:stretch>
                          <a:fillRect/>
                        </a:stretch>
                      </p:blipFill>
                      <p:spPr bwMode="auto">
                        <a:xfrm>
                          <a:off x="390" y="1139"/>
                          <a:ext cx="2445" cy="24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2033" y="1882"/>
              <a:ext cx="924" cy="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en-US" altLang="de-DE" sz="1200" dirty="0">
                  <a:solidFill>
                    <a:schemeClr val="tx1"/>
                  </a:solidFill>
                </a:rPr>
                <a:t>tensión de equilibrio</a:t>
              </a:r>
            </a:p>
          </p:txBody>
        </p:sp>
        <p:sp>
          <p:nvSpPr>
            <p:cNvPr id="24" name="Rectangle 6"/>
            <p:cNvSpPr>
              <a:spLocks noChangeArrowheads="1"/>
            </p:cNvSpPr>
            <p:nvPr/>
          </p:nvSpPr>
          <p:spPr bwMode="auto">
            <a:xfrm>
              <a:off x="2268" y="3486"/>
              <a:ext cx="660" cy="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en-US" altLang="de-DE" sz="1200" dirty="0">
                  <a:solidFill>
                    <a:schemeClr val="tx1"/>
                  </a:solidFill>
                </a:rPr>
                <a:t>Ángulo de disparo</a:t>
              </a:r>
            </a:p>
          </p:txBody>
        </p:sp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282" y="1003"/>
              <a:ext cx="432" cy="2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918" y="1145"/>
              <a:ext cx="1182" cy="2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7" name="Rectangle 9"/>
            <p:cNvSpPr>
              <a:spLocks noChangeArrowheads="1"/>
            </p:cNvSpPr>
            <p:nvPr/>
          </p:nvSpPr>
          <p:spPr bwMode="auto">
            <a:xfrm>
              <a:off x="2403" y="2807"/>
              <a:ext cx="432" cy="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1431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/>
          <p:nvPr/>
        </p:nvSpPr>
        <p:spPr bwMode="gray">
          <a:xfrm>
            <a:off x="2926078" y="4980514"/>
            <a:ext cx="1379221" cy="50745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 rtl="0"/>
            <a:r>
              <a:rPr lang="de-DE" sz="1600" dirty="0"/>
              <a:t>Línea</a:t>
            </a:r>
            <a:r>
              <a:rPr lang="de-DE" sz="1600" dirty="0" err="1"/>
              <a:t>se ahoga</a:t>
            </a:r>
            <a:endParaRPr lang="de-DE" sz="1600" dirty="0"/>
          </a:p>
        </p:txBody>
      </p:sp>
      <p:sp>
        <p:nvSpPr>
          <p:cNvPr id="118" name="Rectangle 5"/>
          <p:cNvSpPr>
            <a:spLocks noChangeArrowheads="1"/>
          </p:cNvSpPr>
          <p:nvPr/>
        </p:nvSpPr>
        <p:spPr bwMode="auto">
          <a:xfrm>
            <a:off x="1211437" y="2689330"/>
            <a:ext cx="1765112" cy="2186304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/>
            <a:endParaRPr lang="de-DE" altLang="de-DE"/>
          </a:p>
        </p:txBody>
      </p:sp>
      <p:sp>
        <p:nvSpPr>
          <p:cNvPr id="119" name="Rectangle 6"/>
          <p:cNvSpPr>
            <a:spLocks noChangeArrowheads="1"/>
          </p:cNvSpPr>
          <p:nvPr/>
        </p:nvSpPr>
        <p:spPr bwMode="auto">
          <a:xfrm>
            <a:off x="3092997" y="2614571"/>
            <a:ext cx="1123092" cy="2335823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/>
            <a:endParaRPr lang="de-DE" altLang="de-DE"/>
          </a:p>
        </p:txBody>
      </p:sp>
      <p:sp>
        <p:nvSpPr>
          <p:cNvPr id="120" name="Rectangle 7"/>
          <p:cNvSpPr>
            <a:spLocks noChangeArrowheads="1"/>
          </p:cNvSpPr>
          <p:nvPr/>
        </p:nvSpPr>
        <p:spPr bwMode="auto">
          <a:xfrm>
            <a:off x="4284533" y="1936750"/>
            <a:ext cx="2085238" cy="369146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/>
            <a:endParaRPr lang="de-DE" altLang="de-DE"/>
          </a:p>
        </p:txBody>
      </p:sp>
      <p:sp>
        <p:nvSpPr>
          <p:cNvPr id="121" name="Rectangle 8"/>
          <p:cNvSpPr>
            <a:spLocks noChangeArrowheads="1"/>
          </p:cNvSpPr>
          <p:nvPr/>
        </p:nvSpPr>
        <p:spPr bwMode="auto">
          <a:xfrm>
            <a:off x="6238020" y="1936750"/>
            <a:ext cx="1522807" cy="369146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/>
            <a:endParaRPr lang="de-DE" altLang="de-DE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26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6" y="1429115"/>
            <a:ext cx="381228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Uso de bobinas de conmutación</a:t>
            </a:r>
            <a:endParaRPr lang="en-US" sz="1000" dirty="0"/>
          </a:p>
        </p:txBody>
      </p:sp>
      <p:sp>
        <p:nvSpPr>
          <p:cNvPr id="2" name="TextBox 1"/>
          <p:cNvSpPr txBox="1"/>
          <p:nvPr/>
        </p:nvSpPr>
        <p:spPr bwMode="gray">
          <a:xfrm>
            <a:off x="1524655" y="4990038"/>
            <a:ext cx="1271249" cy="28464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 rtl="0"/>
            <a:r>
              <a:rPr lang="de-DE" sz="1600" dirty="0"/>
              <a:t>Red eléctrica</a:t>
            </a:r>
          </a:p>
        </p:txBody>
      </p:sp>
      <p:sp>
        <p:nvSpPr>
          <p:cNvPr id="116" name="TextBox 115"/>
          <p:cNvSpPr txBox="1"/>
          <p:nvPr/>
        </p:nvSpPr>
        <p:spPr bwMode="gray">
          <a:xfrm>
            <a:off x="4567675" y="5628214"/>
            <a:ext cx="1456888" cy="28359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 rtl="0"/>
            <a:r>
              <a:rPr lang="de-DE" sz="1600" dirty="0"/>
              <a:t>Puente de tiristores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153045" y="1976622"/>
            <a:ext cx="6580868" cy="3274471"/>
            <a:chOff x="1130079" y="1976622"/>
            <a:chExt cx="6580868" cy="3274471"/>
          </a:xfrm>
        </p:grpSpPr>
        <p:pic>
          <p:nvPicPr>
            <p:cNvPr id="30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623" y="1976622"/>
              <a:ext cx="6503324" cy="327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130079" y="2616232"/>
              <a:ext cx="1880074" cy="23491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801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27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3" y="2186113"/>
            <a:ext cx="3139277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endParaRPr lang="en-US" altLang="de-DE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3449625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279400" y="2186113"/>
            <a:ext cx="30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2" y="1816571"/>
            <a:ext cx="378175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Conmutación en un convertidor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5275" y="2203613"/>
            <a:ext cx="317862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Conmutación de tiristor al siguiente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sz="1400" dirty="0">
              <a:sym typeface="Symbol" panose="05050102010706020507" pitchFamily="18" charset="2"/>
            </a:endParaRP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La conmutación hace un cortocircuito.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Cortocircuito de la tensión de fase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Cortocircuito de corriente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sz="1400" dirty="0">
              <a:sym typeface="Symbol" panose="05050102010706020507" pitchFamily="18" charset="2"/>
            </a:endParaRP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sz="1400" dirty="0">
              <a:sym typeface="Symbol" panose="05050102010706020507" pitchFamily="18" charset="2"/>
            </a:endParaRP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Los estranguladores de conmutación limitan las muescas de conmutación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sz="1400" dirty="0"/>
          </a:p>
        </p:txBody>
      </p:sp>
      <p:grpSp>
        <p:nvGrpSpPr>
          <p:cNvPr id="18" name="Group 4"/>
          <p:cNvGrpSpPr>
            <a:grpSpLocks/>
          </p:cNvGrpSpPr>
          <p:nvPr/>
        </p:nvGrpSpPr>
        <p:grpSpPr bwMode="auto">
          <a:xfrm>
            <a:off x="4579938" y="1801813"/>
            <a:ext cx="3908425" cy="2282137"/>
            <a:chOff x="225" y="754"/>
            <a:chExt cx="2668" cy="1680"/>
          </a:xfrm>
        </p:grpSpPr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1018" y="1140"/>
              <a:ext cx="50" cy="798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225" y="962"/>
              <a:ext cx="61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288" y="988"/>
              <a:ext cx="48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 dirty="0"/>
                <a:t>3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338" y="980"/>
              <a:ext cx="47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>
                  <a:latin typeface="Symbol" panose="05050102010706020507" pitchFamily="18" charset="2"/>
                </a:rPr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auto">
            <a:xfrm>
              <a:off x="379" y="988"/>
              <a:ext cx="144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 dirty="0"/>
                <a:t>C.A.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513" y="988"/>
              <a:ext cx="326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 dirty="0"/>
                <a:t> </a:t>
              </a:r>
              <a:r>
                <a:rPr lang="de-DE" altLang="de-DE" sz="1000" dirty="0" err="1"/>
                <a:t>red</a:t>
              </a:r>
              <a:endParaRPr lang="de-DE" altLang="de-DE" sz="20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auto">
            <a:xfrm>
              <a:off x="2828" y="1630"/>
              <a:ext cx="4" cy="53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auto">
            <a:xfrm>
              <a:off x="1930" y="914"/>
              <a:ext cx="9" cy="124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4" name="Rectangle 13"/>
            <p:cNvSpPr>
              <a:spLocks noChangeArrowheads="1"/>
            </p:cNvSpPr>
            <p:nvPr/>
          </p:nvSpPr>
          <p:spPr bwMode="auto">
            <a:xfrm>
              <a:off x="2238" y="914"/>
              <a:ext cx="4" cy="1242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5" name="Rectangle 14"/>
            <p:cNvSpPr>
              <a:spLocks noChangeArrowheads="1"/>
            </p:cNvSpPr>
            <p:nvPr/>
          </p:nvSpPr>
          <p:spPr bwMode="auto">
            <a:xfrm>
              <a:off x="1626" y="914"/>
              <a:ext cx="1202" cy="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1626" y="2156"/>
              <a:ext cx="1202" cy="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1917" y="1525"/>
              <a:ext cx="35" cy="39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1605" y="1218"/>
              <a:ext cx="39" cy="39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9" name="Oval 18"/>
            <p:cNvSpPr>
              <a:spLocks noChangeArrowheads="1"/>
            </p:cNvSpPr>
            <p:nvPr/>
          </p:nvSpPr>
          <p:spPr bwMode="auto">
            <a:xfrm>
              <a:off x="2216" y="1820"/>
              <a:ext cx="39" cy="39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1913" y="901"/>
              <a:ext cx="39" cy="39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1" name="Oval 20"/>
            <p:cNvSpPr>
              <a:spLocks noChangeArrowheads="1"/>
            </p:cNvSpPr>
            <p:nvPr/>
          </p:nvSpPr>
          <p:spPr bwMode="auto">
            <a:xfrm>
              <a:off x="2221" y="901"/>
              <a:ext cx="34" cy="39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2" name="Oval 21"/>
            <p:cNvSpPr>
              <a:spLocks noChangeArrowheads="1"/>
            </p:cNvSpPr>
            <p:nvPr/>
          </p:nvSpPr>
          <p:spPr bwMode="auto">
            <a:xfrm>
              <a:off x="1917" y="2138"/>
              <a:ext cx="35" cy="35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2221" y="2138"/>
              <a:ext cx="34" cy="35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4" name="Rectangle 23"/>
            <p:cNvSpPr>
              <a:spLocks noChangeArrowheads="1"/>
            </p:cNvSpPr>
            <p:nvPr/>
          </p:nvSpPr>
          <p:spPr bwMode="auto">
            <a:xfrm>
              <a:off x="1544" y="932"/>
              <a:ext cx="664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5" name="Rectangle 24"/>
            <p:cNvSpPr>
              <a:spLocks noChangeArrowheads="1"/>
            </p:cNvSpPr>
            <p:nvPr/>
          </p:nvSpPr>
          <p:spPr bwMode="auto">
            <a:xfrm>
              <a:off x="1534" y="940"/>
              <a:ext cx="70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/>
                <a:t>1 3 5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46" name="Rectangle 25"/>
            <p:cNvSpPr>
              <a:spLocks noChangeArrowheads="1"/>
            </p:cNvSpPr>
            <p:nvPr/>
          </p:nvSpPr>
          <p:spPr bwMode="auto">
            <a:xfrm>
              <a:off x="1539" y="2064"/>
              <a:ext cx="634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7" name="Rectangle 26"/>
            <p:cNvSpPr>
              <a:spLocks noChangeArrowheads="1"/>
            </p:cNvSpPr>
            <p:nvPr/>
          </p:nvSpPr>
          <p:spPr bwMode="auto">
            <a:xfrm>
              <a:off x="1531" y="2069"/>
              <a:ext cx="679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/>
                <a:t>4 6 2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48" name="Rectangle 27"/>
            <p:cNvSpPr>
              <a:spLocks noChangeArrowheads="1"/>
            </p:cNvSpPr>
            <p:nvPr/>
          </p:nvSpPr>
          <p:spPr bwMode="auto">
            <a:xfrm>
              <a:off x="1552" y="1153"/>
              <a:ext cx="14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9" name="Freeform 28"/>
            <p:cNvSpPr>
              <a:spLocks/>
            </p:cNvSpPr>
            <p:nvPr/>
          </p:nvSpPr>
          <p:spPr bwMode="auto">
            <a:xfrm>
              <a:off x="1552" y="1027"/>
              <a:ext cx="70" cy="130"/>
            </a:xfrm>
            <a:custGeom>
              <a:avLst/>
              <a:gdLst>
                <a:gd name="T0" fmla="*/ 5 w 70"/>
                <a:gd name="T1" fmla="*/ 130 h 130"/>
                <a:gd name="T2" fmla="*/ 70 w 70"/>
                <a:gd name="T3" fmla="*/ 0 h 130"/>
                <a:gd name="T4" fmla="*/ 66 w 70"/>
                <a:gd name="T5" fmla="*/ 0 h 130"/>
                <a:gd name="T6" fmla="*/ 0 w 70"/>
                <a:gd name="T7" fmla="*/ 130 h 130"/>
                <a:gd name="T8" fmla="*/ 5 w 7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130">
                  <a:moveTo>
                    <a:pt x="5" y="130"/>
                  </a:moveTo>
                  <a:lnTo>
                    <a:pt x="70" y="0"/>
                  </a:lnTo>
                  <a:lnTo>
                    <a:pt x="66" y="0"/>
                  </a:lnTo>
                  <a:lnTo>
                    <a:pt x="0" y="130"/>
                  </a:lnTo>
                  <a:lnTo>
                    <a:pt x="5" y="1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0" name="Freeform 29"/>
            <p:cNvSpPr>
              <a:spLocks/>
            </p:cNvSpPr>
            <p:nvPr/>
          </p:nvSpPr>
          <p:spPr bwMode="auto">
            <a:xfrm>
              <a:off x="1622" y="1027"/>
              <a:ext cx="74" cy="126"/>
            </a:xfrm>
            <a:custGeom>
              <a:avLst/>
              <a:gdLst>
                <a:gd name="T0" fmla="*/ 0 w 74"/>
                <a:gd name="T1" fmla="*/ 0 h 126"/>
                <a:gd name="T2" fmla="*/ 69 w 74"/>
                <a:gd name="T3" fmla="*/ 126 h 126"/>
                <a:gd name="T4" fmla="*/ 74 w 74"/>
                <a:gd name="T5" fmla="*/ 126 h 126"/>
                <a:gd name="T6" fmla="*/ 4 w 74"/>
                <a:gd name="T7" fmla="*/ 0 h 126"/>
                <a:gd name="T8" fmla="*/ 0 w 74"/>
                <a:gd name="T9" fmla="*/ 0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26">
                  <a:moveTo>
                    <a:pt x="0" y="0"/>
                  </a:moveTo>
                  <a:lnTo>
                    <a:pt x="69" y="126"/>
                  </a:lnTo>
                  <a:lnTo>
                    <a:pt x="74" y="126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1" name="Rectangle 30"/>
            <p:cNvSpPr>
              <a:spLocks noChangeArrowheads="1"/>
            </p:cNvSpPr>
            <p:nvPr/>
          </p:nvSpPr>
          <p:spPr bwMode="auto">
            <a:xfrm>
              <a:off x="1552" y="1023"/>
              <a:ext cx="14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2" name="Rectangle 31"/>
            <p:cNvSpPr>
              <a:spLocks noChangeArrowheads="1"/>
            </p:cNvSpPr>
            <p:nvPr/>
          </p:nvSpPr>
          <p:spPr bwMode="auto">
            <a:xfrm>
              <a:off x="1661" y="997"/>
              <a:ext cx="4" cy="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3" name="Rectangle 32"/>
            <p:cNvSpPr>
              <a:spLocks noChangeArrowheads="1"/>
            </p:cNvSpPr>
            <p:nvPr/>
          </p:nvSpPr>
          <p:spPr bwMode="auto">
            <a:xfrm>
              <a:off x="1661" y="997"/>
              <a:ext cx="35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4" name="Rectangle 33"/>
            <p:cNvSpPr>
              <a:spLocks noChangeArrowheads="1"/>
            </p:cNvSpPr>
            <p:nvPr/>
          </p:nvSpPr>
          <p:spPr bwMode="auto">
            <a:xfrm>
              <a:off x="1865" y="1153"/>
              <a:ext cx="14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5" name="Freeform 34"/>
            <p:cNvSpPr>
              <a:spLocks/>
            </p:cNvSpPr>
            <p:nvPr/>
          </p:nvSpPr>
          <p:spPr bwMode="auto">
            <a:xfrm>
              <a:off x="1860" y="1027"/>
              <a:ext cx="74" cy="130"/>
            </a:xfrm>
            <a:custGeom>
              <a:avLst/>
              <a:gdLst>
                <a:gd name="T0" fmla="*/ 9 w 74"/>
                <a:gd name="T1" fmla="*/ 130 h 130"/>
                <a:gd name="T2" fmla="*/ 74 w 74"/>
                <a:gd name="T3" fmla="*/ 0 h 130"/>
                <a:gd name="T4" fmla="*/ 70 w 74"/>
                <a:gd name="T5" fmla="*/ 0 h 130"/>
                <a:gd name="T6" fmla="*/ 0 w 74"/>
                <a:gd name="T7" fmla="*/ 130 h 130"/>
                <a:gd name="T8" fmla="*/ 9 w 74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0">
                  <a:moveTo>
                    <a:pt x="9" y="130"/>
                  </a:moveTo>
                  <a:lnTo>
                    <a:pt x="74" y="0"/>
                  </a:lnTo>
                  <a:lnTo>
                    <a:pt x="70" y="0"/>
                  </a:lnTo>
                  <a:lnTo>
                    <a:pt x="0" y="130"/>
                  </a:lnTo>
                  <a:lnTo>
                    <a:pt x="9" y="1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6" name="Freeform 35"/>
            <p:cNvSpPr>
              <a:spLocks/>
            </p:cNvSpPr>
            <p:nvPr/>
          </p:nvSpPr>
          <p:spPr bwMode="auto">
            <a:xfrm>
              <a:off x="1934" y="1027"/>
              <a:ext cx="74" cy="126"/>
            </a:xfrm>
            <a:custGeom>
              <a:avLst/>
              <a:gdLst>
                <a:gd name="T0" fmla="*/ 0 w 74"/>
                <a:gd name="T1" fmla="*/ 0 h 126"/>
                <a:gd name="T2" fmla="*/ 70 w 74"/>
                <a:gd name="T3" fmla="*/ 126 h 126"/>
                <a:gd name="T4" fmla="*/ 74 w 74"/>
                <a:gd name="T5" fmla="*/ 126 h 126"/>
                <a:gd name="T6" fmla="*/ 5 w 74"/>
                <a:gd name="T7" fmla="*/ 0 h 126"/>
                <a:gd name="T8" fmla="*/ 0 w 74"/>
                <a:gd name="T9" fmla="*/ 0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26">
                  <a:moveTo>
                    <a:pt x="0" y="0"/>
                  </a:moveTo>
                  <a:lnTo>
                    <a:pt x="70" y="126"/>
                  </a:lnTo>
                  <a:lnTo>
                    <a:pt x="74" y="126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57" name="Rectangle 36"/>
            <p:cNvSpPr>
              <a:spLocks noChangeArrowheads="1"/>
            </p:cNvSpPr>
            <p:nvPr/>
          </p:nvSpPr>
          <p:spPr bwMode="auto">
            <a:xfrm>
              <a:off x="1865" y="1023"/>
              <a:ext cx="14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8" name="Rectangle 37"/>
            <p:cNvSpPr>
              <a:spLocks noChangeArrowheads="1"/>
            </p:cNvSpPr>
            <p:nvPr/>
          </p:nvSpPr>
          <p:spPr bwMode="auto">
            <a:xfrm>
              <a:off x="1973" y="997"/>
              <a:ext cx="5" cy="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9" name="Rectangle 38"/>
            <p:cNvSpPr>
              <a:spLocks noChangeArrowheads="1"/>
            </p:cNvSpPr>
            <p:nvPr/>
          </p:nvSpPr>
          <p:spPr bwMode="auto">
            <a:xfrm>
              <a:off x="1973" y="997"/>
              <a:ext cx="35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60" name="Rectangle 39"/>
            <p:cNvSpPr>
              <a:spLocks noChangeArrowheads="1"/>
            </p:cNvSpPr>
            <p:nvPr/>
          </p:nvSpPr>
          <p:spPr bwMode="auto">
            <a:xfrm>
              <a:off x="2168" y="1153"/>
              <a:ext cx="139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61" name="Freeform 40"/>
            <p:cNvSpPr>
              <a:spLocks/>
            </p:cNvSpPr>
            <p:nvPr/>
          </p:nvSpPr>
          <p:spPr bwMode="auto">
            <a:xfrm>
              <a:off x="2164" y="1027"/>
              <a:ext cx="74" cy="130"/>
            </a:xfrm>
            <a:custGeom>
              <a:avLst/>
              <a:gdLst>
                <a:gd name="T0" fmla="*/ 4 w 74"/>
                <a:gd name="T1" fmla="*/ 130 h 130"/>
                <a:gd name="T2" fmla="*/ 74 w 74"/>
                <a:gd name="T3" fmla="*/ 0 h 130"/>
                <a:gd name="T4" fmla="*/ 70 w 74"/>
                <a:gd name="T5" fmla="*/ 0 h 130"/>
                <a:gd name="T6" fmla="*/ 0 w 74"/>
                <a:gd name="T7" fmla="*/ 130 h 130"/>
                <a:gd name="T8" fmla="*/ 4 w 74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0">
                  <a:moveTo>
                    <a:pt x="4" y="130"/>
                  </a:moveTo>
                  <a:lnTo>
                    <a:pt x="74" y="0"/>
                  </a:lnTo>
                  <a:lnTo>
                    <a:pt x="70" y="0"/>
                  </a:lnTo>
                  <a:lnTo>
                    <a:pt x="0" y="13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2" name="Freeform 41"/>
            <p:cNvSpPr>
              <a:spLocks/>
            </p:cNvSpPr>
            <p:nvPr/>
          </p:nvSpPr>
          <p:spPr bwMode="auto">
            <a:xfrm>
              <a:off x="2234" y="1027"/>
              <a:ext cx="78" cy="126"/>
            </a:xfrm>
            <a:custGeom>
              <a:avLst/>
              <a:gdLst>
                <a:gd name="T0" fmla="*/ 0 w 78"/>
                <a:gd name="T1" fmla="*/ 0 h 126"/>
                <a:gd name="T2" fmla="*/ 69 w 78"/>
                <a:gd name="T3" fmla="*/ 126 h 126"/>
                <a:gd name="T4" fmla="*/ 78 w 78"/>
                <a:gd name="T5" fmla="*/ 126 h 126"/>
                <a:gd name="T6" fmla="*/ 8 w 78"/>
                <a:gd name="T7" fmla="*/ 0 h 126"/>
                <a:gd name="T8" fmla="*/ 0 w 78"/>
                <a:gd name="T9" fmla="*/ 0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126">
                  <a:moveTo>
                    <a:pt x="0" y="0"/>
                  </a:moveTo>
                  <a:lnTo>
                    <a:pt x="69" y="126"/>
                  </a:lnTo>
                  <a:lnTo>
                    <a:pt x="78" y="12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3" name="Rectangle 42"/>
            <p:cNvSpPr>
              <a:spLocks noChangeArrowheads="1"/>
            </p:cNvSpPr>
            <p:nvPr/>
          </p:nvSpPr>
          <p:spPr bwMode="auto">
            <a:xfrm>
              <a:off x="2168" y="1023"/>
              <a:ext cx="14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64" name="Rectangle 43"/>
            <p:cNvSpPr>
              <a:spLocks noChangeArrowheads="1"/>
            </p:cNvSpPr>
            <p:nvPr/>
          </p:nvSpPr>
          <p:spPr bwMode="auto">
            <a:xfrm>
              <a:off x="2273" y="997"/>
              <a:ext cx="8" cy="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65" name="Rectangle 44"/>
            <p:cNvSpPr>
              <a:spLocks noChangeArrowheads="1"/>
            </p:cNvSpPr>
            <p:nvPr/>
          </p:nvSpPr>
          <p:spPr bwMode="auto">
            <a:xfrm>
              <a:off x="2273" y="997"/>
              <a:ext cx="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66" name="Rectangle 45"/>
            <p:cNvSpPr>
              <a:spLocks noChangeArrowheads="1"/>
            </p:cNvSpPr>
            <p:nvPr/>
          </p:nvSpPr>
          <p:spPr bwMode="auto">
            <a:xfrm>
              <a:off x="1552" y="2043"/>
              <a:ext cx="14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67" name="Freeform 46"/>
            <p:cNvSpPr>
              <a:spLocks/>
            </p:cNvSpPr>
            <p:nvPr/>
          </p:nvSpPr>
          <p:spPr bwMode="auto">
            <a:xfrm>
              <a:off x="1548" y="1917"/>
              <a:ext cx="74" cy="130"/>
            </a:xfrm>
            <a:custGeom>
              <a:avLst/>
              <a:gdLst>
                <a:gd name="T0" fmla="*/ 9 w 74"/>
                <a:gd name="T1" fmla="*/ 130 h 130"/>
                <a:gd name="T2" fmla="*/ 74 w 74"/>
                <a:gd name="T3" fmla="*/ 0 h 130"/>
                <a:gd name="T4" fmla="*/ 70 w 74"/>
                <a:gd name="T5" fmla="*/ 0 h 130"/>
                <a:gd name="T6" fmla="*/ 0 w 74"/>
                <a:gd name="T7" fmla="*/ 130 h 130"/>
                <a:gd name="T8" fmla="*/ 9 w 74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0">
                  <a:moveTo>
                    <a:pt x="9" y="130"/>
                  </a:moveTo>
                  <a:lnTo>
                    <a:pt x="74" y="0"/>
                  </a:lnTo>
                  <a:lnTo>
                    <a:pt x="70" y="0"/>
                  </a:lnTo>
                  <a:lnTo>
                    <a:pt x="0" y="130"/>
                  </a:lnTo>
                  <a:lnTo>
                    <a:pt x="9" y="1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8" name="Freeform 47"/>
            <p:cNvSpPr>
              <a:spLocks/>
            </p:cNvSpPr>
            <p:nvPr/>
          </p:nvSpPr>
          <p:spPr bwMode="auto">
            <a:xfrm>
              <a:off x="1622" y="1913"/>
              <a:ext cx="69" cy="134"/>
            </a:xfrm>
            <a:custGeom>
              <a:avLst/>
              <a:gdLst>
                <a:gd name="T0" fmla="*/ 0 w 69"/>
                <a:gd name="T1" fmla="*/ 0 h 134"/>
                <a:gd name="T2" fmla="*/ 65 w 69"/>
                <a:gd name="T3" fmla="*/ 134 h 134"/>
                <a:gd name="T4" fmla="*/ 69 w 69"/>
                <a:gd name="T5" fmla="*/ 134 h 134"/>
                <a:gd name="T6" fmla="*/ 4 w 69"/>
                <a:gd name="T7" fmla="*/ 0 h 134"/>
                <a:gd name="T8" fmla="*/ 0 w 69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134">
                  <a:moveTo>
                    <a:pt x="0" y="0"/>
                  </a:moveTo>
                  <a:lnTo>
                    <a:pt x="65" y="134"/>
                  </a:lnTo>
                  <a:lnTo>
                    <a:pt x="69" y="13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69" name="Rectangle 48"/>
            <p:cNvSpPr>
              <a:spLocks noChangeArrowheads="1"/>
            </p:cNvSpPr>
            <p:nvPr/>
          </p:nvSpPr>
          <p:spPr bwMode="auto">
            <a:xfrm>
              <a:off x="1552" y="1913"/>
              <a:ext cx="14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0" name="Rectangle 49"/>
            <p:cNvSpPr>
              <a:spLocks noChangeArrowheads="1"/>
            </p:cNvSpPr>
            <p:nvPr/>
          </p:nvSpPr>
          <p:spPr bwMode="auto">
            <a:xfrm>
              <a:off x="1661" y="1886"/>
              <a:ext cx="4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1" name="Rectangle 50"/>
            <p:cNvSpPr>
              <a:spLocks noChangeArrowheads="1"/>
            </p:cNvSpPr>
            <p:nvPr/>
          </p:nvSpPr>
          <p:spPr bwMode="auto">
            <a:xfrm>
              <a:off x="1661" y="1886"/>
              <a:ext cx="35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2" name="Rectangle 51"/>
            <p:cNvSpPr>
              <a:spLocks noChangeArrowheads="1"/>
            </p:cNvSpPr>
            <p:nvPr/>
          </p:nvSpPr>
          <p:spPr bwMode="auto">
            <a:xfrm>
              <a:off x="1860" y="2043"/>
              <a:ext cx="14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3" name="Freeform 52"/>
            <p:cNvSpPr>
              <a:spLocks/>
            </p:cNvSpPr>
            <p:nvPr/>
          </p:nvSpPr>
          <p:spPr bwMode="auto">
            <a:xfrm>
              <a:off x="1860" y="1917"/>
              <a:ext cx="74" cy="130"/>
            </a:xfrm>
            <a:custGeom>
              <a:avLst/>
              <a:gdLst>
                <a:gd name="T0" fmla="*/ 9 w 74"/>
                <a:gd name="T1" fmla="*/ 130 h 130"/>
                <a:gd name="T2" fmla="*/ 74 w 74"/>
                <a:gd name="T3" fmla="*/ 0 h 130"/>
                <a:gd name="T4" fmla="*/ 70 w 74"/>
                <a:gd name="T5" fmla="*/ 0 h 130"/>
                <a:gd name="T6" fmla="*/ 0 w 74"/>
                <a:gd name="T7" fmla="*/ 130 h 130"/>
                <a:gd name="T8" fmla="*/ 9 w 74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0">
                  <a:moveTo>
                    <a:pt x="9" y="130"/>
                  </a:moveTo>
                  <a:lnTo>
                    <a:pt x="74" y="0"/>
                  </a:lnTo>
                  <a:lnTo>
                    <a:pt x="70" y="0"/>
                  </a:lnTo>
                  <a:lnTo>
                    <a:pt x="0" y="130"/>
                  </a:lnTo>
                  <a:lnTo>
                    <a:pt x="9" y="1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74" name="Freeform 53"/>
            <p:cNvSpPr>
              <a:spLocks/>
            </p:cNvSpPr>
            <p:nvPr/>
          </p:nvSpPr>
          <p:spPr bwMode="auto">
            <a:xfrm>
              <a:off x="1930" y="1913"/>
              <a:ext cx="74" cy="134"/>
            </a:xfrm>
            <a:custGeom>
              <a:avLst/>
              <a:gdLst>
                <a:gd name="T0" fmla="*/ 0 w 74"/>
                <a:gd name="T1" fmla="*/ 0 h 134"/>
                <a:gd name="T2" fmla="*/ 69 w 74"/>
                <a:gd name="T3" fmla="*/ 134 h 134"/>
                <a:gd name="T4" fmla="*/ 74 w 74"/>
                <a:gd name="T5" fmla="*/ 134 h 134"/>
                <a:gd name="T6" fmla="*/ 4 w 74"/>
                <a:gd name="T7" fmla="*/ 0 h 134"/>
                <a:gd name="T8" fmla="*/ 0 w 74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4">
                  <a:moveTo>
                    <a:pt x="0" y="0"/>
                  </a:moveTo>
                  <a:lnTo>
                    <a:pt x="69" y="134"/>
                  </a:lnTo>
                  <a:lnTo>
                    <a:pt x="74" y="13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75" name="Rectangle 54"/>
            <p:cNvSpPr>
              <a:spLocks noChangeArrowheads="1"/>
            </p:cNvSpPr>
            <p:nvPr/>
          </p:nvSpPr>
          <p:spPr bwMode="auto">
            <a:xfrm>
              <a:off x="1865" y="1913"/>
              <a:ext cx="14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6" name="Rectangle 55"/>
            <p:cNvSpPr>
              <a:spLocks noChangeArrowheads="1"/>
            </p:cNvSpPr>
            <p:nvPr/>
          </p:nvSpPr>
          <p:spPr bwMode="auto">
            <a:xfrm>
              <a:off x="1969" y="1886"/>
              <a:ext cx="4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7" name="Rectangle 56"/>
            <p:cNvSpPr>
              <a:spLocks noChangeArrowheads="1"/>
            </p:cNvSpPr>
            <p:nvPr/>
          </p:nvSpPr>
          <p:spPr bwMode="auto">
            <a:xfrm>
              <a:off x="1969" y="1886"/>
              <a:ext cx="39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8" name="Rectangle 57"/>
            <p:cNvSpPr>
              <a:spLocks noChangeArrowheads="1"/>
            </p:cNvSpPr>
            <p:nvPr/>
          </p:nvSpPr>
          <p:spPr bwMode="auto">
            <a:xfrm>
              <a:off x="2164" y="2043"/>
              <a:ext cx="14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79" name="Freeform 58"/>
            <p:cNvSpPr>
              <a:spLocks/>
            </p:cNvSpPr>
            <p:nvPr/>
          </p:nvSpPr>
          <p:spPr bwMode="auto">
            <a:xfrm>
              <a:off x="2164" y="1917"/>
              <a:ext cx="74" cy="130"/>
            </a:xfrm>
            <a:custGeom>
              <a:avLst/>
              <a:gdLst>
                <a:gd name="T0" fmla="*/ 4 w 74"/>
                <a:gd name="T1" fmla="*/ 130 h 130"/>
                <a:gd name="T2" fmla="*/ 74 w 74"/>
                <a:gd name="T3" fmla="*/ 0 h 130"/>
                <a:gd name="T4" fmla="*/ 70 w 74"/>
                <a:gd name="T5" fmla="*/ 0 h 130"/>
                <a:gd name="T6" fmla="*/ 0 w 74"/>
                <a:gd name="T7" fmla="*/ 130 h 130"/>
                <a:gd name="T8" fmla="*/ 4 w 74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0">
                  <a:moveTo>
                    <a:pt x="4" y="130"/>
                  </a:moveTo>
                  <a:lnTo>
                    <a:pt x="74" y="0"/>
                  </a:lnTo>
                  <a:lnTo>
                    <a:pt x="70" y="0"/>
                  </a:lnTo>
                  <a:lnTo>
                    <a:pt x="0" y="13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0" name="Freeform 59"/>
            <p:cNvSpPr>
              <a:spLocks/>
            </p:cNvSpPr>
            <p:nvPr/>
          </p:nvSpPr>
          <p:spPr bwMode="auto">
            <a:xfrm>
              <a:off x="2234" y="1913"/>
              <a:ext cx="73" cy="134"/>
            </a:xfrm>
            <a:custGeom>
              <a:avLst/>
              <a:gdLst>
                <a:gd name="T0" fmla="*/ 0 w 73"/>
                <a:gd name="T1" fmla="*/ 0 h 134"/>
                <a:gd name="T2" fmla="*/ 69 w 73"/>
                <a:gd name="T3" fmla="*/ 134 h 134"/>
                <a:gd name="T4" fmla="*/ 73 w 73"/>
                <a:gd name="T5" fmla="*/ 134 h 134"/>
                <a:gd name="T6" fmla="*/ 4 w 73"/>
                <a:gd name="T7" fmla="*/ 0 h 134"/>
                <a:gd name="T8" fmla="*/ 0 w 73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34">
                  <a:moveTo>
                    <a:pt x="0" y="0"/>
                  </a:moveTo>
                  <a:lnTo>
                    <a:pt x="69" y="134"/>
                  </a:lnTo>
                  <a:lnTo>
                    <a:pt x="73" y="13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1" name="Rectangle 60"/>
            <p:cNvSpPr>
              <a:spLocks noChangeArrowheads="1"/>
            </p:cNvSpPr>
            <p:nvPr/>
          </p:nvSpPr>
          <p:spPr bwMode="auto">
            <a:xfrm>
              <a:off x="2168" y="1913"/>
              <a:ext cx="139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2" name="Rectangle 61"/>
            <p:cNvSpPr>
              <a:spLocks noChangeArrowheads="1"/>
            </p:cNvSpPr>
            <p:nvPr/>
          </p:nvSpPr>
          <p:spPr bwMode="auto">
            <a:xfrm>
              <a:off x="2273" y="1886"/>
              <a:ext cx="4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3" name="Rectangle 62"/>
            <p:cNvSpPr>
              <a:spLocks noChangeArrowheads="1"/>
            </p:cNvSpPr>
            <p:nvPr/>
          </p:nvSpPr>
          <p:spPr bwMode="auto">
            <a:xfrm>
              <a:off x="2273" y="1886"/>
              <a:ext cx="3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4" name="Line 63"/>
            <p:cNvSpPr>
              <a:spLocks noChangeShapeType="1"/>
            </p:cNvSpPr>
            <p:nvPr/>
          </p:nvSpPr>
          <p:spPr bwMode="auto">
            <a:xfrm flipV="1">
              <a:off x="2550" y="1066"/>
              <a:ext cx="0" cy="9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5" name="Freeform 64"/>
            <p:cNvSpPr>
              <a:spLocks/>
            </p:cNvSpPr>
            <p:nvPr/>
          </p:nvSpPr>
          <p:spPr bwMode="auto">
            <a:xfrm>
              <a:off x="2524" y="1943"/>
              <a:ext cx="48" cy="48"/>
            </a:xfrm>
            <a:custGeom>
              <a:avLst/>
              <a:gdLst>
                <a:gd name="T0" fmla="*/ 0 w 48"/>
                <a:gd name="T1" fmla="*/ 0 h 48"/>
                <a:gd name="T2" fmla="*/ 26 w 48"/>
                <a:gd name="T3" fmla="*/ 48 h 48"/>
                <a:gd name="T4" fmla="*/ 48 w 48"/>
                <a:gd name="T5" fmla="*/ 0 h 48"/>
                <a:gd name="T6" fmla="*/ 0 w 48"/>
                <a:gd name="T7" fmla="*/ 0 h 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" h="48">
                  <a:moveTo>
                    <a:pt x="0" y="0"/>
                  </a:moveTo>
                  <a:lnTo>
                    <a:pt x="26" y="48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6" name="Line 65"/>
            <p:cNvSpPr>
              <a:spLocks noChangeShapeType="1"/>
            </p:cNvSpPr>
            <p:nvPr/>
          </p:nvSpPr>
          <p:spPr bwMode="auto">
            <a:xfrm>
              <a:off x="1427" y="1578"/>
              <a:ext cx="4" cy="226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7" name="Freeform 66"/>
            <p:cNvSpPr>
              <a:spLocks/>
            </p:cNvSpPr>
            <p:nvPr/>
          </p:nvSpPr>
          <p:spPr bwMode="auto">
            <a:xfrm>
              <a:off x="1405" y="1756"/>
              <a:ext cx="48" cy="48"/>
            </a:xfrm>
            <a:custGeom>
              <a:avLst/>
              <a:gdLst>
                <a:gd name="T0" fmla="*/ 48 w 48"/>
                <a:gd name="T1" fmla="*/ 0 h 48"/>
                <a:gd name="T2" fmla="*/ 26 w 48"/>
                <a:gd name="T3" fmla="*/ 48 h 48"/>
                <a:gd name="T4" fmla="*/ 0 w 48"/>
                <a:gd name="T5" fmla="*/ 0 h 48"/>
                <a:gd name="T6" fmla="*/ 48 w 48"/>
                <a:gd name="T7" fmla="*/ 0 h 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26" y="48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88" name="Rectangle 67"/>
            <p:cNvSpPr>
              <a:spLocks noChangeArrowheads="1"/>
            </p:cNvSpPr>
            <p:nvPr/>
          </p:nvSpPr>
          <p:spPr bwMode="auto">
            <a:xfrm>
              <a:off x="2450" y="1483"/>
              <a:ext cx="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89" name="Rectangle 68"/>
            <p:cNvSpPr>
              <a:spLocks noChangeArrowheads="1"/>
            </p:cNvSpPr>
            <p:nvPr/>
          </p:nvSpPr>
          <p:spPr bwMode="auto">
            <a:xfrm>
              <a:off x="2478" y="1483"/>
              <a:ext cx="6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>
                  <a:latin typeface="Symbol" panose="05050102010706020507" pitchFamily="18" charset="2"/>
                </a:rPr>
                <a:t>un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90" name="Rectangle 69"/>
            <p:cNvSpPr>
              <a:spLocks noChangeArrowheads="1"/>
            </p:cNvSpPr>
            <p:nvPr/>
          </p:nvSpPr>
          <p:spPr bwMode="auto">
            <a:xfrm>
              <a:off x="2333" y="1444"/>
              <a:ext cx="12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1" name="Rectangle 70"/>
            <p:cNvSpPr>
              <a:spLocks noChangeArrowheads="1"/>
            </p:cNvSpPr>
            <p:nvPr/>
          </p:nvSpPr>
          <p:spPr bwMode="auto">
            <a:xfrm>
              <a:off x="2353" y="1448"/>
              <a:ext cx="8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300"/>
                <a:t>tu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92" name="Rectangle 71"/>
            <p:cNvSpPr>
              <a:spLocks noChangeArrowheads="1"/>
            </p:cNvSpPr>
            <p:nvPr/>
          </p:nvSpPr>
          <p:spPr bwMode="auto">
            <a:xfrm>
              <a:off x="2394" y="1487"/>
              <a:ext cx="8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3" name="Rectangle 72"/>
            <p:cNvSpPr>
              <a:spLocks noChangeArrowheads="1"/>
            </p:cNvSpPr>
            <p:nvPr/>
          </p:nvSpPr>
          <p:spPr bwMode="auto">
            <a:xfrm>
              <a:off x="2415" y="1495"/>
              <a:ext cx="53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/>
                <a:t>d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94" name="Rectangle 73"/>
            <p:cNvSpPr>
              <a:spLocks noChangeArrowheads="1"/>
            </p:cNvSpPr>
            <p:nvPr/>
          </p:nvSpPr>
          <p:spPr bwMode="auto">
            <a:xfrm>
              <a:off x="2607" y="754"/>
              <a:ext cx="6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5" name="Rectangle 74"/>
            <p:cNvSpPr>
              <a:spLocks noChangeArrowheads="1"/>
            </p:cNvSpPr>
            <p:nvPr/>
          </p:nvSpPr>
          <p:spPr bwMode="auto">
            <a:xfrm>
              <a:off x="2630" y="758"/>
              <a:ext cx="3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300"/>
                <a:t>yo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96" name="Rectangle 75"/>
            <p:cNvSpPr>
              <a:spLocks noChangeArrowheads="1"/>
            </p:cNvSpPr>
            <p:nvPr/>
          </p:nvSpPr>
          <p:spPr bwMode="auto">
            <a:xfrm>
              <a:off x="2637" y="793"/>
              <a:ext cx="8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7" name="Rectangle 76"/>
            <p:cNvSpPr>
              <a:spLocks noChangeArrowheads="1"/>
            </p:cNvSpPr>
            <p:nvPr/>
          </p:nvSpPr>
          <p:spPr bwMode="auto">
            <a:xfrm>
              <a:off x="2658" y="801"/>
              <a:ext cx="53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/>
                <a:t>d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98" name="Rectangle 77"/>
            <p:cNvSpPr>
              <a:spLocks noChangeArrowheads="1"/>
            </p:cNvSpPr>
            <p:nvPr/>
          </p:nvSpPr>
          <p:spPr bwMode="auto">
            <a:xfrm>
              <a:off x="1435" y="1079"/>
              <a:ext cx="6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99" name="Rectangle 78"/>
            <p:cNvSpPr>
              <a:spLocks noChangeArrowheads="1"/>
            </p:cNvSpPr>
            <p:nvPr/>
          </p:nvSpPr>
          <p:spPr bwMode="auto">
            <a:xfrm>
              <a:off x="1457" y="1084"/>
              <a:ext cx="2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300"/>
                <a:t>i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100" name="Rectangle 79"/>
            <p:cNvSpPr>
              <a:spLocks noChangeArrowheads="1"/>
            </p:cNvSpPr>
            <p:nvPr/>
          </p:nvSpPr>
          <p:spPr bwMode="auto">
            <a:xfrm>
              <a:off x="1457" y="1110"/>
              <a:ext cx="87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01" name="Rectangle 80"/>
            <p:cNvSpPr>
              <a:spLocks noChangeArrowheads="1"/>
            </p:cNvSpPr>
            <p:nvPr/>
          </p:nvSpPr>
          <p:spPr bwMode="auto">
            <a:xfrm>
              <a:off x="1478" y="1117"/>
              <a:ext cx="53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/>
                <a:t>L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grpSp>
          <p:nvGrpSpPr>
            <p:cNvPr id="102" name="Group 81"/>
            <p:cNvGrpSpPr>
              <a:grpSpLocks/>
            </p:cNvGrpSpPr>
            <p:nvPr/>
          </p:nvGrpSpPr>
          <p:grpSpPr bwMode="auto">
            <a:xfrm>
              <a:off x="602" y="1070"/>
              <a:ext cx="148" cy="185"/>
              <a:chOff x="866" y="2869"/>
              <a:chExt cx="148" cy="185"/>
            </a:xfrm>
          </p:grpSpPr>
          <p:sp>
            <p:nvSpPr>
              <p:cNvPr id="270" name="Rectangle 82"/>
              <p:cNvSpPr>
                <a:spLocks noChangeArrowheads="1"/>
              </p:cNvSpPr>
              <p:nvPr/>
            </p:nvSpPr>
            <p:spPr bwMode="auto">
              <a:xfrm>
                <a:off x="866" y="2869"/>
                <a:ext cx="5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71" name="Rectangle 83"/>
              <p:cNvSpPr>
                <a:spLocks noChangeArrowheads="1"/>
              </p:cNvSpPr>
              <p:nvPr/>
            </p:nvSpPr>
            <p:spPr bwMode="auto">
              <a:xfrm>
                <a:off x="887" y="2874"/>
                <a:ext cx="63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30000"/>
                  </a:spcBef>
                </a:pPr>
                <a:r>
                  <a:rPr lang="de-DE" altLang="de-DE" sz="13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72" name="Rectangle 84"/>
              <p:cNvSpPr>
                <a:spLocks noChangeArrowheads="1"/>
              </p:cNvSpPr>
              <p:nvPr/>
            </p:nvSpPr>
            <p:spPr bwMode="auto">
              <a:xfrm>
                <a:off x="940" y="2922"/>
                <a:ext cx="48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73" name="Rectangle 85"/>
              <p:cNvSpPr>
                <a:spLocks noChangeArrowheads="1"/>
              </p:cNvSpPr>
              <p:nvPr/>
            </p:nvSpPr>
            <p:spPr bwMode="auto">
              <a:xfrm>
                <a:off x="961" y="2930"/>
                <a:ext cx="53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30000"/>
                  </a:spcBef>
                </a:pPr>
                <a:r>
                  <a:rPr lang="de-DE" altLang="de-DE" sz="1100"/>
                  <a:t>1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3" name="Rectangle 86"/>
            <p:cNvSpPr>
              <a:spLocks noChangeArrowheads="1"/>
            </p:cNvSpPr>
            <p:nvPr/>
          </p:nvSpPr>
          <p:spPr bwMode="auto">
            <a:xfrm>
              <a:off x="1457" y="1635"/>
              <a:ext cx="1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04" name="Rectangle 87"/>
            <p:cNvSpPr>
              <a:spLocks noChangeArrowheads="1"/>
            </p:cNvSpPr>
            <p:nvPr/>
          </p:nvSpPr>
          <p:spPr bwMode="auto">
            <a:xfrm>
              <a:off x="1478" y="1639"/>
              <a:ext cx="6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300"/>
                <a:t>tu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105" name="Rectangle 88"/>
            <p:cNvSpPr>
              <a:spLocks noChangeArrowheads="1"/>
            </p:cNvSpPr>
            <p:nvPr/>
          </p:nvSpPr>
          <p:spPr bwMode="auto">
            <a:xfrm>
              <a:off x="1513" y="1674"/>
              <a:ext cx="8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06" name="Rectangle 89"/>
            <p:cNvSpPr>
              <a:spLocks noChangeArrowheads="1"/>
            </p:cNvSpPr>
            <p:nvPr/>
          </p:nvSpPr>
          <p:spPr bwMode="auto">
            <a:xfrm>
              <a:off x="1534" y="1682"/>
              <a:ext cx="53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100"/>
                <a:t>L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107" name="Freeform 90"/>
            <p:cNvSpPr>
              <a:spLocks/>
            </p:cNvSpPr>
            <p:nvPr/>
          </p:nvSpPr>
          <p:spPr bwMode="auto">
            <a:xfrm>
              <a:off x="307" y="1231"/>
              <a:ext cx="105" cy="621"/>
            </a:xfrm>
            <a:custGeom>
              <a:avLst/>
              <a:gdLst>
                <a:gd name="T0" fmla="*/ 105 w 105"/>
                <a:gd name="T1" fmla="*/ 612 h 621"/>
                <a:gd name="T2" fmla="*/ 0 w 105"/>
                <a:gd name="T3" fmla="*/ 612 h 621"/>
                <a:gd name="T4" fmla="*/ 5 w 105"/>
                <a:gd name="T5" fmla="*/ 612 h 621"/>
                <a:gd name="T6" fmla="*/ 5 w 105"/>
                <a:gd name="T7" fmla="*/ 4 h 621"/>
                <a:gd name="T8" fmla="*/ 0 w 105"/>
                <a:gd name="T9" fmla="*/ 4 h 621"/>
                <a:gd name="T10" fmla="*/ 96 w 105"/>
                <a:gd name="T11" fmla="*/ 4 h 621"/>
                <a:gd name="T12" fmla="*/ 96 w 105"/>
                <a:gd name="T13" fmla="*/ 0 h 621"/>
                <a:gd name="T14" fmla="*/ 0 w 105"/>
                <a:gd name="T15" fmla="*/ 0 h 621"/>
                <a:gd name="T16" fmla="*/ 0 w 105"/>
                <a:gd name="T17" fmla="*/ 0 h 621"/>
                <a:gd name="T18" fmla="*/ 0 w 105"/>
                <a:gd name="T19" fmla="*/ 4 h 621"/>
                <a:gd name="T20" fmla="*/ 0 w 105"/>
                <a:gd name="T21" fmla="*/ 612 h 621"/>
                <a:gd name="T22" fmla="*/ 0 w 105"/>
                <a:gd name="T23" fmla="*/ 616 h 621"/>
                <a:gd name="T24" fmla="*/ 0 w 105"/>
                <a:gd name="T25" fmla="*/ 616 h 621"/>
                <a:gd name="T26" fmla="*/ 105 w 105"/>
                <a:gd name="T27" fmla="*/ 621 h 621"/>
                <a:gd name="T28" fmla="*/ 105 w 105"/>
                <a:gd name="T29" fmla="*/ 612 h 6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5" h="621">
                  <a:moveTo>
                    <a:pt x="105" y="612"/>
                  </a:moveTo>
                  <a:lnTo>
                    <a:pt x="0" y="612"/>
                  </a:lnTo>
                  <a:lnTo>
                    <a:pt x="5" y="612"/>
                  </a:lnTo>
                  <a:lnTo>
                    <a:pt x="5" y="4"/>
                  </a:lnTo>
                  <a:lnTo>
                    <a:pt x="0" y="4"/>
                  </a:lnTo>
                  <a:lnTo>
                    <a:pt x="96" y="4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612"/>
                  </a:lnTo>
                  <a:lnTo>
                    <a:pt x="0" y="616"/>
                  </a:lnTo>
                  <a:lnTo>
                    <a:pt x="105" y="621"/>
                  </a:lnTo>
                  <a:lnTo>
                    <a:pt x="105" y="612"/>
                  </a:lnTo>
                  <a:close/>
                </a:path>
              </a:pathLst>
            </a:custGeom>
            <a:solidFill>
              <a:srgbClr val="000000"/>
            </a:solidFill>
            <a:ln w="9525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08" name="Freeform 91"/>
            <p:cNvSpPr>
              <a:spLocks/>
            </p:cNvSpPr>
            <p:nvPr/>
          </p:nvSpPr>
          <p:spPr bwMode="auto">
            <a:xfrm>
              <a:off x="1622" y="914"/>
              <a:ext cx="4" cy="1246"/>
            </a:xfrm>
            <a:custGeom>
              <a:avLst/>
              <a:gdLst>
                <a:gd name="T0" fmla="*/ 0 w 4"/>
                <a:gd name="T1" fmla="*/ 0 h 1246"/>
                <a:gd name="T2" fmla="*/ 0 w 4"/>
                <a:gd name="T3" fmla="*/ 1246 h 1246"/>
                <a:gd name="T4" fmla="*/ 4 w 4"/>
                <a:gd name="T5" fmla="*/ 1246 h 1246"/>
                <a:gd name="T6" fmla="*/ 4 w 4"/>
                <a:gd name="T7" fmla="*/ 1246 h 1246"/>
                <a:gd name="T8" fmla="*/ 4 w 4"/>
                <a:gd name="T9" fmla="*/ 5 h 1246"/>
                <a:gd name="T10" fmla="*/ 4 w 4"/>
                <a:gd name="T11" fmla="*/ 0 h 1246"/>
                <a:gd name="T12" fmla="*/ 0 w 4"/>
                <a:gd name="T13" fmla="*/ 0 h 1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" h="1246">
                  <a:moveTo>
                    <a:pt x="0" y="0"/>
                  </a:moveTo>
                  <a:lnTo>
                    <a:pt x="0" y="1246"/>
                  </a:lnTo>
                  <a:lnTo>
                    <a:pt x="4" y="1246"/>
                  </a:lnTo>
                  <a:lnTo>
                    <a:pt x="4" y="5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09" name="Rectangle 92"/>
            <p:cNvSpPr>
              <a:spLocks noChangeArrowheads="1"/>
            </p:cNvSpPr>
            <p:nvPr/>
          </p:nvSpPr>
          <p:spPr bwMode="auto">
            <a:xfrm>
              <a:off x="2824" y="914"/>
              <a:ext cx="4" cy="486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10" name="Freeform 93"/>
            <p:cNvSpPr>
              <a:spLocks/>
            </p:cNvSpPr>
            <p:nvPr/>
          </p:nvSpPr>
          <p:spPr bwMode="auto">
            <a:xfrm>
              <a:off x="394" y="1140"/>
              <a:ext cx="213" cy="208"/>
            </a:xfrm>
            <a:custGeom>
              <a:avLst/>
              <a:gdLst>
                <a:gd name="T0" fmla="*/ 5 w 213"/>
                <a:gd name="T1" fmla="*/ 134 h 208"/>
                <a:gd name="T2" fmla="*/ 13 w 213"/>
                <a:gd name="T3" fmla="*/ 156 h 208"/>
                <a:gd name="T4" fmla="*/ 26 w 213"/>
                <a:gd name="T5" fmla="*/ 169 h 208"/>
                <a:gd name="T6" fmla="*/ 52 w 213"/>
                <a:gd name="T7" fmla="*/ 191 h 208"/>
                <a:gd name="T8" fmla="*/ 74 w 213"/>
                <a:gd name="T9" fmla="*/ 204 h 208"/>
                <a:gd name="T10" fmla="*/ 104 w 213"/>
                <a:gd name="T11" fmla="*/ 208 h 208"/>
                <a:gd name="T12" fmla="*/ 139 w 213"/>
                <a:gd name="T13" fmla="*/ 204 h 208"/>
                <a:gd name="T14" fmla="*/ 161 w 213"/>
                <a:gd name="T15" fmla="*/ 191 h 208"/>
                <a:gd name="T16" fmla="*/ 187 w 213"/>
                <a:gd name="T17" fmla="*/ 169 h 208"/>
                <a:gd name="T18" fmla="*/ 195 w 213"/>
                <a:gd name="T19" fmla="*/ 156 h 208"/>
                <a:gd name="T20" fmla="*/ 208 w 213"/>
                <a:gd name="T21" fmla="*/ 134 h 208"/>
                <a:gd name="T22" fmla="*/ 213 w 213"/>
                <a:gd name="T23" fmla="*/ 100 h 208"/>
                <a:gd name="T24" fmla="*/ 208 w 213"/>
                <a:gd name="T25" fmla="*/ 74 h 208"/>
                <a:gd name="T26" fmla="*/ 195 w 213"/>
                <a:gd name="T27" fmla="*/ 52 h 208"/>
                <a:gd name="T28" fmla="*/ 187 w 213"/>
                <a:gd name="T29" fmla="*/ 35 h 208"/>
                <a:gd name="T30" fmla="*/ 174 w 213"/>
                <a:gd name="T31" fmla="*/ 22 h 208"/>
                <a:gd name="T32" fmla="*/ 156 w 213"/>
                <a:gd name="T33" fmla="*/ 13 h 208"/>
                <a:gd name="T34" fmla="*/ 130 w 213"/>
                <a:gd name="T35" fmla="*/ 0 h 208"/>
                <a:gd name="T36" fmla="*/ 74 w 213"/>
                <a:gd name="T37" fmla="*/ 0 h 208"/>
                <a:gd name="T38" fmla="*/ 52 w 213"/>
                <a:gd name="T39" fmla="*/ 13 h 208"/>
                <a:gd name="T40" fmla="*/ 35 w 213"/>
                <a:gd name="T41" fmla="*/ 26 h 208"/>
                <a:gd name="T42" fmla="*/ 22 w 213"/>
                <a:gd name="T43" fmla="*/ 39 h 208"/>
                <a:gd name="T44" fmla="*/ 13 w 213"/>
                <a:gd name="T45" fmla="*/ 56 h 208"/>
                <a:gd name="T46" fmla="*/ 5 w 213"/>
                <a:gd name="T47" fmla="*/ 74 h 208"/>
                <a:gd name="T48" fmla="*/ 18 w 213"/>
                <a:gd name="T49" fmla="*/ 87 h 208"/>
                <a:gd name="T50" fmla="*/ 22 w 213"/>
                <a:gd name="T51" fmla="*/ 65 h 208"/>
                <a:gd name="T52" fmla="*/ 31 w 213"/>
                <a:gd name="T53" fmla="*/ 52 h 208"/>
                <a:gd name="T54" fmla="*/ 44 w 213"/>
                <a:gd name="T55" fmla="*/ 35 h 208"/>
                <a:gd name="T56" fmla="*/ 61 w 213"/>
                <a:gd name="T57" fmla="*/ 26 h 208"/>
                <a:gd name="T58" fmla="*/ 78 w 213"/>
                <a:gd name="T59" fmla="*/ 17 h 208"/>
                <a:gd name="T60" fmla="*/ 122 w 213"/>
                <a:gd name="T61" fmla="*/ 13 h 208"/>
                <a:gd name="T62" fmla="*/ 139 w 213"/>
                <a:gd name="T63" fmla="*/ 22 h 208"/>
                <a:gd name="T64" fmla="*/ 156 w 213"/>
                <a:gd name="T65" fmla="*/ 30 h 208"/>
                <a:gd name="T66" fmla="*/ 174 w 213"/>
                <a:gd name="T67" fmla="*/ 43 h 208"/>
                <a:gd name="T68" fmla="*/ 182 w 213"/>
                <a:gd name="T69" fmla="*/ 61 h 208"/>
                <a:gd name="T70" fmla="*/ 191 w 213"/>
                <a:gd name="T71" fmla="*/ 78 h 208"/>
                <a:gd name="T72" fmla="*/ 195 w 213"/>
                <a:gd name="T73" fmla="*/ 108 h 208"/>
                <a:gd name="T74" fmla="*/ 191 w 213"/>
                <a:gd name="T75" fmla="*/ 126 h 208"/>
                <a:gd name="T76" fmla="*/ 187 w 213"/>
                <a:gd name="T77" fmla="*/ 143 h 208"/>
                <a:gd name="T78" fmla="*/ 174 w 213"/>
                <a:gd name="T79" fmla="*/ 161 h 208"/>
                <a:gd name="T80" fmla="*/ 152 w 213"/>
                <a:gd name="T81" fmla="*/ 182 h 208"/>
                <a:gd name="T82" fmla="*/ 130 w 213"/>
                <a:gd name="T83" fmla="*/ 187 h 208"/>
                <a:gd name="T84" fmla="*/ 100 w 213"/>
                <a:gd name="T85" fmla="*/ 195 h 208"/>
                <a:gd name="T86" fmla="*/ 83 w 213"/>
                <a:gd name="T87" fmla="*/ 187 h 208"/>
                <a:gd name="T88" fmla="*/ 65 w 213"/>
                <a:gd name="T89" fmla="*/ 182 h 208"/>
                <a:gd name="T90" fmla="*/ 48 w 213"/>
                <a:gd name="T91" fmla="*/ 174 h 208"/>
                <a:gd name="T92" fmla="*/ 26 w 213"/>
                <a:gd name="T93" fmla="*/ 147 h 208"/>
                <a:gd name="T94" fmla="*/ 18 w 213"/>
                <a:gd name="T95" fmla="*/ 126 h 208"/>
                <a:gd name="T96" fmla="*/ 0 w 213"/>
                <a:gd name="T97" fmla="*/ 104 h 2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3" h="208">
                  <a:moveTo>
                    <a:pt x="0" y="104"/>
                  </a:moveTo>
                  <a:lnTo>
                    <a:pt x="0" y="126"/>
                  </a:lnTo>
                  <a:lnTo>
                    <a:pt x="5" y="130"/>
                  </a:lnTo>
                  <a:lnTo>
                    <a:pt x="5" y="134"/>
                  </a:lnTo>
                  <a:lnTo>
                    <a:pt x="9" y="139"/>
                  </a:lnTo>
                  <a:lnTo>
                    <a:pt x="9" y="143"/>
                  </a:lnTo>
                  <a:lnTo>
                    <a:pt x="13" y="147"/>
                  </a:lnTo>
                  <a:lnTo>
                    <a:pt x="13" y="156"/>
                  </a:lnTo>
                  <a:lnTo>
                    <a:pt x="18" y="156"/>
                  </a:lnTo>
                  <a:lnTo>
                    <a:pt x="18" y="161"/>
                  </a:lnTo>
                  <a:lnTo>
                    <a:pt x="22" y="165"/>
                  </a:lnTo>
                  <a:lnTo>
                    <a:pt x="26" y="169"/>
                  </a:lnTo>
                  <a:lnTo>
                    <a:pt x="39" y="182"/>
                  </a:lnTo>
                  <a:lnTo>
                    <a:pt x="44" y="187"/>
                  </a:lnTo>
                  <a:lnTo>
                    <a:pt x="52" y="191"/>
                  </a:lnTo>
                  <a:lnTo>
                    <a:pt x="52" y="195"/>
                  </a:lnTo>
                  <a:lnTo>
                    <a:pt x="65" y="200"/>
                  </a:lnTo>
                  <a:lnTo>
                    <a:pt x="70" y="200"/>
                  </a:lnTo>
                  <a:lnTo>
                    <a:pt x="74" y="204"/>
                  </a:lnTo>
                  <a:lnTo>
                    <a:pt x="78" y="204"/>
                  </a:lnTo>
                  <a:lnTo>
                    <a:pt x="83" y="208"/>
                  </a:lnTo>
                  <a:lnTo>
                    <a:pt x="100" y="208"/>
                  </a:lnTo>
                  <a:lnTo>
                    <a:pt x="104" y="208"/>
                  </a:lnTo>
                  <a:lnTo>
                    <a:pt x="113" y="208"/>
                  </a:lnTo>
                  <a:lnTo>
                    <a:pt x="126" y="208"/>
                  </a:lnTo>
                  <a:lnTo>
                    <a:pt x="130" y="204"/>
                  </a:lnTo>
                  <a:lnTo>
                    <a:pt x="139" y="204"/>
                  </a:lnTo>
                  <a:lnTo>
                    <a:pt x="143" y="200"/>
                  </a:lnTo>
                  <a:lnTo>
                    <a:pt x="156" y="195"/>
                  </a:lnTo>
                  <a:lnTo>
                    <a:pt x="161" y="191"/>
                  </a:lnTo>
                  <a:lnTo>
                    <a:pt x="165" y="187"/>
                  </a:lnTo>
                  <a:lnTo>
                    <a:pt x="169" y="187"/>
                  </a:lnTo>
                  <a:lnTo>
                    <a:pt x="174" y="182"/>
                  </a:lnTo>
                  <a:lnTo>
                    <a:pt x="187" y="169"/>
                  </a:lnTo>
                  <a:lnTo>
                    <a:pt x="187" y="165"/>
                  </a:lnTo>
                  <a:lnTo>
                    <a:pt x="191" y="161"/>
                  </a:lnTo>
                  <a:lnTo>
                    <a:pt x="195" y="156"/>
                  </a:lnTo>
                  <a:lnTo>
                    <a:pt x="200" y="147"/>
                  </a:lnTo>
                  <a:lnTo>
                    <a:pt x="204" y="143"/>
                  </a:lnTo>
                  <a:lnTo>
                    <a:pt x="204" y="139"/>
                  </a:lnTo>
                  <a:lnTo>
                    <a:pt x="208" y="134"/>
                  </a:lnTo>
                  <a:lnTo>
                    <a:pt x="208" y="130"/>
                  </a:lnTo>
                  <a:lnTo>
                    <a:pt x="208" y="126"/>
                  </a:lnTo>
                  <a:lnTo>
                    <a:pt x="208" y="108"/>
                  </a:lnTo>
                  <a:lnTo>
                    <a:pt x="213" y="100"/>
                  </a:lnTo>
                  <a:lnTo>
                    <a:pt x="208" y="95"/>
                  </a:lnTo>
                  <a:lnTo>
                    <a:pt x="208" y="78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204" y="61"/>
                  </a:lnTo>
                  <a:lnTo>
                    <a:pt x="200" y="56"/>
                  </a:lnTo>
                  <a:lnTo>
                    <a:pt x="195" y="52"/>
                  </a:lnTo>
                  <a:lnTo>
                    <a:pt x="195" y="48"/>
                  </a:lnTo>
                  <a:lnTo>
                    <a:pt x="191" y="43"/>
                  </a:lnTo>
                  <a:lnTo>
                    <a:pt x="187" y="39"/>
                  </a:lnTo>
                  <a:lnTo>
                    <a:pt x="187" y="35"/>
                  </a:lnTo>
                  <a:lnTo>
                    <a:pt x="182" y="35"/>
                  </a:lnTo>
                  <a:lnTo>
                    <a:pt x="178" y="30"/>
                  </a:lnTo>
                  <a:lnTo>
                    <a:pt x="174" y="26"/>
                  </a:lnTo>
                  <a:lnTo>
                    <a:pt x="174" y="22"/>
                  </a:lnTo>
                  <a:lnTo>
                    <a:pt x="169" y="22"/>
                  </a:lnTo>
                  <a:lnTo>
                    <a:pt x="165" y="17"/>
                  </a:lnTo>
                  <a:lnTo>
                    <a:pt x="161" y="13"/>
                  </a:lnTo>
                  <a:lnTo>
                    <a:pt x="156" y="13"/>
                  </a:lnTo>
                  <a:lnTo>
                    <a:pt x="143" y="4"/>
                  </a:lnTo>
                  <a:lnTo>
                    <a:pt x="139" y="0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83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4"/>
                  </a:lnTo>
                  <a:lnTo>
                    <a:pt x="65" y="4"/>
                  </a:lnTo>
                  <a:lnTo>
                    <a:pt x="52" y="13"/>
                  </a:lnTo>
                  <a:lnTo>
                    <a:pt x="44" y="17"/>
                  </a:lnTo>
                  <a:lnTo>
                    <a:pt x="44" y="22"/>
                  </a:lnTo>
                  <a:lnTo>
                    <a:pt x="39" y="22"/>
                  </a:lnTo>
                  <a:lnTo>
                    <a:pt x="35" y="26"/>
                  </a:lnTo>
                  <a:lnTo>
                    <a:pt x="31" y="30"/>
                  </a:lnTo>
                  <a:lnTo>
                    <a:pt x="26" y="35"/>
                  </a:lnTo>
                  <a:lnTo>
                    <a:pt x="22" y="39"/>
                  </a:lnTo>
                  <a:lnTo>
                    <a:pt x="18" y="43"/>
                  </a:lnTo>
                  <a:lnTo>
                    <a:pt x="18" y="48"/>
                  </a:lnTo>
                  <a:lnTo>
                    <a:pt x="13" y="52"/>
                  </a:lnTo>
                  <a:lnTo>
                    <a:pt x="13" y="56"/>
                  </a:lnTo>
                  <a:lnTo>
                    <a:pt x="9" y="61"/>
                  </a:lnTo>
                  <a:lnTo>
                    <a:pt x="9" y="65"/>
                  </a:lnTo>
                  <a:lnTo>
                    <a:pt x="5" y="74"/>
                  </a:lnTo>
                  <a:lnTo>
                    <a:pt x="0" y="78"/>
                  </a:lnTo>
                  <a:lnTo>
                    <a:pt x="0" y="104"/>
                  </a:lnTo>
                  <a:lnTo>
                    <a:pt x="18" y="104"/>
                  </a:lnTo>
                  <a:lnTo>
                    <a:pt x="18" y="87"/>
                  </a:lnTo>
                  <a:lnTo>
                    <a:pt x="18" y="78"/>
                  </a:lnTo>
                  <a:lnTo>
                    <a:pt x="22" y="74"/>
                  </a:lnTo>
                  <a:lnTo>
                    <a:pt x="22" y="65"/>
                  </a:lnTo>
                  <a:lnTo>
                    <a:pt x="26" y="61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9" y="43"/>
                  </a:lnTo>
                  <a:lnTo>
                    <a:pt x="44" y="39"/>
                  </a:lnTo>
                  <a:lnTo>
                    <a:pt x="44" y="35"/>
                  </a:lnTo>
                  <a:lnTo>
                    <a:pt x="48" y="35"/>
                  </a:lnTo>
                  <a:lnTo>
                    <a:pt x="52" y="30"/>
                  </a:lnTo>
                  <a:lnTo>
                    <a:pt x="57" y="26"/>
                  </a:lnTo>
                  <a:lnTo>
                    <a:pt x="61" y="26"/>
                  </a:lnTo>
                  <a:lnTo>
                    <a:pt x="65" y="22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8" y="17"/>
                  </a:lnTo>
                  <a:lnTo>
                    <a:pt x="83" y="17"/>
                  </a:lnTo>
                  <a:lnTo>
                    <a:pt x="87" y="13"/>
                  </a:lnTo>
                  <a:lnTo>
                    <a:pt x="109" y="13"/>
                  </a:lnTo>
                  <a:lnTo>
                    <a:pt x="122" y="13"/>
                  </a:lnTo>
                  <a:lnTo>
                    <a:pt x="126" y="17"/>
                  </a:lnTo>
                  <a:lnTo>
                    <a:pt x="130" y="17"/>
                  </a:lnTo>
                  <a:lnTo>
                    <a:pt x="139" y="22"/>
                  </a:lnTo>
                  <a:lnTo>
                    <a:pt x="148" y="22"/>
                  </a:lnTo>
                  <a:lnTo>
                    <a:pt x="152" y="26"/>
                  </a:lnTo>
                  <a:lnTo>
                    <a:pt x="156" y="26"/>
                  </a:lnTo>
                  <a:lnTo>
                    <a:pt x="156" y="30"/>
                  </a:lnTo>
                  <a:lnTo>
                    <a:pt x="165" y="35"/>
                  </a:lnTo>
                  <a:lnTo>
                    <a:pt x="169" y="39"/>
                  </a:lnTo>
                  <a:lnTo>
                    <a:pt x="174" y="43"/>
                  </a:lnTo>
                  <a:lnTo>
                    <a:pt x="174" y="48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2" y="61"/>
                  </a:lnTo>
                  <a:lnTo>
                    <a:pt x="187" y="61"/>
                  </a:lnTo>
                  <a:lnTo>
                    <a:pt x="187" y="65"/>
                  </a:lnTo>
                  <a:lnTo>
                    <a:pt x="187" y="74"/>
                  </a:lnTo>
                  <a:lnTo>
                    <a:pt x="191" y="78"/>
                  </a:lnTo>
                  <a:lnTo>
                    <a:pt x="195" y="87"/>
                  </a:lnTo>
                  <a:lnTo>
                    <a:pt x="195" y="100"/>
                  </a:lnTo>
                  <a:lnTo>
                    <a:pt x="195" y="108"/>
                  </a:lnTo>
                  <a:lnTo>
                    <a:pt x="200" y="100"/>
                  </a:lnTo>
                  <a:lnTo>
                    <a:pt x="195" y="104"/>
                  </a:lnTo>
                  <a:lnTo>
                    <a:pt x="195" y="121"/>
                  </a:lnTo>
                  <a:lnTo>
                    <a:pt x="191" y="126"/>
                  </a:lnTo>
                  <a:lnTo>
                    <a:pt x="187" y="134"/>
                  </a:lnTo>
                  <a:lnTo>
                    <a:pt x="187" y="139"/>
                  </a:lnTo>
                  <a:lnTo>
                    <a:pt x="187" y="143"/>
                  </a:lnTo>
                  <a:lnTo>
                    <a:pt x="182" y="147"/>
                  </a:lnTo>
                  <a:lnTo>
                    <a:pt x="182" y="152"/>
                  </a:lnTo>
                  <a:lnTo>
                    <a:pt x="178" y="156"/>
                  </a:lnTo>
                  <a:lnTo>
                    <a:pt x="174" y="161"/>
                  </a:lnTo>
                  <a:lnTo>
                    <a:pt x="165" y="174"/>
                  </a:lnTo>
                  <a:lnTo>
                    <a:pt x="156" y="174"/>
                  </a:lnTo>
                  <a:lnTo>
                    <a:pt x="156" y="178"/>
                  </a:lnTo>
                  <a:lnTo>
                    <a:pt x="152" y="182"/>
                  </a:lnTo>
                  <a:lnTo>
                    <a:pt x="148" y="182"/>
                  </a:lnTo>
                  <a:lnTo>
                    <a:pt x="139" y="187"/>
                  </a:lnTo>
                  <a:lnTo>
                    <a:pt x="130" y="187"/>
                  </a:lnTo>
                  <a:lnTo>
                    <a:pt x="126" y="187"/>
                  </a:lnTo>
                  <a:lnTo>
                    <a:pt x="122" y="191"/>
                  </a:lnTo>
                  <a:lnTo>
                    <a:pt x="109" y="191"/>
                  </a:lnTo>
                  <a:lnTo>
                    <a:pt x="100" y="195"/>
                  </a:lnTo>
                  <a:lnTo>
                    <a:pt x="109" y="195"/>
                  </a:lnTo>
                  <a:lnTo>
                    <a:pt x="104" y="191"/>
                  </a:lnTo>
                  <a:lnTo>
                    <a:pt x="87" y="191"/>
                  </a:lnTo>
                  <a:lnTo>
                    <a:pt x="83" y="187"/>
                  </a:lnTo>
                  <a:lnTo>
                    <a:pt x="78" y="187"/>
                  </a:lnTo>
                  <a:lnTo>
                    <a:pt x="74" y="187"/>
                  </a:lnTo>
                  <a:lnTo>
                    <a:pt x="70" y="187"/>
                  </a:lnTo>
                  <a:lnTo>
                    <a:pt x="65" y="182"/>
                  </a:lnTo>
                  <a:lnTo>
                    <a:pt x="61" y="182"/>
                  </a:lnTo>
                  <a:lnTo>
                    <a:pt x="57" y="178"/>
                  </a:lnTo>
                  <a:lnTo>
                    <a:pt x="52" y="174"/>
                  </a:lnTo>
                  <a:lnTo>
                    <a:pt x="48" y="174"/>
                  </a:lnTo>
                  <a:lnTo>
                    <a:pt x="35" y="161"/>
                  </a:lnTo>
                  <a:lnTo>
                    <a:pt x="31" y="156"/>
                  </a:lnTo>
                  <a:lnTo>
                    <a:pt x="31" y="152"/>
                  </a:lnTo>
                  <a:lnTo>
                    <a:pt x="26" y="147"/>
                  </a:lnTo>
                  <a:lnTo>
                    <a:pt x="26" y="143"/>
                  </a:lnTo>
                  <a:lnTo>
                    <a:pt x="22" y="139"/>
                  </a:lnTo>
                  <a:lnTo>
                    <a:pt x="22" y="134"/>
                  </a:lnTo>
                  <a:lnTo>
                    <a:pt x="18" y="126"/>
                  </a:lnTo>
                  <a:lnTo>
                    <a:pt x="18" y="121"/>
                  </a:lnTo>
                  <a:lnTo>
                    <a:pt x="18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11" name="Rectangle 94"/>
            <p:cNvSpPr>
              <a:spLocks noChangeArrowheads="1"/>
            </p:cNvSpPr>
            <p:nvPr/>
          </p:nvSpPr>
          <p:spPr bwMode="auto">
            <a:xfrm>
              <a:off x="446" y="1144"/>
              <a:ext cx="165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12" name="Rectangle 95"/>
            <p:cNvSpPr>
              <a:spLocks noChangeArrowheads="1"/>
            </p:cNvSpPr>
            <p:nvPr/>
          </p:nvSpPr>
          <p:spPr bwMode="auto">
            <a:xfrm>
              <a:off x="445" y="1137"/>
              <a:ext cx="101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2000"/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113" name="Freeform 96"/>
            <p:cNvSpPr>
              <a:spLocks/>
            </p:cNvSpPr>
            <p:nvPr/>
          </p:nvSpPr>
          <p:spPr bwMode="auto">
            <a:xfrm>
              <a:off x="403" y="1739"/>
              <a:ext cx="208" cy="213"/>
            </a:xfrm>
            <a:custGeom>
              <a:avLst/>
              <a:gdLst>
                <a:gd name="T0" fmla="*/ 4 w 208"/>
                <a:gd name="T1" fmla="*/ 134 h 213"/>
                <a:gd name="T2" fmla="*/ 13 w 208"/>
                <a:gd name="T3" fmla="*/ 156 h 213"/>
                <a:gd name="T4" fmla="*/ 22 w 208"/>
                <a:gd name="T5" fmla="*/ 174 h 213"/>
                <a:gd name="T6" fmla="*/ 48 w 208"/>
                <a:gd name="T7" fmla="*/ 191 h 213"/>
                <a:gd name="T8" fmla="*/ 65 w 208"/>
                <a:gd name="T9" fmla="*/ 204 h 213"/>
                <a:gd name="T10" fmla="*/ 95 w 208"/>
                <a:gd name="T11" fmla="*/ 208 h 213"/>
                <a:gd name="T12" fmla="*/ 130 w 208"/>
                <a:gd name="T13" fmla="*/ 204 h 213"/>
                <a:gd name="T14" fmla="*/ 156 w 208"/>
                <a:gd name="T15" fmla="*/ 195 h 213"/>
                <a:gd name="T16" fmla="*/ 169 w 208"/>
                <a:gd name="T17" fmla="*/ 187 h 213"/>
                <a:gd name="T18" fmla="*/ 191 w 208"/>
                <a:gd name="T19" fmla="*/ 160 h 213"/>
                <a:gd name="T20" fmla="*/ 199 w 208"/>
                <a:gd name="T21" fmla="*/ 139 h 213"/>
                <a:gd name="T22" fmla="*/ 204 w 208"/>
                <a:gd name="T23" fmla="*/ 113 h 213"/>
                <a:gd name="T24" fmla="*/ 204 w 208"/>
                <a:gd name="T25" fmla="*/ 78 h 213"/>
                <a:gd name="T26" fmla="*/ 195 w 208"/>
                <a:gd name="T27" fmla="*/ 56 h 213"/>
                <a:gd name="T28" fmla="*/ 186 w 208"/>
                <a:gd name="T29" fmla="*/ 43 h 213"/>
                <a:gd name="T30" fmla="*/ 173 w 208"/>
                <a:gd name="T31" fmla="*/ 26 h 213"/>
                <a:gd name="T32" fmla="*/ 156 w 208"/>
                <a:gd name="T33" fmla="*/ 17 h 213"/>
                <a:gd name="T34" fmla="*/ 134 w 208"/>
                <a:gd name="T35" fmla="*/ 4 h 213"/>
                <a:gd name="T36" fmla="*/ 74 w 208"/>
                <a:gd name="T37" fmla="*/ 4 h 213"/>
                <a:gd name="T38" fmla="*/ 56 w 208"/>
                <a:gd name="T39" fmla="*/ 13 h 213"/>
                <a:gd name="T40" fmla="*/ 43 w 208"/>
                <a:gd name="T41" fmla="*/ 22 h 213"/>
                <a:gd name="T42" fmla="*/ 26 w 208"/>
                <a:gd name="T43" fmla="*/ 35 h 213"/>
                <a:gd name="T44" fmla="*/ 17 w 208"/>
                <a:gd name="T45" fmla="*/ 52 h 213"/>
                <a:gd name="T46" fmla="*/ 4 w 208"/>
                <a:gd name="T47" fmla="*/ 69 h 213"/>
                <a:gd name="T48" fmla="*/ 0 w 208"/>
                <a:gd name="T49" fmla="*/ 104 h 213"/>
                <a:gd name="T50" fmla="*/ 17 w 208"/>
                <a:gd name="T51" fmla="*/ 78 h 213"/>
                <a:gd name="T52" fmla="*/ 26 w 208"/>
                <a:gd name="T53" fmla="*/ 61 h 213"/>
                <a:gd name="T54" fmla="*/ 35 w 208"/>
                <a:gd name="T55" fmla="*/ 43 h 213"/>
                <a:gd name="T56" fmla="*/ 52 w 208"/>
                <a:gd name="T57" fmla="*/ 30 h 213"/>
                <a:gd name="T58" fmla="*/ 65 w 208"/>
                <a:gd name="T59" fmla="*/ 22 h 213"/>
                <a:gd name="T60" fmla="*/ 87 w 208"/>
                <a:gd name="T61" fmla="*/ 17 h 213"/>
                <a:gd name="T62" fmla="*/ 130 w 208"/>
                <a:gd name="T63" fmla="*/ 17 h 213"/>
                <a:gd name="T64" fmla="*/ 147 w 208"/>
                <a:gd name="T65" fmla="*/ 26 h 213"/>
                <a:gd name="T66" fmla="*/ 160 w 208"/>
                <a:gd name="T67" fmla="*/ 39 h 213"/>
                <a:gd name="T68" fmla="*/ 173 w 208"/>
                <a:gd name="T69" fmla="*/ 52 h 213"/>
                <a:gd name="T70" fmla="*/ 186 w 208"/>
                <a:gd name="T71" fmla="*/ 69 h 213"/>
                <a:gd name="T72" fmla="*/ 191 w 208"/>
                <a:gd name="T73" fmla="*/ 87 h 213"/>
                <a:gd name="T74" fmla="*/ 191 w 208"/>
                <a:gd name="T75" fmla="*/ 104 h 213"/>
                <a:gd name="T76" fmla="*/ 186 w 208"/>
                <a:gd name="T77" fmla="*/ 134 h 213"/>
                <a:gd name="T78" fmla="*/ 178 w 208"/>
                <a:gd name="T79" fmla="*/ 152 h 213"/>
                <a:gd name="T80" fmla="*/ 156 w 208"/>
                <a:gd name="T81" fmla="*/ 178 h 213"/>
                <a:gd name="T82" fmla="*/ 134 w 208"/>
                <a:gd name="T83" fmla="*/ 187 h 213"/>
                <a:gd name="T84" fmla="*/ 117 w 208"/>
                <a:gd name="T85" fmla="*/ 191 h 213"/>
                <a:gd name="T86" fmla="*/ 100 w 208"/>
                <a:gd name="T87" fmla="*/ 191 h 213"/>
                <a:gd name="T88" fmla="*/ 74 w 208"/>
                <a:gd name="T89" fmla="*/ 187 h 213"/>
                <a:gd name="T90" fmla="*/ 56 w 208"/>
                <a:gd name="T91" fmla="*/ 178 h 213"/>
                <a:gd name="T92" fmla="*/ 30 w 208"/>
                <a:gd name="T93" fmla="*/ 156 h 213"/>
                <a:gd name="T94" fmla="*/ 22 w 208"/>
                <a:gd name="T95" fmla="*/ 139 h 213"/>
                <a:gd name="T96" fmla="*/ 17 w 208"/>
                <a:gd name="T97" fmla="*/ 121 h 21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8" h="213">
                  <a:moveTo>
                    <a:pt x="0" y="104"/>
                  </a:moveTo>
                  <a:lnTo>
                    <a:pt x="0" y="126"/>
                  </a:lnTo>
                  <a:lnTo>
                    <a:pt x="4" y="130"/>
                  </a:lnTo>
                  <a:lnTo>
                    <a:pt x="4" y="134"/>
                  </a:lnTo>
                  <a:lnTo>
                    <a:pt x="4" y="139"/>
                  </a:lnTo>
                  <a:lnTo>
                    <a:pt x="4" y="147"/>
                  </a:lnTo>
                  <a:lnTo>
                    <a:pt x="9" y="152"/>
                  </a:lnTo>
                  <a:lnTo>
                    <a:pt x="13" y="156"/>
                  </a:lnTo>
                  <a:lnTo>
                    <a:pt x="17" y="160"/>
                  </a:lnTo>
                  <a:lnTo>
                    <a:pt x="17" y="165"/>
                  </a:lnTo>
                  <a:lnTo>
                    <a:pt x="22" y="165"/>
                  </a:lnTo>
                  <a:lnTo>
                    <a:pt x="22" y="174"/>
                  </a:lnTo>
                  <a:lnTo>
                    <a:pt x="35" y="187"/>
                  </a:lnTo>
                  <a:lnTo>
                    <a:pt x="43" y="187"/>
                  </a:lnTo>
                  <a:lnTo>
                    <a:pt x="43" y="191"/>
                  </a:lnTo>
                  <a:lnTo>
                    <a:pt x="48" y="191"/>
                  </a:lnTo>
                  <a:lnTo>
                    <a:pt x="52" y="195"/>
                  </a:lnTo>
                  <a:lnTo>
                    <a:pt x="56" y="200"/>
                  </a:lnTo>
                  <a:lnTo>
                    <a:pt x="61" y="204"/>
                  </a:lnTo>
                  <a:lnTo>
                    <a:pt x="65" y="204"/>
                  </a:lnTo>
                  <a:lnTo>
                    <a:pt x="74" y="204"/>
                  </a:lnTo>
                  <a:lnTo>
                    <a:pt x="78" y="208"/>
                  </a:lnTo>
                  <a:lnTo>
                    <a:pt x="95" y="208"/>
                  </a:lnTo>
                  <a:lnTo>
                    <a:pt x="100" y="213"/>
                  </a:lnTo>
                  <a:lnTo>
                    <a:pt x="108" y="208"/>
                  </a:lnTo>
                  <a:lnTo>
                    <a:pt x="121" y="208"/>
                  </a:lnTo>
                  <a:lnTo>
                    <a:pt x="130" y="204"/>
                  </a:lnTo>
                  <a:lnTo>
                    <a:pt x="134" y="204"/>
                  </a:lnTo>
                  <a:lnTo>
                    <a:pt x="139" y="204"/>
                  </a:lnTo>
                  <a:lnTo>
                    <a:pt x="143" y="204"/>
                  </a:lnTo>
                  <a:lnTo>
                    <a:pt x="156" y="195"/>
                  </a:lnTo>
                  <a:lnTo>
                    <a:pt x="156" y="191"/>
                  </a:lnTo>
                  <a:lnTo>
                    <a:pt x="160" y="191"/>
                  </a:lnTo>
                  <a:lnTo>
                    <a:pt x="165" y="187"/>
                  </a:lnTo>
                  <a:lnTo>
                    <a:pt x="169" y="187"/>
                  </a:lnTo>
                  <a:lnTo>
                    <a:pt x="182" y="174"/>
                  </a:lnTo>
                  <a:lnTo>
                    <a:pt x="186" y="165"/>
                  </a:lnTo>
                  <a:lnTo>
                    <a:pt x="191" y="160"/>
                  </a:lnTo>
                  <a:lnTo>
                    <a:pt x="191" y="156"/>
                  </a:lnTo>
                  <a:lnTo>
                    <a:pt x="195" y="152"/>
                  </a:lnTo>
                  <a:lnTo>
                    <a:pt x="199" y="147"/>
                  </a:lnTo>
                  <a:lnTo>
                    <a:pt x="199" y="139"/>
                  </a:lnTo>
                  <a:lnTo>
                    <a:pt x="204" y="134"/>
                  </a:lnTo>
                  <a:lnTo>
                    <a:pt x="204" y="130"/>
                  </a:lnTo>
                  <a:lnTo>
                    <a:pt x="204" y="126"/>
                  </a:lnTo>
                  <a:lnTo>
                    <a:pt x="204" y="113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82"/>
                  </a:lnTo>
                  <a:lnTo>
                    <a:pt x="204" y="78"/>
                  </a:lnTo>
                  <a:lnTo>
                    <a:pt x="204" y="74"/>
                  </a:lnTo>
                  <a:lnTo>
                    <a:pt x="199" y="69"/>
                  </a:lnTo>
                  <a:lnTo>
                    <a:pt x="199" y="65"/>
                  </a:lnTo>
                  <a:lnTo>
                    <a:pt x="195" y="56"/>
                  </a:lnTo>
                  <a:lnTo>
                    <a:pt x="191" y="52"/>
                  </a:lnTo>
                  <a:lnTo>
                    <a:pt x="186" y="43"/>
                  </a:lnTo>
                  <a:lnTo>
                    <a:pt x="182" y="39"/>
                  </a:lnTo>
                  <a:lnTo>
                    <a:pt x="178" y="35"/>
                  </a:lnTo>
                  <a:lnTo>
                    <a:pt x="173" y="30"/>
                  </a:lnTo>
                  <a:lnTo>
                    <a:pt x="173" y="26"/>
                  </a:lnTo>
                  <a:lnTo>
                    <a:pt x="169" y="26"/>
                  </a:lnTo>
                  <a:lnTo>
                    <a:pt x="165" y="22"/>
                  </a:lnTo>
                  <a:lnTo>
                    <a:pt x="160" y="17"/>
                  </a:lnTo>
                  <a:lnTo>
                    <a:pt x="156" y="17"/>
                  </a:lnTo>
                  <a:lnTo>
                    <a:pt x="156" y="13"/>
                  </a:lnTo>
                  <a:lnTo>
                    <a:pt x="143" y="4"/>
                  </a:lnTo>
                  <a:lnTo>
                    <a:pt x="139" y="4"/>
                  </a:lnTo>
                  <a:lnTo>
                    <a:pt x="134" y="4"/>
                  </a:lnTo>
                  <a:lnTo>
                    <a:pt x="130" y="4"/>
                  </a:lnTo>
                  <a:lnTo>
                    <a:pt x="121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65" y="4"/>
                  </a:lnTo>
                  <a:lnTo>
                    <a:pt x="61" y="4"/>
                  </a:lnTo>
                  <a:lnTo>
                    <a:pt x="56" y="13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3" y="17"/>
                  </a:lnTo>
                  <a:lnTo>
                    <a:pt x="43" y="22"/>
                  </a:lnTo>
                  <a:lnTo>
                    <a:pt x="35" y="26"/>
                  </a:lnTo>
                  <a:lnTo>
                    <a:pt x="30" y="30"/>
                  </a:lnTo>
                  <a:lnTo>
                    <a:pt x="26" y="35"/>
                  </a:lnTo>
                  <a:lnTo>
                    <a:pt x="22" y="39"/>
                  </a:lnTo>
                  <a:lnTo>
                    <a:pt x="22" y="43"/>
                  </a:lnTo>
                  <a:lnTo>
                    <a:pt x="17" y="43"/>
                  </a:lnTo>
                  <a:lnTo>
                    <a:pt x="17" y="52"/>
                  </a:lnTo>
                  <a:lnTo>
                    <a:pt x="13" y="52"/>
                  </a:lnTo>
                  <a:lnTo>
                    <a:pt x="9" y="56"/>
                  </a:lnTo>
                  <a:lnTo>
                    <a:pt x="4" y="65"/>
                  </a:lnTo>
                  <a:lnTo>
                    <a:pt x="4" y="69"/>
                  </a:lnTo>
                  <a:lnTo>
                    <a:pt x="4" y="74"/>
                  </a:lnTo>
                  <a:lnTo>
                    <a:pt x="4" y="78"/>
                  </a:lnTo>
                  <a:lnTo>
                    <a:pt x="0" y="82"/>
                  </a:lnTo>
                  <a:lnTo>
                    <a:pt x="0" y="104"/>
                  </a:lnTo>
                  <a:lnTo>
                    <a:pt x="17" y="104"/>
                  </a:lnTo>
                  <a:lnTo>
                    <a:pt x="17" y="87"/>
                  </a:lnTo>
                  <a:lnTo>
                    <a:pt x="17" y="82"/>
                  </a:lnTo>
                  <a:lnTo>
                    <a:pt x="17" y="78"/>
                  </a:lnTo>
                  <a:lnTo>
                    <a:pt x="22" y="74"/>
                  </a:lnTo>
                  <a:lnTo>
                    <a:pt x="22" y="69"/>
                  </a:lnTo>
                  <a:lnTo>
                    <a:pt x="22" y="65"/>
                  </a:lnTo>
                  <a:lnTo>
                    <a:pt x="26" y="61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5" y="48"/>
                  </a:lnTo>
                  <a:lnTo>
                    <a:pt x="35" y="43"/>
                  </a:lnTo>
                  <a:lnTo>
                    <a:pt x="43" y="43"/>
                  </a:lnTo>
                  <a:lnTo>
                    <a:pt x="43" y="39"/>
                  </a:lnTo>
                  <a:lnTo>
                    <a:pt x="48" y="35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61" y="26"/>
                  </a:lnTo>
                  <a:lnTo>
                    <a:pt x="65" y="22"/>
                  </a:lnTo>
                  <a:lnTo>
                    <a:pt x="74" y="22"/>
                  </a:lnTo>
                  <a:lnTo>
                    <a:pt x="78" y="17"/>
                  </a:lnTo>
                  <a:lnTo>
                    <a:pt x="87" y="17"/>
                  </a:lnTo>
                  <a:lnTo>
                    <a:pt x="104" y="17"/>
                  </a:lnTo>
                  <a:lnTo>
                    <a:pt x="117" y="17"/>
                  </a:lnTo>
                  <a:lnTo>
                    <a:pt x="121" y="17"/>
                  </a:lnTo>
                  <a:lnTo>
                    <a:pt x="130" y="17"/>
                  </a:lnTo>
                  <a:lnTo>
                    <a:pt x="134" y="22"/>
                  </a:lnTo>
                  <a:lnTo>
                    <a:pt x="143" y="26"/>
                  </a:lnTo>
                  <a:lnTo>
                    <a:pt x="147" y="26"/>
                  </a:lnTo>
                  <a:lnTo>
                    <a:pt x="152" y="30"/>
                  </a:lnTo>
                  <a:lnTo>
                    <a:pt x="156" y="30"/>
                  </a:lnTo>
                  <a:lnTo>
                    <a:pt x="160" y="35"/>
                  </a:lnTo>
                  <a:lnTo>
                    <a:pt x="160" y="39"/>
                  </a:lnTo>
                  <a:lnTo>
                    <a:pt x="165" y="43"/>
                  </a:lnTo>
                  <a:lnTo>
                    <a:pt x="169" y="43"/>
                  </a:lnTo>
                  <a:lnTo>
                    <a:pt x="173" y="48"/>
                  </a:lnTo>
                  <a:lnTo>
                    <a:pt x="173" y="52"/>
                  </a:lnTo>
                  <a:lnTo>
                    <a:pt x="178" y="56"/>
                  </a:lnTo>
                  <a:lnTo>
                    <a:pt x="178" y="61"/>
                  </a:lnTo>
                  <a:lnTo>
                    <a:pt x="182" y="65"/>
                  </a:lnTo>
                  <a:lnTo>
                    <a:pt x="186" y="69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82"/>
                  </a:lnTo>
                  <a:lnTo>
                    <a:pt x="191" y="87"/>
                  </a:lnTo>
                  <a:lnTo>
                    <a:pt x="191" y="104"/>
                  </a:lnTo>
                  <a:lnTo>
                    <a:pt x="191" y="108"/>
                  </a:lnTo>
                  <a:lnTo>
                    <a:pt x="195" y="100"/>
                  </a:lnTo>
                  <a:lnTo>
                    <a:pt x="191" y="104"/>
                  </a:lnTo>
                  <a:lnTo>
                    <a:pt x="191" y="121"/>
                  </a:lnTo>
                  <a:lnTo>
                    <a:pt x="186" y="126"/>
                  </a:lnTo>
                  <a:lnTo>
                    <a:pt x="186" y="130"/>
                  </a:lnTo>
                  <a:lnTo>
                    <a:pt x="186" y="134"/>
                  </a:lnTo>
                  <a:lnTo>
                    <a:pt x="186" y="139"/>
                  </a:lnTo>
                  <a:lnTo>
                    <a:pt x="182" y="147"/>
                  </a:lnTo>
                  <a:lnTo>
                    <a:pt x="178" y="147"/>
                  </a:lnTo>
                  <a:lnTo>
                    <a:pt x="178" y="152"/>
                  </a:lnTo>
                  <a:lnTo>
                    <a:pt x="173" y="156"/>
                  </a:lnTo>
                  <a:lnTo>
                    <a:pt x="173" y="160"/>
                  </a:lnTo>
                  <a:lnTo>
                    <a:pt x="160" y="174"/>
                  </a:lnTo>
                  <a:lnTo>
                    <a:pt x="156" y="178"/>
                  </a:lnTo>
                  <a:lnTo>
                    <a:pt x="152" y="178"/>
                  </a:lnTo>
                  <a:lnTo>
                    <a:pt x="147" y="182"/>
                  </a:lnTo>
                  <a:lnTo>
                    <a:pt x="143" y="187"/>
                  </a:lnTo>
                  <a:lnTo>
                    <a:pt x="134" y="187"/>
                  </a:lnTo>
                  <a:lnTo>
                    <a:pt x="130" y="191"/>
                  </a:lnTo>
                  <a:lnTo>
                    <a:pt x="121" y="191"/>
                  </a:lnTo>
                  <a:lnTo>
                    <a:pt x="117" y="191"/>
                  </a:lnTo>
                  <a:lnTo>
                    <a:pt x="104" y="191"/>
                  </a:lnTo>
                  <a:lnTo>
                    <a:pt x="100" y="200"/>
                  </a:lnTo>
                  <a:lnTo>
                    <a:pt x="104" y="195"/>
                  </a:lnTo>
                  <a:lnTo>
                    <a:pt x="100" y="191"/>
                  </a:lnTo>
                  <a:lnTo>
                    <a:pt x="87" y="191"/>
                  </a:lnTo>
                  <a:lnTo>
                    <a:pt x="78" y="191"/>
                  </a:lnTo>
                  <a:lnTo>
                    <a:pt x="74" y="187"/>
                  </a:lnTo>
                  <a:lnTo>
                    <a:pt x="65" y="187"/>
                  </a:lnTo>
                  <a:lnTo>
                    <a:pt x="61" y="187"/>
                  </a:lnTo>
                  <a:lnTo>
                    <a:pt x="61" y="182"/>
                  </a:lnTo>
                  <a:lnTo>
                    <a:pt x="56" y="178"/>
                  </a:lnTo>
                  <a:lnTo>
                    <a:pt x="52" y="178"/>
                  </a:lnTo>
                  <a:lnTo>
                    <a:pt x="48" y="174"/>
                  </a:lnTo>
                  <a:lnTo>
                    <a:pt x="35" y="160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26" y="147"/>
                  </a:lnTo>
                  <a:lnTo>
                    <a:pt x="22" y="147"/>
                  </a:lnTo>
                  <a:lnTo>
                    <a:pt x="22" y="139"/>
                  </a:lnTo>
                  <a:lnTo>
                    <a:pt x="22" y="134"/>
                  </a:lnTo>
                  <a:lnTo>
                    <a:pt x="17" y="130"/>
                  </a:lnTo>
                  <a:lnTo>
                    <a:pt x="17" y="126"/>
                  </a:lnTo>
                  <a:lnTo>
                    <a:pt x="17" y="121"/>
                  </a:lnTo>
                  <a:lnTo>
                    <a:pt x="17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14" name="Rectangle 97"/>
            <p:cNvSpPr>
              <a:spLocks noChangeArrowheads="1"/>
            </p:cNvSpPr>
            <p:nvPr/>
          </p:nvSpPr>
          <p:spPr bwMode="auto">
            <a:xfrm>
              <a:off x="443" y="1748"/>
              <a:ext cx="16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15" name="Rectangle 98"/>
            <p:cNvSpPr>
              <a:spLocks noChangeArrowheads="1"/>
            </p:cNvSpPr>
            <p:nvPr/>
          </p:nvSpPr>
          <p:spPr bwMode="auto">
            <a:xfrm>
              <a:off x="445" y="1749"/>
              <a:ext cx="101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2000"/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116" name="Freeform 99"/>
            <p:cNvSpPr>
              <a:spLocks/>
            </p:cNvSpPr>
            <p:nvPr/>
          </p:nvSpPr>
          <p:spPr bwMode="auto">
            <a:xfrm>
              <a:off x="403" y="1435"/>
              <a:ext cx="204" cy="213"/>
            </a:xfrm>
            <a:custGeom>
              <a:avLst/>
              <a:gdLst>
                <a:gd name="T0" fmla="*/ 0 w 204"/>
                <a:gd name="T1" fmla="*/ 135 h 213"/>
                <a:gd name="T2" fmla="*/ 13 w 204"/>
                <a:gd name="T3" fmla="*/ 161 h 213"/>
                <a:gd name="T4" fmla="*/ 22 w 204"/>
                <a:gd name="T5" fmla="*/ 174 h 213"/>
                <a:gd name="T6" fmla="*/ 39 w 204"/>
                <a:gd name="T7" fmla="*/ 187 h 213"/>
                <a:gd name="T8" fmla="*/ 56 w 204"/>
                <a:gd name="T9" fmla="*/ 200 h 213"/>
                <a:gd name="T10" fmla="*/ 74 w 204"/>
                <a:gd name="T11" fmla="*/ 208 h 213"/>
                <a:gd name="T12" fmla="*/ 104 w 204"/>
                <a:gd name="T13" fmla="*/ 208 h 213"/>
                <a:gd name="T14" fmla="*/ 134 w 204"/>
                <a:gd name="T15" fmla="*/ 204 h 213"/>
                <a:gd name="T16" fmla="*/ 160 w 204"/>
                <a:gd name="T17" fmla="*/ 191 h 213"/>
                <a:gd name="T18" fmla="*/ 173 w 204"/>
                <a:gd name="T19" fmla="*/ 178 h 213"/>
                <a:gd name="T20" fmla="*/ 186 w 204"/>
                <a:gd name="T21" fmla="*/ 165 h 213"/>
                <a:gd name="T22" fmla="*/ 199 w 204"/>
                <a:gd name="T23" fmla="*/ 139 h 213"/>
                <a:gd name="T24" fmla="*/ 204 w 204"/>
                <a:gd name="T25" fmla="*/ 109 h 213"/>
                <a:gd name="T26" fmla="*/ 199 w 204"/>
                <a:gd name="T27" fmla="*/ 74 h 213"/>
                <a:gd name="T28" fmla="*/ 191 w 204"/>
                <a:gd name="T29" fmla="*/ 56 h 213"/>
                <a:gd name="T30" fmla="*/ 182 w 204"/>
                <a:gd name="T31" fmla="*/ 39 h 213"/>
                <a:gd name="T32" fmla="*/ 169 w 204"/>
                <a:gd name="T33" fmla="*/ 26 h 213"/>
                <a:gd name="T34" fmla="*/ 156 w 204"/>
                <a:gd name="T35" fmla="*/ 13 h 213"/>
                <a:gd name="T36" fmla="*/ 130 w 204"/>
                <a:gd name="T37" fmla="*/ 0 h 213"/>
                <a:gd name="T38" fmla="*/ 74 w 204"/>
                <a:gd name="T39" fmla="*/ 0 h 213"/>
                <a:gd name="T40" fmla="*/ 56 w 204"/>
                <a:gd name="T41" fmla="*/ 9 h 213"/>
                <a:gd name="T42" fmla="*/ 39 w 204"/>
                <a:gd name="T43" fmla="*/ 22 h 213"/>
                <a:gd name="T44" fmla="*/ 22 w 204"/>
                <a:gd name="T45" fmla="*/ 35 h 213"/>
                <a:gd name="T46" fmla="*/ 13 w 204"/>
                <a:gd name="T47" fmla="*/ 48 h 213"/>
                <a:gd name="T48" fmla="*/ 4 w 204"/>
                <a:gd name="T49" fmla="*/ 65 h 213"/>
                <a:gd name="T50" fmla="*/ 0 w 204"/>
                <a:gd name="T51" fmla="*/ 104 h 213"/>
                <a:gd name="T52" fmla="*/ 17 w 204"/>
                <a:gd name="T53" fmla="*/ 78 h 213"/>
                <a:gd name="T54" fmla="*/ 22 w 204"/>
                <a:gd name="T55" fmla="*/ 61 h 213"/>
                <a:gd name="T56" fmla="*/ 35 w 204"/>
                <a:gd name="T57" fmla="*/ 43 h 213"/>
                <a:gd name="T58" fmla="*/ 48 w 204"/>
                <a:gd name="T59" fmla="*/ 30 h 213"/>
                <a:gd name="T60" fmla="*/ 65 w 204"/>
                <a:gd name="T61" fmla="*/ 22 h 213"/>
                <a:gd name="T62" fmla="*/ 82 w 204"/>
                <a:gd name="T63" fmla="*/ 13 h 213"/>
                <a:gd name="T64" fmla="*/ 126 w 204"/>
                <a:gd name="T65" fmla="*/ 17 h 213"/>
                <a:gd name="T66" fmla="*/ 143 w 204"/>
                <a:gd name="T67" fmla="*/ 26 h 213"/>
                <a:gd name="T68" fmla="*/ 160 w 204"/>
                <a:gd name="T69" fmla="*/ 35 h 213"/>
                <a:gd name="T70" fmla="*/ 173 w 204"/>
                <a:gd name="T71" fmla="*/ 52 h 213"/>
                <a:gd name="T72" fmla="*/ 182 w 204"/>
                <a:gd name="T73" fmla="*/ 65 h 213"/>
                <a:gd name="T74" fmla="*/ 186 w 204"/>
                <a:gd name="T75" fmla="*/ 87 h 213"/>
                <a:gd name="T76" fmla="*/ 186 w 204"/>
                <a:gd name="T77" fmla="*/ 104 h 213"/>
                <a:gd name="T78" fmla="*/ 182 w 204"/>
                <a:gd name="T79" fmla="*/ 135 h 213"/>
                <a:gd name="T80" fmla="*/ 173 w 204"/>
                <a:gd name="T81" fmla="*/ 156 h 213"/>
                <a:gd name="T82" fmla="*/ 160 w 204"/>
                <a:gd name="T83" fmla="*/ 169 h 213"/>
                <a:gd name="T84" fmla="*/ 147 w 204"/>
                <a:gd name="T85" fmla="*/ 182 h 213"/>
                <a:gd name="T86" fmla="*/ 130 w 204"/>
                <a:gd name="T87" fmla="*/ 187 h 213"/>
                <a:gd name="T88" fmla="*/ 100 w 204"/>
                <a:gd name="T89" fmla="*/ 195 h 213"/>
                <a:gd name="T90" fmla="*/ 82 w 204"/>
                <a:gd name="T91" fmla="*/ 195 h 213"/>
                <a:gd name="T92" fmla="*/ 65 w 204"/>
                <a:gd name="T93" fmla="*/ 187 h 213"/>
                <a:gd name="T94" fmla="*/ 48 w 204"/>
                <a:gd name="T95" fmla="*/ 178 h 213"/>
                <a:gd name="T96" fmla="*/ 35 w 204"/>
                <a:gd name="T97" fmla="*/ 165 h 213"/>
                <a:gd name="T98" fmla="*/ 22 w 204"/>
                <a:gd name="T99" fmla="*/ 148 h 213"/>
                <a:gd name="T100" fmla="*/ 17 w 204"/>
                <a:gd name="T101" fmla="*/ 130 h 213"/>
                <a:gd name="T102" fmla="*/ 0 w 204"/>
                <a:gd name="T103" fmla="*/ 104 h 21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04" h="213">
                  <a:moveTo>
                    <a:pt x="0" y="104"/>
                  </a:moveTo>
                  <a:lnTo>
                    <a:pt x="0" y="126"/>
                  </a:lnTo>
                  <a:lnTo>
                    <a:pt x="0" y="130"/>
                  </a:lnTo>
                  <a:lnTo>
                    <a:pt x="0" y="135"/>
                  </a:lnTo>
                  <a:lnTo>
                    <a:pt x="4" y="139"/>
                  </a:lnTo>
                  <a:lnTo>
                    <a:pt x="4" y="143"/>
                  </a:lnTo>
                  <a:lnTo>
                    <a:pt x="9" y="156"/>
                  </a:lnTo>
                  <a:lnTo>
                    <a:pt x="13" y="161"/>
                  </a:lnTo>
                  <a:lnTo>
                    <a:pt x="17" y="165"/>
                  </a:lnTo>
                  <a:lnTo>
                    <a:pt x="17" y="169"/>
                  </a:lnTo>
                  <a:lnTo>
                    <a:pt x="22" y="174"/>
                  </a:lnTo>
                  <a:lnTo>
                    <a:pt x="30" y="178"/>
                  </a:lnTo>
                  <a:lnTo>
                    <a:pt x="30" y="182"/>
                  </a:lnTo>
                  <a:lnTo>
                    <a:pt x="35" y="187"/>
                  </a:lnTo>
                  <a:lnTo>
                    <a:pt x="39" y="187"/>
                  </a:lnTo>
                  <a:lnTo>
                    <a:pt x="43" y="191"/>
                  </a:lnTo>
                  <a:lnTo>
                    <a:pt x="48" y="195"/>
                  </a:lnTo>
                  <a:lnTo>
                    <a:pt x="56" y="200"/>
                  </a:lnTo>
                  <a:lnTo>
                    <a:pt x="61" y="204"/>
                  </a:lnTo>
                  <a:lnTo>
                    <a:pt x="65" y="204"/>
                  </a:lnTo>
                  <a:lnTo>
                    <a:pt x="69" y="208"/>
                  </a:lnTo>
                  <a:lnTo>
                    <a:pt x="74" y="208"/>
                  </a:lnTo>
                  <a:lnTo>
                    <a:pt x="78" y="208"/>
                  </a:lnTo>
                  <a:lnTo>
                    <a:pt x="91" y="208"/>
                  </a:lnTo>
                  <a:lnTo>
                    <a:pt x="100" y="213"/>
                  </a:lnTo>
                  <a:lnTo>
                    <a:pt x="104" y="208"/>
                  </a:lnTo>
                  <a:lnTo>
                    <a:pt x="121" y="208"/>
                  </a:lnTo>
                  <a:lnTo>
                    <a:pt x="126" y="208"/>
                  </a:lnTo>
                  <a:lnTo>
                    <a:pt x="130" y="208"/>
                  </a:lnTo>
                  <a:lnTo>
                    <a:pt x="134" y="204"/>
                  </a:lnTo>
                  <a:lnTo>
                    <a:pt x="139" y="204"/>
                  </a:lnTo>
                  <a:lnTo>
                    <a:pt x="152" y="195"/>
                  </a:lnTo>
                  <a:lnTo>
                    <a:pt x="156" y="195"/>
                  </a:lnTo>
                  <a:lnTo>
                    <a:pt x="160" y="191"/>
                  </a:lnTo>
                  <a:lnTo>
                    <a:pt x="160" y="187"/>
                  </a:lnTo>
                  <a:lnTo>
                    <a:pt x="165" y="187"/>
                  </a:lnTo>
                  <a:lnTo>
                    <a:pt x="169" y="182"/>
                  </a:lnTo>
                  <a:lnTo>
                    <a:pt x="173" y="178"/>
                  </a:lnTo>
                  <a:lnTo>
                    <a:pt x="178" y="174"/>
                  </a:lnTo>
                  <a:lnTo>
                    <a:pt x="182" y="169"/>
                  </a:lnTo>
                  <a:lnTo>
                    <a:pt x="186" y="165"/>
                  </a:lnTo>
                  <a:lnTo>
                    <a:pt x="186" y="161"/>
                  </a:lnTo>
                  <a:lnTo>
                    <a:pt x="191" y="156"/>
                  </a:lnTo>
                  <a:lnTo>
                    <a:pt x="199" y="143"/>
                  </a:lnTo>
                  <a:lnTo>
                    <a:pt x="199" y="139"/>
                  </a:lnTo>
                  <a:lnTo>
                    <a:pt x="199" y="135"/>
                  </a:lnTo>
                  <a:lnTo>
                    <a:pt x="199" y="130"/>
                  </a:lnTo>
                  <a:lnTo>
                    <a:pt x="204" y="126"/>
                  </a:lnTo>
                  <a:lnTo>
                    <a:pt x="204" y="109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83"/>
                  </a:lnTo>
                  <a:lnTo>
                    <a:pt x="199" y="74"/>
                  </a:lnTo>
                  <a:lnTo>
                    <a:pt x="199" y="65"/>
                  </a:lnTo>
                  <a:lnTo>
                    <a:pt x="199" y="61"/>
                  </a:lnTo>
                  <a:lnTo>
                    <a:pt x="191" y="56"/>
                  </a:lnTo>
                  <a:lnTo>
                    <a:pt x="191" y="52"/>
                  </a:lnTo>
                  <a:lnTo>
                    <a:pt x="186" y="48"/>
                  </a:lnTo>
                  <a:lnTo>
                    <a:pt x="186" y="43"/>
                  </a:lnTo>
                  <a:lnTo>
                    <a:pt x="182" y="39"/>
                  </a:lnTo>
                  <a:lnTo>
                    <a:pt x="178" y="35"/>
                  </a:lnTo>
                  <a:lnTo>
                    <a:pt x="173" y="30"/>
                  </a:lnTo>
                  <a:lnTo>
                    <a:pt x="169" y="26"/>
                  </a:lnTo>
                  <a:lnTo>
                    <a:pt x="165" y="22"/>
                  </a:lnTo>
                  <a:lnTo>
                    <a:pt x="160" y="22"/>
                  </a:lnTo>
                  <a:lnTo>
                    <a:pt x="160" y="17"/>
                  </a:lnTo>
                  <a:lnTo>
                    <a:pt x="156" y="13"/>
                  </a:lnTo>
                  <a:lnTo>
                    <a:pt x="152" y="13"/>
                  </a:lnTo>
                  <a:lnTo>
                    <a:pt x="139" y="4"/>
                  </a:lnTo>
                  <a:lnTo>
                    <a:pt x="134" y="4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1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5" y="4"/>
                  </a:lnTo>
                  <a:lnTo>
                    <a:pt x="61" y="4"/>
                  </a:lnTo>
                  <a:lnTo>
                    <a:pt x="56" y="9"/>
                  </a:lnTo>
                  <a:lnTo>
                    <a:pt x="48" y="13"/>
                  </a:lnTo>
                  <a:lnTo>
                    <a:pt x="43" y="17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0" y="26"/>
                  </a:lnTo>
                  <a:lnTo>
                    <a:pt x="30" y="30"/>
                  </a:lnTo>
                  <a:lnTo>
                    <a:pt x="22" y="35"/>
                  </a:lnTo>
                  <a:lnTo>
                    <a:pt x="17" y="39"/>
                  </a:lnTo>
                  <a:lnTo>
                    <a:pt x="17" y="43"/>
                  </a:lnTo>
                  <a:lnTo>
                    <a:pt x="13" y="48"/>
                  </a:lnTo>
                  <a:lnTo>
                    <a:pt x="9" y="52"/>
                  </a:lnTo>
                  <a:lnTo>
                    <a:pt x="9" y="56"/>
                  </a:lnTo>
                  <a:lnTo>
                    <a:pt x="4" y="61"/>
                  </a:lnTo>
                  <a:lnTo>
                    <a:pt x="4" y="65"/>
                  </a:lnTo>
                  <a:lnTo>
                    <a:pt x="0" y="74"/>
                  </a:lnTo>
                  <a:lnTo>
                    <a:pt x="0" y="83"/>
                  </a:lnTo>
                  <a:lnTo>
                    <a:pt x="0" y="104"/>
                  </a:lnTo>
                  <a:lnTo>
                    <a:pt x="13" y="104"/>
                  </a:lnTo>
                  <a:lnTo>
                    <a:pt x="13" y="87"/>
                  </a:lnTo>
                  <a:lnTo>
                    <a:pt x="17" y="83"/>
                  </a:lnTo>
                  <a:lnTo>
                    <a:pt x="17" y="78"/>
                  </a:lnTo>
                  <a:lnTo>
                    <a:pt x="17" y="74"/>
                  </a:lnTo>
                  <a:lnTo>
                    <a:pt x="17" y="65"/>
                  </a:lnTo>
                  <a:lnTo>
                    <a:pt x="22" y="61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0" y="48"/>
                  </a:lnTo>
                  <a:lnTo>
                    <a:pt x="35" y="43"/>
                  </a:lnTo>
                  <a:lnTo>
                    <a:pt x="39" y="39"/>
                  </a:lnTo>
                  <a:lnTo>
                    <a:pt x="43" y="35"/>
                  </a:lnTo>
                  <a:lnTo>
                    <a:pt x="48" y="30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1" y="22"/>
                  </a:lnTo>
                  <a:lnTo>
                    <a:pt x="65" y="22"/>
                  </a:lnTo>
                  <a:lnTo>
                    <a:pt x="69" y="22"/>
                  </a:lnTo>
                  <a:lnTo>
                    <a:pt x="74" y="17"/>
                  </a:lnTo>
                  <a:lnTo>
                    <a:pt x="78" y="17"/>
                  </a:lnTo>
                  <a:lnTo>
                    <a:pt x="82" y="13"/>
                  </a:lnTo>
                  <a:lnTo>
                    <a:pt x="100" y="13"/>
                  </a:lnTo>
                  <a:lnTo>
                    <a:pt x="117" y="13"/>
                  </a:lnTo>
                  <a:lnTo>
                    <a:pt x="121" y="17"/>
                  </a:lnTo>
                  <a:lnTo>
                    <a:pt x="126" y="17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43" y="22"/>
                  </a:lnTo>
                  <a:lnTo>
                    <a:pt x="143" y="26"/>
                  </a:lnTo>
                  <a:lnTo>
                    <a:pt x="147" y="26"/>
                  </a:lnTo>
                  <a:lnTo>
                    <a:pt x="152" y="30"/>
                  </a:lnTo>
                  <a:lnTo>
                    <a:pt x="156" y="35"/>
                  </a:lnTo>
                  <a:lnTo>
                    <a:pt x="160" y="35"/>
                  </a:lnTo>
                  <a:lnTo>
                    <a:pt x="160" y="39"/>
                  </a:lnTo>
                  <a:lnTo>
                    <a:pt x="165" y="43"/>
                  </a:lnTo>
                  <a:lnTo>
                    <a:pt x="169" y="48"/>
                  </a:lnTo>
                  <a:lnTo>
                    <a:pt x="173" y="52"/>
                  </a:lnTo>
                  <a:lnTo>
                    <a:pt x="178" y="61"/>
                  </a:lnTo>
                  <a:lnTo>
                    <a:pt x="182" y="65"/>
                  </a:lnTo>
                  <a:lnTo>
                    <a:pt x="182" y="74"/>
                  </a:lnTo>
                  <a:lnTo>
                    <a:pt x="186" y="78"/>
                  </a:lnTo>
                  <a:lnTo>
                    <a:pt x="186" y="83"/>
                  </a:lnTo>
                  <a:lnTo>
                    <a:pt x="186" y="87"/>
                  </a:lnTo>
                  <a:lnTo>
                    <a:pt x="186" y="100"/>
                  </a:lnTo>
                  <a:lnTo>
                    <a:pt x="191" y="109"/>
                  </a:lnTo>
                  <a:lnTo>
                    <a:pt x="191" y="100"/>
                  </a:lnTo>
                  <a:lnTo>
                    <a:pt x="186" y="104"/>
                  </a:lnTo>
                  <a:lnTo>
                    <a:pt x="186" y="122"/>
                  </a:lnTo>
                  <a:lnTo>
                    <a:pt x="186" y="126"/>
                  </a:lnTo>
                  <a:lnTo>
                    <a:pt x="186" y="130"/>
                  </a:lnTo>
                  <a:lnTo>
                    <a:pt x="182" y="135"/>
                  </a:lnTo>
                  <a:lnTo>
                    <a:pt x="182" y="139"/>
                  </a:lnTo>
                  <a:lnTo>
                    <a:pt x="178" y="148"/>
                  </a:lnTo>
                  <a:lnTo>
                    <a:pt x="173" y="156"/>
                  </a:lnTo>
                  <a:lnTo>
                    <a:pt x="169" y="161"/>
                  </a:lnTo>
                  <a:lnTo>
                    <a:pt x="165" y="165"/>
                  </a:lnTo>
                  <a:lnTo>
                    <a:pt x="160" y="169"/>
                  </a:lnTo>
                  <a:lnTo>
                    <a:pt x="160" y="174"/>
                  </a:lnTo>
                  <a:lnTo>
                    <a:pt x="156" y="174"/>
                  </a:lnTo>
                  <a:lnTo>
                    <a:pt x="152" y="178"/>
                  </a:lnTo>
                  <a:lnTo>
                    <a:pt x="147" y="182"/>
                  </a:lnTo>
                  <a:lnTo>
                    <a:pt x="143" y="182"/>
                  </a:lnTo>
                  <a:lnTo>
                    <a:pt x="143" y="187"/>
                  </a:lnTo>
                  <a:lnTo>
                    <a:pt x="134" y="187"/>
                  </a:lnTo>
                  <a:lnTo>
                    <a:pt x="130" y="187"/>
                  </a:lnTo>
                  <a:lnTo>
                    <a:pt x="126" y="191"/>
                  </a:lnTo>
                  <a:lnTo>
                    <a:pt x="121" y="191"/>
                  </a:lnTo>
                  <a:lnTo>
                    <a:pt x="117" y="195"/>
                  </a:lnTo>
                  <a:lnTo>
                    <a:pt x="100" y="195"/>
                  </a:lnTo>
                  <a:lnTo>
                    <a:pt x="95" y="200"/>
                  </a:lnTo>
                  <a:lnTo>
                    <a:pt x="104" y="195"/>
                  </a:lnTo>
                  <a:lnTo>
                    <a:pt x="100" y="195"/>
                  </a:lnTo>
                  <a:lnTo>
                    <a:pt x="82" y="195"/>
                  </a:lnTo>
                  <a:lnTo>
                    <a:pt x="78" y="191"/>
                  </a:lnTo>
                  <a:lnTo>
                    <a:pt x="74" y="191"/>
                  </a:lnTo>
                  <a:lnTo>
                    <a:pt x="69" y="187"/>
                  </a:lnTo>
                  <a:lnTo>
                    <a:pt x="65" y="187"/>
                  </a:lnTo>
                  <a:lnTo>
                    <a:pt x="61" y="187"/>
                  </a:lnTo>
                  <a:lnTo>
                    <a:pt x="56" y="182"/>
                  </a:lnTo>
                  <a:lnTo>
                    <a:pt x="52" y="182"/>
                  </a:lnTo>
                  <a:lnTo>
                    <a:pt x="48" y="178"/>
                  </a:lnTo>
                  <a:lnTo>
                    <a:pt x="43" y="174"/>
                  </a:lnTo>
                  <a:lnTo>
                    <a:pt x="39" y="169"/>
                  </a:lnTo>
                  <a:lnTo>
                    <a:pt x="35" y="165"/>
                  </a:lnTo>
                  <a:lnTo>
                    <a:pt x="30" y="161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2" y="148"/>
                  </a:lnTo>
                  <a:lnTo>
                    <a:pt x="17" y="139"/>
                  </a:lnTo>
                  <a:lnTo>
                    <a:pt x="17" y="135"/>
                  </a:lnTo>
                  <a:lnTo>
                    <a:pt x="17" y="130"/>
                  </a:lnTo>
                  <a:lnTo>
                    <a:pt x="17" y="126"/>
                  </a:lnTo>
                  <a:lnTo>
                    <a:pt x="13" y="122"/>
                  </a:lnTo>
                  <a:lnTo>
                    <a:pt x="13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17" name="Rectangle 100"/>
            <p:cNvSpPr>
              <a:spLocks noChangeArrowheads="1"/>
            </p:cNvSpPr>
            <p:nvPr/>
          </p:nvSpPr>
          <p:spPr bwMode="auto">
            <a:xfrm>
              <a:off x="451" y="1444"/>
              <a:ext cx="16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18" name="Rectangle 101"/>
            <p:cNvSpPr>
              <a:spLocks noChangeArrowheads="1"/>
            </p:cNvSpPr>
            <p:nvPr/>
          </p:nvSpPr>
          <p:spPr bwMode="auto">
            <a:xfrm>
              <a:off x="445" y="1442"/>
              <a:ext cx="101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2000"/>
                <a:t>~</a:t>
              </a:r>
              <a:endParaRPr lang="de-DE" altLang="de-DE" sz="2000">
                <a:solidFill>
                  <a:schemeClr val="tx1"/>
                </a:solidFill>
              </a:endParaRPr>
            </a:p>
          </p:txBody>
        </p:sp>
        <p:sp>
          <p:nvSpPr>
            <p:cNvPr id="119" name="Freeform 102"/>
            <p:cNvSpPr>
              <a:spLocks/>
            </p:cNvSpPr>
            <p:nvPr/>
          </p:nvSpPr>
          <p:spPr bwMode="auto">
            <a:xfrm>
              <a:off x="307" y="1535"/>
              <a:ext cx="100" cy="9"/>
            </a:xfrm>
            <a:custGeom>
              <a:avLst/>
              <a:gdLst>
                <a:gd name="T0" fmla="*/ 0 w 100"/>
                <a:gd name="T1" fmla="*/ 0 h 9"/>
                <a:gd name="T2" fmla="*/ 0 w 100"/>
                <a:gd name="T3" fmla="*/ 0 h 9"/>
                <a:gd name="T4" fmla="*/ 0 w 100"/>
                <a:gd name="T5" fmla="*/ 9 h 9"/>
                <a:gd name="T6" fmla="*/ 100 w 100"/>
                <a:gd name="T7" fmla="*/ 9 h 9"/>
                <a:gd name="T8" fmla="*/ 100 w 100"/>
                <a:gd name="T9" fmla="*/ 0 h 9"/>
                <a:gd name="T10" fmla="*/ 96 w 100"/>
                <a:gd name="T11" fmla="*/ 0 h 9"/>
                <a:gd name="T12" fmla="*/ 0 w 100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0" h="9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100" y="9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20" name="Oval 103"/>
            <p:cNvSpPr>
              <a:spLocks noChangeArrowheads="1"/>
            </p:cNvSpPr>
            <p:nvPr/>
          </p:nvSpPr>
          <p:spPr bwMode="auto">
            <a:xfrm>
              <a:off x="290" y="1522"/>
              <a:ext cx="39" cy="35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21" name="Rectangle 104"/>
            <p:cNvSpPr>
              <a:spLocks noChangeArrowheads="1"/>
            </p:cNvSpPr>
            <p:nvPr/>
          </p:nvSpPr>
          <p:spPr bwMode="auto">
            <a:xfrm>
              <a:off x="1414" y="1231"/>
              <a:ext cx="9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22" name="Freeform 105"/>
            <p:cNvSpPr>
              <a:spLocks/>
            </p:cNvSpPr>
            <p:nvPr/>
          </p:nvSpPr>
          <p:spPr bwMode="auto">
            <a:xfrm>
              <a:off x="1457" y="1209"/>
              <a:ext cx="43" cy="52"/>
            </a:xfrm>
            <a:custGeom>
              <a:avLst/>
              <a:gdLst>
                <a:gd name="T0" fmla="*/ 0 w 43"/>
                <a:gd name="T1" fmla="*/ 0 h 52"/>
                <a:gd name="T2" fmla="*/ 43 w 43"/>
                <a:gd name="T3" fmla="*/ 26 h 52"/>
                <a:gd name="T4" fmla="*/ 0 w 43"/>
                <a:gd name="T5" fmla="*/ 52 h 52"/>
                <a:gd name="T6" fmla="*/ 0 w 43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2">
                  <a:moveTo>
                    <a:pt x="0" y="0"/>
                  </a:moveTo>
                  <a:lnTo>
                    <a:pt x="43" y="26"/>
                  </a:lnTo>
                  <a:lnTo>
                    <a:pt x="0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23" name="Freeform 106"/>
            <p:cNvSpPr>
              <a:spLocks/>
            </p:cNvSpPr>
            <p:nvPr/>
          </p:nvSpPr>
          <p:spPr bwMode="auto">
            <a:xfrm>
              <a:off x="1453" y="1205"/>
              <a:ext cx="52" cy="56"/>
            </a:xfrm>
            <a:custGeom>
              <a:avLst/>
              <a:gdLst>
                <a:gd name="T0" fmla="*/ 4 w 52"/>
                <a:gd name="T1" fmla="*/ 4 h 56"/>
                <a:gd name="T2" fmla="*/ 4 w 52"/>
                <a:gd name="T3" fmla="*/ 9 h 56"/>
                <a:gd name="T4" fmla="*/ 47 w 52"/>
                <a:gd name="T5" fmla="*/ 30 h 56"/>
                <a:gd name="T6" fmla="*/ 47 w 52"/>
                <a:gd name="T7" fmla="*/ 26 h 56"/>
                <a:gd name="T8" fmla="*/ 4 w 52"/>
                <a:gd name="T9" fmla="*/ 52 h 56"/>
                <a:gd name="T10" fmla="*/ 4 w 52"/>
                <a:gd name="T11" fmla="*/ 56 h 56"/>
                <a:gd name="T12" fmla="*/ 4 w 52"/>
                <a:gd name="T13" fmla="*/ 4 h 56"/>
                <a:gd name="T14" fmla="*/ 0 w 52"/>
                <a:gd name="T15" fmla="*/ 4 h 56"/>
                <a:gd name="T16" fmla="*/ 0 w 52"/>
                <a:gd name="T17" fmla="*/ 56 h 56"/>
                <a:gd name="T18" fmla="*/ 0 w 52"/>
                <a:gd name="T19" fmla="*/ 56 h 56"/>
                <a:gd name="T20" fmla="*/ 4 w 52"/>
                <a:gd name="T21" fmla="*/ 56 h 56"/>
                <a:gd name="T22" fmla="*/ 47 w 52"/>
                <a:gd name="T23" fmla="*/ 30 h 56"/>
                <a:gd name="T24" fmla="*/ 52 w 52"/>
                <a:gd name="T25" fmla="*/ 30 h 56"/>
                <a:gd name="T26" fmla="*/ 52 w 52"/>
                <a:gd name="T27" fmla="*/ 30 h 56"/>
                <a:gd name="T28" fmla="*/ 52 w 52"/>
                <a:gd name="T29" fmla="*/ 26 h 56"/>
                <a:gd name="T30" fmla="*/ 47 w 52"/>
                <a:gd name="T31" fmla="*/ 26 h 56"/>
                <a:gd name="T32" fmla="*/ 4 w 52"/>
                <a:gd name="T33" fmla="*/ 0 h 56"/>
                <a:gd name="T34" fmla="*/ 0 w 52"/>
                <a:gd name="T35" fmla="*/ 0 h 56"/>
                <a:gd name="T36" fmla="*/ 0 w 52"/>
                <a:gd name="T37" fmla="*/ 4 h 56"/>
                <a:gd name="T38" fmla="*/ 4 w 52"/>
                <a:gd name="T39" fmla="*/ 4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2" h="56">
                  <a:moveTo>
                    <a:pt x="4" y="4"/>
                  </a:moveTo>
                  <a:lnTo>
                    <a:pt x="4" y="9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47" y="30"/>
                  </a:lnTo>
                  <a:lnTo>
                    <a:pt x="52" y="30"/>
                  </a:lnTo>
                  <a:lnTo>
                    <a:pt x="52" y="26"/>
                  </a:lnTo>
                  <a:lnTo>
                    <a:pt x="47" y="26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24" name="Rectangle 107"/>
            <p:cNvSpPr>
              <a:spLocks noChangeArrowheads="1"/>
            </p:cNvSpPr>
            <p:nvPr/>
          </p:nvSpPr>
          <p:spPr bwMode="auto">
            <a:xfrm>
              <a:off x="2594" y="914"/>
              <a:ext cx="99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25" name="Freeform 108"/>
            <p:cNvSpPr>
              <a:spLocks/>
            </p:cNvSpPr>
            <p:nvPr/>
          </p:nvSpPr>
          <p:spPr bwMode="auto">
            <a:xfrm>
              <a:off x="2641" y="893"/>
              <a:ext cx="48" cy="47"/>
            </a:xfrm>
            <a:custGeom>
              <a:avLst/>
              <a:gdLst>
                <a:gd name="T0" fmla="*/ 0 w 48"/>
                <a:gd name="T1" fmla="*/ 0 h 47"/>
                <a:gd name="T2" fmla="*/ 48 w 48"/>
                <a:gd name="T3" fmla="*/ 26 h 47"/>
                <a:gd name="T4" fmla="*/ 0 w 48"/>
                <a:gd name="T5" fmla="*/ 47 h 47"/>
                <a:gd name="T6" fmla="*/ 0 w 48"/>
                <a:gd name="T7" fmla="*/ 0 h 4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" h="47">
                  <a:moveTo>
                    <a:pt x="0" y="0"/>
                  </a:moveTo>
                  <a:lnTo>
                    <a:pt x="48" y="26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26" name="Freeform 109"/>
            <p:cNvSpPr>
              <a:spLocks/>
            </p:cNvSpPr>
            <p:nvPr/>
          </p:nvSpPr>
          <p:spPr bwMode="auto">
            <a:xfrm>
              <a:off x="2641" y="888"/>
              <a:ext cx="48" cy="57"/>
            </a:xfrm>
            <a:custGeom>
              <a:avLst/>
              <a:gdLst>
                <a:gd name="T0" fmla="*/ 5 w 48"/>
                <a:gd name="T1" fmla="*/ 5 h 57"/>
                <a:gd name="T2" fmla="*/ 0 w 48"/>
                <a:gd name="T3" fmla="*/ 5 h 57"/>
                <a:gd name="T4" fmla="*/ 48 w 48"/>
                <a:gd name="T5" fmla="*/ 31 h 57"/>
                <a:gd name="T6" fmla="*/ 48 w 48"/>
                <a:gd name="T7" fmla="*/ 26 h 57"/>
                <a:gd name="T8" fmla="*/ 0 w 48"/>
                <a:gd name="T9" fmla="*/ 52 h 57"/>
                <a:gd name="T10" fmla="*/ 5 w 48"/>
                <a:gd name="T11" fmla="*/ 52 h 57"/>
                <a:gd name="T12" fmla="*/ 5 w 48"/>
                <a:gd name="T13" fmla="*/ 5 h 57"/>
                <a:gd name="T14" fmla="*/ 0 w 48"/>
                <a:gd name="T15" fmla="*/ 5 h 57"/>
                <a:gd name="T16" fmla="*/ 0 w 48"/>
                <a:gd name="T17" fmla="*/ 52 h 57"/>
                <a:gd name="T18" fmla="*/ 0 w 48"/>
                <a:gd name="T19" fmla="*/ 57 h 57"/>
                <a:gd name="T20" fmla="*/ 0 w 48"/>
                <a:gd name="T21" fmla="*/ 57 h 57"/>
                <a:gd name="T22" fmla="*/ 48 w 48"/>
                <a:gd name="T23" fmla="*/ 31 h 57"/>
                <a:gd name="T24" fmla="*/ 48 w 48"/>
                <a:gd name="T25" fmla="*/ 31 h 57"/>
                <a:gd name="T26" fmla="*/ 48 w 48"/>
                <a:gd name="T27" fmla="*/ 31 h 57"/>
                <a:gd name="T28" fmla="*/ 48 w 48"/>
                <a:gd name="T29" fmla="*/ 26 h 57"/>
                <a:gd name="T30" fmla="*/ 48 w 48"/>
                <a:gd name="T31" fmla="*/ 26 h 57"/>
                <a:gd name="T32" fmla="*/ 0 w 48"/>
                <a:gd name="T33" fmla="*/ 0 h 57"/>
                <a:gd name="T34" fmla="*/ 0 w 48"/>
                <a:gd name="T35" fmla="*/ 0 h 57"/>
                <a:gd name="T36" fmla="*/ 0 w 48"/>
                <a:gd name="T37" fmla="*/ 5 h 57"/>
                <a:gd name="T38" fmla="*/ 5 w 48"/>
                <a:gd name="T39" fmla="*/ 5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8" h="57">
                  <a:moveTo>
                    <a:pt x="5" y="5"/>
                  </a:moveTo>
                  <a:lnTo>
                    <a:pt x="0" y="5"/>
                  </a:lnTo>
                  <a:lnTo>
                    <a:pt x="48" y="31"/>
                  </a:lnTo>
                  <a:lnTo>
                    <a:pt x="48" y="26"/>
                  </a:lnTo>
                  <a:lnTo>
                    <a:pt x="0" y="52"/>
                  </a:lnTo>
                  <a:lnTo>
                    <a:pt x="5" y="52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2"/>
                  </a:lnTo>
                  <a:lnTo>
                    <a:pt x="0" y="57"/>
                  </a:lnTo>
                  <a:lnTo>
                    <a:pt x="48" y="31"/>
                  </a:lnTo>
                  <a:lnTo>
                    <a:pt x="48" y="26"/>
                  </a:lnTo>
                  <a:lnTo>
                    <a:pt x="0" y="0"/>
                  </a:lnTo>
                  <a:lnTo>
                    <a:pt x="0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rtl="0" algn="l"/>
              <a:endParaRPr lang="de-DE"/>
            </a:p>
          </p:txBody>
        </p:sp>
        <p:sp>
          <p:nvSpPr>
            <p:cNvPr id="127" name="Rectangle 110"/>
            <p:cNvSpPr>
              <a:spLocks noChangeArrowheads="1"/>
            </p:cNvSpPr>
            <p:nvPr/>
          </p:nvSpPr>
          <p:spPr bwMode="auto">
            <a:xfrm>
              <a:off x="2776" y="1331"/>
              <a:ext cx="117" cy="3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128" name="Group 111"/>
            <p:cNvGrpSpPr>
              <a:grpSpLocks/>
            </p:cNvGrpSpPr>
            <p:nvPr/>
          </p:nvGrpSpPr>
          <p:grpSpPr bwMode="auto">
            <a:xfrm>
              <a:off x="598" y="1678"/>
              <a:ext cx="148" cy="184"/>
              <a:chOff x="862" y="3477"/>
              <a:chExt cx="148" cy="184"/>
            </a:xfrm>
          </p:grpSpPr>
          <p:sp>
            <p:nvSpPr>
              <p:cNvPr id="266" name="Rectangle 112"/>
              <p:cNvSpPr>
                <a:spLocks noChangeArrowheads="1"/>
              </p:cNvSpPr>
              <p:nvPr/>
            </p:nvSpPr>
            <p:spPr bwMode="auto">
              <a:xfrm>
                <a:off x="862" y="3477"/>
                <a:ext cx="56" cy="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7" name="Rectangle 113"/>
              <p:cNvSpPr>
                <a:spLocks noChangeArrowheads="1"/>
              </p:cNvSpPr>
              <p:nvPr/>
            </p:nvSpPr>
            <p:spPr bwMode="auto">
              <a:xfrm>
                <a:off x="883" y="3482"/>
                <a:ext cx="62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30000"/>
                  </a:spcBef>
                </a:pPr>
                <a:r>
                  <a:rPr lang="de-DE" altLang="de-DE" sz="13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" name="Rectangle 114"/>
              <p:cNvSpPr>
                <a:spLocks noChangeArrowheads="1"/>
              </p:cNvSpPr>
              <p:nvPr/>
            </p:nvSpPr>
            <p:spPr bwMode="auto">
              <a:xfrm>
                <a:off x="936" y="3529"/>
                <a:ext cx="52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9" name="Rectangle 115"/>
              <p:cNvSpPr>
                <a:spLocks noChangeArrowheads="1"/>
              </p:cNvSpPr>
              <p:nvPr/>
            </p:nvSpPr>
            <p:spPr bwMode="auto">
              <a:xfrm>
                <a:off x="957" y="3537"/>
                <a:ext cx="53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30000"/>
                  </a:spcBef>
                </a:pPr>
                <a:r>
                  <a:rPr lang="de-DE" altLang="de-DE" sz="1100"/>
                  <a:t>3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9" name="Group 116"/>
            <p:cNvGrpSpPr>
              <a:grpSpLocks/>
            </p:cNvGrpSpPr>
            <p:nvPr/>
          </p:nvGrpSpPr>
          <p:grpSpPr bwMode="auto">
            <a:xfrm>
              <a:off x="607" y="1366"/>
              <a:ext cx="143" cy="184"/>
              <a:chOff x="871" y="3165"/>
              <a:chExt cx="143" cy="184"/>
            </a:xfrm>
          </p:grpSpPr>
          <p:sp>
            <p:nvSpPr>
              <p:cNvPr id="262" name="Rectangle 117"/>
              <p:cNvSpPr>
                <a:spLocks noChangeArrowheads="1"/>
              </p:cNvSpPr>
              <p:nvPr/>
            </p:nvSpPr>
            <p:spPr bwMode="auto">
              <a:xfrm>
                <a:off x="871" y="3165"/>
                <a:ext cx="52" cy="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3" name="Rectangle 118"/>
              <p:cNvSpPr>
                <a:spLocks noChangeArrowheads="1"/>
              </p:cNvSpPr>
              <p:nvPr/>
            </p:nvSpPr>
            <p:spPr bwMode="auto">
              <a:xfrm>
                <a:off x="892" y="3169"/>
                <a:ext cx="63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30000"/>
                  </a:spcBef>
                </a:pPr>
                <a:r>
                  <a:rPr lang="de-DE" altLang="de-DE" sz="1300"/>
                  <a:t>L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64" name="Rectangle 119"/>
              <p:cNvSpPr>
                <a:spLocks noChangeArrowheads="1"/>
              </p:cNvSpPr>
              <p:nvPr/>
            </p:nvSpPr>
            <p:spPr bwMode="auto">
              <a:xfrm>
                <a:off x="940" y="3217"/>
                <a:ext cx="52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5" name="Rectangle 120"/>
              <p:cNvSpPr>
                <a:spLocks noChangeArrowheads="1"/>
              </p:cNvSpPr>
              <p:nvPr/>
            </p:nvSpPr>
            <p:spPr bwMode="auto">
              <a:xfrm>
                <a:off x="961" y="3225"/>
                <a:ext cx="53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>
                  <a:spcBef>
                    <a:spcPct val="30000"/>
                  </a:spcBef>
                </a:pPr>
                <a:r>
                  <a:rPr lang="de-DE" altLang="de-DE" sz="1100"/>
                  <a:t>2</a:t>
                </a:r>
                <a:endParaRPr lang="de-DE" altLang="de-DE" sz="2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1088" y="1502"/>
              <a:ext cx="204" cy="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31" name="Rectangle 122"/>
            <p:cNvSpPr>
              <a:spLocks noChangeArrowheads="1"/>
            </p:cNvSpPr>
            <p:nvPr/>
          </p:nvSpPr>
          <p:spPr bwMode="auto">
            <a:xfrm>
              <a:off x="1088" y="1185"/>
              <a:ext cx="204" cy="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32" name="Rectangle 123"/>
            <p:cNvSpPr>
              <a:spLocks noChangeArrowheads="1"/>
            </p:cNvSpPr>
            <p:nvPr/>
          </p:nvSpPr>
          <p:spPr bwMode="auto">
            <a:xfrm>
              <a:off x="1088" y="1798"/>
              <a:ext cx="204" cy="90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33" name="Line 124"/>
            <p:cNvSpPr>
              <a:spLocks noChangeShapeType="1"/>
            </p:cNvSpPr>
            <p:nvPr/>
          </p:nvSpPr>
          <p:spPr bwMode="auto">
            <a:xfrm flipH="1">
              <a:off x="589" y="1843"/>
              <a:ext cx="16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134" name="Line 125"/>
            <p:cNvSpPr>
              <a:spLocks noChangeShapeType="1"/>
            </p:cNvSpPr>
            <p:nvPr/>
          </p:nvSpPr>
          <p:spPr bwMode="auto">
            <a:xfrm flipH="1">
              <a:off x="589" y="1548"/>
              <a:ext cx="1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135" name="Line 126"/>
            <p:cNvSpPr>
              <a:spLocks noChangeShapeType="1"/>
            </p:cNvSpPr>
            <p:nvPr/>
          </p:nvSpPr>
          <p:spPr bwMode="auto">
            <a:xfrm flipH="1">
              <a:off x="589" y="1231"/>
              <a:ext cx="10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136" name="Text Box 127"/>
            <p:cNvSpPr txBox="1">
              <a:spLocks noChangeArrowheads="1"/>
            </p:cNvSpPr>
            <p:nvPr/>
          </p:nvSpPr>
          <p:spPr bwMode="auto">
            <a:xfrm>
              <a:off x="526" y="2206"/>
              <a:ext cx="1299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en-US" altLang="de-DE" sz="1400" dirty="0">
                  <a:solidFill>
                    <a:schemeClr val="tx1"/>
                  </a:solidFill>
                </a:rPr>
                <a:t>Choques de conmutación</a:t>
              </a:r>
            </a:p>
          </p:txBody>
        </p:sp>
        <p:sp>
          <p:nvSpPr>
            <p:cNvPr id="137" name="Line 128"/>
            <p:cNvSpPr>
              <a:spLocks noChangeShapeType="1"/>
            </p:cNvSpPr>
            <p:nvPr/>
          </p:nvSpPr>
          <p:spPr bwMode="auto">
            <a:xfrm flipV="1">
              <a:off x="1179" y="1934"/>
              <a:ext cx="0" cy="24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grpSp>
          <p:nvGrpSpPr>
            <p:cNvPr id="138" name="Group 129"/>
            <p:cNvGrpSpPr>
              <a:grpSpLocks/>
            </p:cNvGrpSpPr>
            <p:nvPr/>
          </p:nvGrpSpPr>
          <p:grpSpPr bwMode="auto">
            <a:xfrm>
              <a:off x="225" y="984"/>
              <a:ext cx="772" cy="1024"/>
              <a:chOff x="489" y="2783"/>
              <a:chExt cx="772" cy="1024"/>
            </a:xfrm>
          </p:grpSpPr>
          <p:sp>
            <p:nvSpPr>
              <p:cNvPr id="144" name="Rectangle 130"/>
              <p:cNvSpPr>
                <a:spLocks noChangeArrowheads="1"/>
              </p:cNvSpPr>
              <p:nvPr/>
            </p:nvSpPr>
            <p:spPr bwMode="auto">
              <a:xfrm>
                <a:off x="489" y="2783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5" name="Rectangle 131"/>
              <p:cNvSpPr>
                <a:spLocks noChangeArrowheads="1"/>
              </p:cNvSpPr>
              <p:nvPr/>
            </p:nvSpPr>
            <p:spPr bwMode="auto">
              <a:xfrm>
                <a:off x="489" y="2813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6" name="Rectangle 132"/>
              <p:cNvSpPr>
                <a:spLocks noChangeArrowheads="1"/>
              </p:cNvSpPr>
              <p:nvPr/>
            </p:nvSpPr>
            <p:spPr bwMode="auto">
              <a:xfrm>
                <a:off x="489" y="2843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7" name="Rectangle 133"/>
              <p:cNvSpPr>
                <a:spLocks noChangeArrowheads="1"/>
              </p:cNvSpPr>
              <p:nvPr/>
            </p:nvSpPr>
            <p:spPr bwMode="auto">
              <a:xfrm>
                <a:off x="489" y="2874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8" name="Rectangle 134"/>
              <p:cNvSpPr>
                <a:spLocks noChangeArrowheads="1"/>
              </p:cNvSpPr>
              <p:nvPr/>
            </p:nvSpPr>
            <p:spPr bwMode="auto">
              <a:xfrm>
                <a:off x="489" y="2904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49" name="Rectangle 135"/>
              <p:cNvSpPr>
                <a:spLocks noChangeArrowheads="1"/>
              </p:cNvSpPr>
              <p:nvPr/>
            </p:nvSpPr>
            <p:spPr bwMode="auto">
              <a:xfrm>
                <a:off x="489" y="2935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0" name="Rectangle 136"/>
              <p:cNvSpPr>
                <a:spLocks noChangeArrowheads="1"/>
              </p:cNvSpPr>
              <p:nvPr/>
            </p:nvSpPr>
            <p:spPr bwMode="auto">
              <a:xfrm>
                <a:off x="489" y="2965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1" name="Rectangle 137"/>
              <p:cNvSpPr>
                <a:spLocks noChangeArrowheads="1"/>
              </p:cNvSpPr>
              <p:nvPr/>
            </p:nvSpPr>
            <p:spPr bwMode="auto">
              <a:xfrm>
                <a:off x="489" y="2995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2" name="Rectangle 138"/>
              <p:cNvSpPr>
                <a:spLocks noChangeArrowheads="1"/>
              </p:cNvSpPr>
              <p:nvPr/>
            </p:nvSpPr>
            <p:spPr bwMode="auto">
              <a:xfrm>
                <a:off x="489" y="3026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3" name="Rectangle 139"/>
              <p:cNvSpPr>
                <a:spLocks noChangeArrowheads="1"/>
              </p:cNvSpPr>
              <p:nvPr/>
            </p:nvSpPr>
            <p:spPr bwMode="auto">
              <a:xfrm>
                <a:off x="489" y="3056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4" name="Rectangle 140"/>
              <p:cNvSpPr>
                <a:spLocks noChangeArrowheads="1"/>
              </p:cNvSpPr>
              <p:nvPr/>
            </p:nvSpPr>
            <p:spPr bwMode="auto">
              <a:xfrm>
                <a:off x="489" y="3086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5" name="Rectangle 141"/>
              <p:cNvSpPr>
                <a:spLocks noChangeArrowheads="1"/>
              </p:cNvSpPr>
              <p:nvPr/>
            </p:nvSpPr>
            <p:spPr bwMode="auto">
              <a:xfrm>
                <a:off x="489" y="3117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6" name="Rectangle 142"/>
              <p:cNvSpPr>
                <a:spLocks noChangeArrowheads="1"/>
              </p:cNvSpPr>
              <p:nvPr/>
            </p:nvSpPr>
            <p:spPr bwMode="auto">
              <a:xfrm>
                <a:off x="489" y="3147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7" name="Rectangle 143"/>
              <p:cNvSpPr>
                <a:spLocks noChangeArrowheads="1"/>
              </p:cNvSpPr>
              <p:nvPr/>
            </p:nvSpPr>
            <p:spPr bwMode="auto">
              <a:xfrm>
                <a:off x="489" y="3178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8" name="Rectangle 144"/>
              <p:cNvSpPr>
                <a:spLocks noChangeArrowheads="1"/>
              </p:cNvSpPr>
              <p:nvPr/>
            </p:nvSpPr>
            <p:spPr bwMode="auto">
              <a:xfrm>
                <a:off x="489" y="3208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59" name="Rectangle 145"/>
              <p:cNvSpPr>
                <a:spLocks noChangeArrowheads="1"/>
              </p:cNvSpPr>
              <p:nvPr/>
            </p:nvSpPr>
            <p:spPr bwMode="auto">
              <a:xfrm>
                <a:off x="489" y="3238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0" name="Rectangle 146"/>
              <p:cNvSpPr>
                <a:spLocks noChangeArrowheads="1"/>
              </p:cNvSpPr>
              <p:nvPr/>
            </p:nvSpPr>
            <p:spPr bwMode="auto">
              <a:xfrm>
                <a:off x="489" y="3269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1" name="Rectangle 147"/>
              <p:cNvSpPr>
                <a:spLocks noChangeArrowheads="1"/>
              </p:cNvSpPr>
              <p:nvPr/>
            </p:nvSpPr>
            <p:spPr bwMode="auto">
              <a:xfrm>
                <a:off x="489" y="3299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2" name="Rectangle 148"/>
              <p:cNvSpPr>
                <a:spLocks noChangeArrowheads="1"/>
              </p:cNvSpPr>
              <p:nvPr/>
            </p:nvSpPr>
            <p:spPr bwMode="auto">
              <a:xfrm>
                <a:off x="489" y="3330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3" name="Rectangle 149"/>
              <p:cNvSpPr>
                <a:spLocks noChangeArrowheads="1"/>
              </p:cNvSpPr>
              <p:nvPr/>
            </p:nvSpPr>
            <p:spPr bwMode="auto">
              <a:xfrm>
                <a:off x="489" y="3360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4" name="Rectangle 150"/>
              <p:cNvSpPr>
                <a:spLocks noChangeArrowheads="1"/>
              </p:cNvSpPr>
              <p:nvPr/>
            </p:nvSpPr>
            <p:spPr bwMode="auto">
              <a:xfrm>
                <a:off x="489" y="3390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5" name="Rectangle 151"/>
              <p:cNvSpPr>
                <a:spLocks noChangeArrowheads="1"/>
              </p:cNvSpPr>
              <p:nvPr/>
            </p:nvSpPr>
            <p:spPr bwMode="auto">
              <a:xfrm>
                <a:off x="489" y="3421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6" name="Rectangle 152"/>
              <p:cNvSpPr>
                <a:spLocks noChangeArrowheads="1"/>
              </p:cNvSpPr>
              <p:nvPr/>
            </p:nvSpPr>
            <p:spPr bwMode="auto">
              <a:xfrm>
                <a:off x="489" y="3451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7" name="Rectangle 153"/>
              <p:cNvSpPr>
                <a:spLocks noChangeArrowheads="1"/>
              </p:cNvSpPr>
              <p:nvPr/>
            </p:nvSpPr>
            <p:spPr bwMode="auto">
              <a:xfrm>
                <a:off x="489" y="3481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8" name="Rectangle 154"/>
              <p:cNvSpPr>
                <a:spLocks noChangeArrowheads="1"/>
              </p:cNvSpPr>
              <p:nvPr/>
            </p:nvSpPr>
            <p:spPr bwMode="auto">
              <a:xfrm>
                <a:off x="489" y="3512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69" name="Rectangle 155"/>
              <p:cNvSpPr>
                <a:spLocks noChangeArrowheads="1"/>
              </p:cNvSpPr>
              <p:nvPr/>
            </p:nvSpPr>
            <p:spPr bwMode="auto">
              <a:xfrm>
                <a:off x="489" y="3542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0" name="Rectangle 156"/>
              <p:cNvSpPr>
                <a:spLocks noChangeArrowheads="1"/>
              </p:cNvSpPr>
              <p:nvPr/>
            </p:nvSpPr>
            <p:spPr bwMode="auto">
              <a:xfrm>
                <a:off x="489" y="3573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1" name="Rectangle 157"/>
              <p:cNvSpPr>
                <a:spLocks noChangeArrowheads="1"/>
              </p:cNvSpPr>
              <p:nvPr/>
            </p:nvSpPr>
            <p:spPr bwMode="auto">
              <a:xfrm>
                <a:off x="489" y="3603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2" name="Rectangle 158"/>
              <p:cNvSpPr>
                <a:spLocks noChangeArrowheads="1"/>
              </p:cNvSpPr>
              <p:nvPr/>
            </p:nvSpPr>
            <p:spPr bwMode="auto">
              <a:xfrm>
                <a:off x="489" y="3633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3" name="Rectangle 159"/>
              <p:cNvSpPr>
                <a:spLocks noChangeArrowheads="1"/>
              </p:cNvSpPr>
              <p:nvPr/>
            </p:nvSpPr>
            <p:spPr bwMode="auto">
              <a:xfrm>
                <a:off x="489" y="3664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4" name="Rectangle 160"/>
              <p:cNvSpPr>
                <a:spLocks noChangeArrowheads="1"/>
              </p:cNvSpPr>
              <p:nvPr/>
            </p:nvSpPr>
            <p:spPr bwMode="auto">
              <a:xfrm>
                <a:off x="489" y="3694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5" name="Rectangle 161"/>
              <p:cNvSpPr>
                <a:spLocks noChangeArrowheads="1"/>
              </p:cNvSpPr>
              <p:nvPr/>
            </p:nvSpPr>
            <p:spPr bwMode="auto">
              <a:xfrm>
                <a:off x="489" y="3725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6" name="Rectangle 162"/>
              <p:cNvSpPr>
                <a:spLocks noChangeArrowheads="1"/>
              </p:cNvSpPr>
              <p:nvPr/>
            </p:nvSpPr>
            <p:spPr bwMode="auto">
              <a:xfrm>
                <a:off x="489" y="3755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7" name="Rectangle 163"/>
              <p:cNvSpPr>
                <a:spLocks noChangeArrowheads="1"/>
              </p:cNvSpPr>
              <p:nvPr/>
            </p:nvSpPr>
            <p:spPr bwMode="auto">
              <a:xfrm>
                <a:off x="489" y="3785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8" name="Rectangle 164"/>
              <p:cNvSpPr>
                <a:spLocks noChangeArrowheads="1"/>
              </p:cNvSpPr>
              <p:nvPr/>
            </p:nvSpPr>
            <p:spPr bwMode="auto">
              <a:xfrm>
                <a:off x="502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79" name="Rectangle 165"/>
              <p:cNvSpPr>
                <a:spLocks noChangeArrowheads="1"/>
              </p:cNvSpPr>
              <p:nvPr/>
            </p:nvSpPr>
            <p:spPr bwMode="auto">
              <a:xfrm>
                <a:off x="532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0" name="Rectangle 166"/>
              <p:cNvSpPr>
                <a:spLocks noChangeArrowheads="1"/>
              </p:cNvSpPr>
              <p:nvPr/>
            </p:nvSpPr>
            <p:spPr bwMode="auto">
              <a:xfrm>
                <a:off x="563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1" name="Rectangle 167"/>
              <p:cNvSpPr>
                <a:spLocks noChangeArrowheads="1"/>
              </p:cNvSpPr>
              <p:nvPr/>
            </p:nvSpPr>
            <p:spPr bwMode="auto">
              <a:xfrm>
                <a:off x="593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2" name="Rectangle 168"/>
              <p:cNvSpPr>
                <a:spLocks noChangeArrowheads="1"/>
              </p:cNvSpPr>
              <p:nvPr/>
            </p:nvSpPr>
            <p:spPr bwMode="auto">
              <a:xfrm>
                <a:off x="624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3" name="Rectangle 169"/>
              <p:cNvSpPr>
                <a:spLocks noChangeArrowheads="1"/>
              </p:cNvSpPr>
              <p:nvPr/>
            </p:nvSpPr>
            <p:spPr bwMode="auto">
              <a:xfrm>
                <a:off x="654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4" name="Rectangle 170"/>
              <p:cNvSpPr>
                <a:spLocks noChangeArrowheads="1"/>
              </p:cNvSpPr>
              <p:nvPr/>
            </p:nvSpPr>
            <p:spPr bwMode="auto">
              <a:xfrm>
                <a:off x="684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5" name="Rectangle 171"/>
              <p:cNvSpPr>
                <a:spLocks noChangeArrowheads="1"/>
              </p:cNvSpPr>
              <p:nvPr/>
            </p:nvSpPr>
            <p:spPr bwMode="auto">
              <a:xfrm>
                <a:off x="715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6" name="Rectangle 172"/>
              <p:cNvSpPr>
                <a:spLocks noChangeArrowheads="1"/>
              </p:cNvSpPr>
              <p:nvPr/>
            </p:nvSpPr>
            <p:spPr bwMode="auto">
              <a:xfrm>
                <a:off x="745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7" name="Rectangle 173"/>
              <p:cNvSpPr>
                <a:spLocks noChangeArrowheads="1"/>
              </p:cNvSpPr>
              <p:nvPr/>
            </p:nvSpPr>
            <p:spPr bwMode="auto">
              <a:xfrm>
                <a:off x="775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8" name="Rectangle 174"/>
              <p:cNvSpPr>
                <a:spLocks noChangeArrowheads="1"/>
              </p:cNvSpPr>
              <p:nvPr/>
            </p:nvSpPr>
            <p:spPr bwMode="auto">
              <a:xfrm>
                <a:off x="806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89" name="Rectangle 175"/>
              <p:cNvSpPr>
                <a:spLocks noChangeArrowheads="1"/>
              </p:cNvSpPr>
              <p:nvPr/>
            </p:nvSpPr>
            <p:spPr bwMode="auto">
              <a:xfrm>
                <a:off x="836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0" name="Rectangle 176"/>
              <p:cNvSpPr>
                <a:spLocks noChangeArrowheads="1"/>
              </p:cNvSpPr>
              <p:nvPr/>
            </p:nvSpPr>
            <p:spPr bwMode="auto">
              <a:xfrm>
                <a:off x="866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1" name="Rectangle 177"/>
              <p:cNvSpPr>
                <a:spLocks noChangeArrowheads="1"/>
              </p:cNvSpPr>
              <p:nvPr/>
            </p:nvSpPr>
            <p:spPr bwMode="auto">
              <a:xfrm>
                <a:off x="897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2" name="Rectangle 178"/>
              <p:cNvSpPr>
                <a:spLocks noChangeArrowheads="1"/>
              </p:cNvSpPr>
              <p:nvPr/>
            </p:nvSpPr>
            <p:spPr bwMode="auto">
              <a:xfrm>
                <a:off x="927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3" name="Rectangle 179"/>
              <p:cNvSpPr>
                <a:spLocks noChangeArrowheads="1"/>
              </p:cNvSpPr>
              <p:nvPr/>
            </p:nvSpPr>
            <p:spPr bwMode="auto">
              <a:xfrm>
                <a:off x="958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4" name="Rectangle 180"/>
              <p:cNvSpPr>
                <a:spLocks noChangeArrowheads="1"/>
              </p:cNvSpPr>
              <p:nvPr/>
            </p:nvSpPr>
            <p:spPr bwMode="auto">
              <a:xfrm>
                <a:off x="988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5" name="Rectangle 181"/>
              <p:cNvSpPr>
                <a:spLocks noChangeArrowheads="1"/>
              </p:cNvSpPr>
              <p:nvPr/>
            </p:nvSpPr>
            <p:spPr bwMode="auto">
              <a:xfrm>
                <a:off x="1018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6" name="Rectangle 182"/>
              <p:cNvSpPr>
                <a:spLocks noChangeArrowheads="1"/>
              </p:cNvSpPr>
              <p:nvPr/>
            </p:nvSpPr>
            <p:spPr bwMode="auto">
              <a:xfrm>
                <a:off x="1049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7" name="Rectangle 183"/>
              <p:cNvSpPr>
                <a:spLocks noChangeArrowheads="1"/>
              </p:cNvSpPr>
              <p:nvPr/>
            </p:nvSpPr>
            <p:spPr bwMode="auto">
              <a:xfrm>
                <a:off x="1079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8" name="Rectangle 184"/>
              <p:cNvSpPr>
                <a:spLocks noChangeArrowheads="1"/>
              </p:cNvSpPr>
              <p:nvPr/>
            </p:nvSpPr>
            <p:spPr bwMode="auto">
              <a:xfrm>
                <a:off x="1109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99" name="Rectangle 185"/>
              <p:cNvSpPr>
                <a:spLocks noChangeArrowheads="1"/>
              </p:cNvSpPr>
              <p:nvPr/>
            </p:nvSpPr>
            <p:spPr bwMode="auto">
              <a:xfrm>
                <a:off x="1140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0" name="Rectangle 186"/>
              <p:cNvSpPr>
                <a:spLocks noChangeArrowheads="1"/>
              </p:cNvSpPr>
              <p:nvPr/>
            </p:nvSpPr>
            <p:spPr bwMode="auto">
              <a:xfrm>
                <a:off x="1170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1" name="Rectangle 187"/>
              <p:cNvSpPr>
                <a:spLocks noChangeArrowheads="1"/>
              </p:cNvSpPr>
              <p:nvPr/>
            </p:nvSpPr>
            <p:spPr bwMode="auto">
              <a:xfrm>
                <a:off x="1200" y="380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2" name="Rectangle 188"/>
              <p:cNvSpPr>
                <a:spLocks noChangeArrowheads="1"/>
              </p:cNvSpPr>
              <p:nvPr/>
            </p:nvSpPr>
            <p:spPr bwMode="auto">
              <a:xfrm>
                <a:off x="1231" y="380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3" name="Rectangle 189"/>
              <p:cNvSpPr>
                <a:spLocks noChangeArrowheads="1"/>
              </p:cNvSpPr>
              <p:nvPr/>
            </p:nvSpPr>
            <p:spPr bwMode="auto">
              <a:xfrm>
                <a:off x="1257" y="3781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4" name="Rectangle 190"/>
              <p:cNvSpPr>
                <a:spLocks noChangeArrowheads="1"/>
              </p:cNvSpPr>
              <p:nvPr/>
            </p:nvSpPr>
            <p:spPr bwMode="auto">
              <a:xfrm>
                <a:off x="1257" y="3751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5" name="Rectangle 191"/>
              <p:cNvSpPr>
                <a:spLocks noChangeArrowheads="1"/>
              </p:cNvSpPr>
              <p:nvPr/>
            </p:nvSpPr>
            <p:spPr bwMode="auto">
              <a:xfrm>
                <a:off x="1257" y="3720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6" name="Rectangle 192"/>
              <p:cNvSpPr>
                <a:spLocks noChangeArrowheads="1"/>
              </p:cNvSpPr>
              <p:nvPr/>
            </p:nvSpPr>
            <p:spPr bwMode="auto">
              <a:xfrm>
                <a:off x="1257" y="3690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7" name="Rectangle 193"/>
              <p:cNvSpPr>
                <a:spLocks noChangeArrowheads="1"/>
              </p:cNvSpPr>
              <p:nvPr/>
            </p:nvSpPr>
            <p:spPr bwMode="auto">
              <a:xfrm>
                <a:off x="1257" y="3659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8" name="Rectangle 194"/>
              <p:cNvSpPr>
                <a:spLocks noChangeArrowheads="1"/>
              </p:cNvSpPr>
              <p:nvPr/>
            </p:nvSpPr>
            <p:spPr bwMode="auto">
              <a:xfrm>
                <a:off x="1257" y="3629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09" name="Rectangle 195"/>
              <p:cNvSpPr>
                <a:spLocks noChangeArrowheads="1"/>
              </p:cNvSpPr>
              <p:nvPr/>
            </p:nvSpPr>
            <p:spPr bwMode="auto">
              <a:xfrm>
                <a:off x="1257" y="3599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0" name="Rectangle 196"/>
              <p:cNvSpPr>
                <a:spLocks noChangeArrowheads="1"/>
              </p:cNvSpPr>
              <p:nvPr/>
            </p:nvSpPr>
            <p:spPr bwMode="auto">
              <a:xfrm>
                <a:off x="1257" y="3568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1" name="Rectangle 197"/>
              <p:cNvSpPr>
                <a:spLocks noChangeArrowheads="1"/>
              </p:cNvSpPr>
              <p:nvPr/>
            </p:nvSpPr>
            <p:spPr bwMode="auto">
              <a:xfrm>
                <a:off x="1257" y="3538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2" name="Rectangle 198"/>
              <p:cNvSpPr>
                <a:spLocks noChangeArrowheads="1"/>
              </p:cNvSpPr>
              <p:nvPr/>
            </p:nvSpPr>
            <p:spPr bwMode="auto">
              <a:xfrm>
                <a:off x="1257" y="3508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3" name="Rectangle 199"/>
              <p:cNvSpPr>
                <a:spLocks noChangeArrowheads="1"/>
              </p:cNvSpPr>
              <p:nvPr/>
            </p:nvSpPr>
            <p:spPr bwMode="auto">
              <a:xfrm>
                <a:off x="1257" y="3477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4" name="Rectangle 200"/>
              <p:cNvSpPr>
                <a:spLocks noChangeArrowheads="1"/>
              </p:cNvSpPr>
              <p:nvPr/>
            </p:nvSpPr>
            <p:spPr bwMode="auto">
              <a:xfrm>
                <a:off x="1257" y="3447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5" name="Rectangle 201"/>
              <p:cNvSpPr>
                <a:spLocks noChangeArrowheads="1"/>
              </p:cNvSpPr>
              <p:nvPr/>
            </p:nvSpPr>
            <p:spPr bwMode="auto">
              <a:xfrm>
                <a:off x="1257" y="3416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6" name="Rectangle 202"/>
              <p:cNvSpPr>
                <a:spLocks noChangeArrowheads="1"/>
              </p:cNvSpPr>
              <p:nvPr/>
            </p:nvSpPr>
            <p:spPr bwMode="auto">
              <a:xfrm>
                <a:off x="1257" y="3386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7" name="Rectangle 203"/>
              <p:cNvSpPr>
                <a:spLocks noChangeArrowheads="1"/>
              </p:cNvSpPr>
              <p:nvPr/>
            </p:nvSpPr>
            <p:spPr bwMode="auto">
              <a:xfrm>
                <a:off x="1257" y="3356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8" name="Rectangle 204"/>
              <p:cNvSpPr>
                <a:spLocks noChangeArrowheads="1"/>
              </p:cNvSpPr>
              <p:nvPr/>
            </p:nvSpPr>
            <p:spPr bwMode="auto">
              <a:xfrm>
                <a:off x="1257" y="3325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19" name="Rectangle 205"/>
              <p:cNvSpPr>
                <a:spLocks noChangeArrowheads="1"/>
              </p:cNvSpPr>
              <p:nvPr/>
            </p:nvSpPr>
            <p:spPr bwMode="auto">
              <a:xfrm>
                <a:off x="1257" y="3295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0" name="Rectangle 206"/>
              <p:cNvSpPr>
                <a:spLocks noChangeArrowheads="1"/>
              </p:cNvSpPr>
              <p:nvPr/>
            </p:nvSpPr>
            <p:spPr bwMode="auto">
              <a:xfrm>
                <a:off x="1257" y="3264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1" name="Rectangle 207"/>
              <p:cNvSpPr>
                <a:spLocks noChangeArrowheads="1"/>
              </p:cNvSpPr>
              <p:nvPr/>
            </p:nvSpPr>
            <p:spPr bwMode="auto">
              <a:xfrm>
                <a:off x="1257" y="3234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2" name="Rectangle 208"/>
              <p:cNvSpPr>
                <a:spLocks noChangeArrowheads="1"/>
              </p:cNvSpPr>
              <p:nvPr/>
            </p:nvSpPr>
            <p:spPr bwMode="auto">
              <a:xfrm>
                <a:off x="1257" y="3204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3" name="Rectangle 209"/>
              <p:cNvSpPr>
                <a:spLocks noChangeArrowheads="1"/>
              </p:cNvSpPr>
              <p:nvPr/>
            </p:nvSpPr>
            <p:spPr bwMode="auto">
              <a:xfrm>
                <a:off x="1257" y="3173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4" name="Rectangle 210"/>
              <p:cNvSpPr>
                <a:spLocks noChangeArrowheads="1"/>
              </p:cNvSpPr>
              <p:nvPr/>
            </p:nvSpPr>
            <p:spPr bwMode="auto">
              <a:xfrm>
                <a:off x="1257" y="3143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5" name="Rectangle 211"/>
              <p:cNvSpPr>
                <a:spLocks noChangeArrowheads="1"/>
              </p:cNvSpPr>
              <p:nvPr/>
            </p:nvSpPr>
            <p:spPr bwMode="auto">
              <a:xfrm>
                <a:off x="1257" y="3113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6" name="Rectangle 212"/>
              <p:cNvSpPr>
                <a:spLocks noChangeArrowheads="1"/>
              </p:cNvSpPr>
              <p:nvPr/>
            </p:nvSpPr>
            <p:spPr bwMode="auto">
              <a:xfrm>
                <a:off x="1257" y="3082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7" name="Rectangle 213"/>
              <p:cNvSpPr>
                <a:spLocks noChangeArrowheads="1"/>
              </p:cNvSpPr>
              <p:nvPr/>
            </p:nvSpPr>
            <p:spPr bwMode="auto">
              <a:xfrm>
                <a:off x="1257" y="3052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8" name="Rectangle 214"/>
              <p:cNvSpPr>
                <a:spLocks noChangeArrowheads="1"/>
              </p:cNvSpPr>
              <p:nvPr/>
            </p:nvSpPr>
            <p:spPr bwMode="auto">
              <a:xfrm>
                <a:off x="1257" y="3021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29" name="Rectangle 215"/>
              <p:cNvSpPr>
                <a:spLocks noChangeArrowheads="1"/>
              </p:cNvSpPr>
              <p:nvPr/>
            </p:nvSpPr>
            <p:spPr bwMode="auto">
              <a:xfrm>
                <a:off x="1257" y="2991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0" name="Rectangle 216"/>
              <p:cNvSpPr>
                <a:spLocks noChangeArrowheads="1"/>
              </p:cNvSpPr>
              <p:nvPr/>
            </p:nvSpPr>
            <p:spPr bwMode="auto">
              <a:xfrm>
                <a:off x="1257" y="2961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1" name="Rectangle 217"/>
              <p:cNvSpPr>
                <a:spLocks noChangeArrowheads="1"/>
              </p:cNvSpPr>
              <p:nvPr/>
            </p:nvSpPr>
            <p:spPr bwMode="auto">
              <a:xfrm>
                <a:off x="1257" y="2930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2" name="Rectangle 218"/>
              <p:cNvSpPr>
                <a:spLocks noChangeArrowheads="1"/>
              </p:cNvSpPr>
              <p:nvPr/>
            </p:nvSpPr>
            <p:spPr bwMode="auto">
              <a:xfrm>
                <a:off x="1257" y="2900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3" name="Rectangle 219"/>
              <p:cNvSpPr>
                <a:spLocks noChangeArrowheads="1"/>
              </p:cNvSpPr>
              <p:nvPr/>
            </p:nvSpPr>
            <p:spPr bwMode="auto">
              <a:xfrm>
                <a:off x="1257" y="2869"/>
                <a:ext cx="4" cy="1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4" name="Rectangle 220"/>
              <p:cNvSpPr>
                <a:spLocks noChangeArrowheads="1"/>
              </p:cNvSpPr>
              <p:nvPr/>
            </p:nvSpPr>
            <p:spPr bwMode="auto">
              <a:xfrm>
                <a:off x="1257" y="2839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5" name="Rectangle 221"/>
              <p:cNvSpPr>
                <a:spLocks noChangeArrowheads="1"/>
              </p:cNvSpPr>
              <p:nvPr/>
            </p:nvSpPr>
            <p:spPr bwMode="auto">
              <a:xfrm>
                <a:off x="1257" y="2809"/>
                <a:ext cx="4" cy="1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6" name="Freeform 222"/>
              <p:cNvSpPr>
                <a:spLocks/>
              </p:cNvSpPr>
              <p:nvPr/>
            </p:nvSpPr>
            <p:spPr bwMode="auto">
              <a:xfrm>
                <a:off x="1253" y="2783"/>
                <a:ext cx="8" cy="13"/>
              </a:xfrm>
              <a:custGeom>
                <a:avLst/>
                <a:gdLst>
                  <a:gd name="T0" fmla="*/ 4 w 8"/>
                  <a:gd name="T1" fmla="*/ 13 h 13"/>
                  <a:gd name="T2" fmla="*/ 8 w 8"/>
                  <a:gd name="T3" fmla="*/ 13 h 13"/>
                  <a:gd name="T4" fmla="*/ 8 w 8"/>
                  <a:gd name="T5" fmla="*/ 0 h 13"/>
                  <a:gd name="T6" fmla="*/ 8 w 8"/>
                  <a:gd name="T7" fmla="*/ 0 h 13"/>
                  <a:gd name="T8" fmla="*/ 4 w 8"/>
                  <a:gd name="T9" fmla="*/ 0 h 13"/>
                  <a:gd name="T10" fmla="*/ 0 w 8"/>
                  <a:gd name="T11" fmla="*/ 0 h 13"/>
                  <a:gd name="T12" fmla="*/ 0 w 8"/>
                  <a:gd name="T13" fmla="*/ 4 h 13"/>
                  <a:gd name="T14" fmla="*/ 4 w 8"/>
                  <a:gd name="T15" fmla="*/ 4 h 13"/>
                  <a:gd name="T16" fmla="*/ 4 w 8"/>
                  <a:gd name="T17" fmla="*/ 0 h 13"/>
                  <a:gd name="T18" fmla="*/ 4 w 8"/>
                  <a:gd name="T19" fmla="*/ 0 h 13"/>
                  <a:gd name="T20" fmla="*/ 4 w 8"/>
                  <a:gd name="T21" fmla="*/ 13 h 1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" h="13">
                    <a:moveTo>
                      <a:pt x="4" y="13"/>
                    </a:moveTo>
                    <a:lnTo>
                      <a:pt x="8" y="13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0" algn="l"/>
                <a:endParaRPr lang="de-DE"/>
              </a:p>
            </p:txBody>
          </p:sp>
          <p:sp>
            <p:nvSpPr>
              <p:cNvPr id="237" name="Rectangle 223"/>
              <p:cNvSpPr>
                <a:spLocks noChangeArrowheads="1"/>
              </p:cNvSpPr>
              <p:nvPr/>
            </p:nvSpPr>
            <p:spPr bwMode="auto">
              <a:xfrm>
                <a:off x="1222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8" name="Rectangle 224"/>
              <p:cNvSpPr>
                <a:spLocks noChangeArrowheads="1"/>
              </p:cNvSpPr>
              <p:nvPr/>
            </p:nvSpPr>
            <p:spPr bwMode="auto">
              <a:xfrm>
                <a:off x="1192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39" name="Rectangle 225"/>
              <p:cNvSpPr>
                <a:spLocks noChangeArrowheads="1"/>
              </p:cNvSpPr>
              <p:nvPr/>
            </p:nvSpPr>
            <p:spPr bwMode="auto">
              <a:xfrm>
                <a:off x="1161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0" name="Rectangle 226"/>
              <p:cNvSpPr>
                <a:spLocks noChangeArrowheads="1"/>
              </p:cNvSpPr>
              <p:nvPr/>
            </p:nvSpPr>
            <p:spPr bwMode="auto">
              <a:xfrm>
                <a:off x="1131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1" name="Rectangle 227"/>
              <p:cNvSpPr>
                <a:spLocks noChangeArrowheads="1"/>
              </p:cNvSpPr>
              <p:nvPr/>
            </p:nvSpPr>
            <p:spPr bwMode="auto">
              <a:xfrm>
                <a:off x="1101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2" name="Rectangle 228"/>
              <p:cNvSpPr>
                <a:spLocks noChangeArrowheads="1"/>
              </p:cNvSpPr>
              <p:nvPr/>
            </p:nvSpPr>
            <p:spPr bwMode="auto">
              <a:xfrm>
                <a:off x="1070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3" name="Rectangle 229"/>
              <p:cNvSpPr>
                <a:spLocks noChangeArrowheads="1"/>
              </p:cNvSpPr>
              <p:nvPr/>
            </p:nvSpPr>
            <p:spPr bwMode="auto">
              <a:xfrm>
                <a:off x="1040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4" name="Rectangle 230"/>
              <p:cNvSpPr>
                <a:spLocks noChangeArrowheads="1"/>
              </p:cNvSpPr>
              <p:nvPr/>
            </p:nvSpPr>
            <p:spPr bwMode="auto">
              <a:xfrm>
                <a:off x="1010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5" name="Rectangle 231"/>
              <p:cNvSpPr>
                <a:spLocks noChangeArrowheads="1"/>
              </p:cNvSpPr>
              <p:nvPr/>
            </p:nvSpPr>
            <p:spPr bwMode="auto">
              <a:xfrm>
                <a:off x="979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6" name="Rectangle 232"/>
              <p:cNvSpPr>
                <a:spLocks noChangeArrowheads="1"/>
              </p:cNvSpPr>
              <p:nvPr/>
            </p:nvSpPr>
            <p:spPr bwMode="auto">
              <a:xfrm>
                <a:off x="949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7" name="Rectangle 233"/>
              <p:cNvSpPr>
                <a:spLocks noChangeArrowheads="1"/>
              </p:cNvSpPr>
              <p:nvPr/>
            </p:nvSpPr>
            <p:spPr bwMode="auto">
              <a:xfrm>
                <a:off x="918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8" name="Rectangle 234"/>
              <p:cNvSpPr>
                <a:spLocks noChangeArrowheads="1"/>
              </p:cNvSpPr>
              <p:nvPr/>
            </p:nvSpPr>
            <p:spPr bwMode="auto">
              <a:xfrm>
                <a:off x="888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49" name="Rectangle 235"/>
              <p:cNvSpPr>
                <a:spLocks noChangeArrowheads="1"/>
              </p:cNvSpPr>
              <p:nvPr/>
            </p:nvSpPr>
            <p:spPr bwMode="auto">
              <a:xfrm>
                <a:off x="858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0" name="Rectangle 236"/>
              <p:cNvSpPr>
                <a:spLocks noChangeArrowheads="1"/>
              </p:cNvSpPr>
              <p:nvPr/>
            </p:nvSpPr>
            <p:spPr bwMode="auto">
              <a:xfrm>
                <a:off x="827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1" name="Rectangle 237"/>
              <p:cNvSpPr>
                <a:spLocks noChangeArrowheads="1"/>
              </p:cNvSpPr>
              <p:nvPr/>
            </p:nvSpPr>
            <p:spPr bwMode="auto">
              <a:xfrm>
                <a:off x="797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2" name="Rectangle 238"/>
              <p:cNvSpPr>
                <a:spLocks noChangeArrowheads="1"/>
              </p:cNvSpPr>
              <p:nvPr/>
            </p:nvSpPr>
            <p:spPr bwMode="auto">
              <a:xfrm>
                <a:off x="767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3" name="Rectangle 239"/>
              <p:cNvSpPr>
                <a:spLocks noChangeArrowheads="1"/>
              </p:cNvSpPr>
              <p:nvPr/>
            </p:nvSpPr>
            <p:spPr bwMode="auto">
              <a:xfrm>
                <a:off x="736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4" name="Rectangle 240"/>
              <p:cNvSpPr>
                <a:spLocks noChangeArrowheads="1"/>
              </p:cNvSpPr>
              <p:nvPr/>
            </p:nvSpPr>
            <p:spPr bwMode="auto">
              <a:xfrm>
                <a:off x="706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5" name="Rectangle 241"/>
              <p:cNvSpPr>
                <a:spLocks noChangeArrowheads="1"/>
              </p:cNvSpPr>
              <p:nvPr/>
            </p:nvSpPr>
            <p:spPr bwMode="auto">
              <a:xfrm>
                <a:off x="676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6" name="Rectangle 242"/>
              <p:cNvSpPr>
                <a:spLocks noChangeArrowheads="1"/>
              </p:cNvSpPr>
              <p:nvPr/>
            </p:nvSpPr>
            <p:spPr bwMode="auto">
              <a:xfrm>
                <a:off x="645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7" name="Rectangle 243"/>
              <p:cNvSpPr>
                <a:spLocks noChangeArrowheads="1"/>
              </p:cNvSpPr>
              <p:nvPr/>
            </p:nvSpPr>
            <p:spPr bwMode="auto">
              <a:xfrm>
                <a:off x="615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8" name="Rectangle 244"/>
              <p:cNvSpPr>
                <a:spLocks noChangeArrowheads="1"/>
              </p:cNvSpPr>
              <p:nvPr/>
            </p:nvSpPr>
            <p:spPr bwMode="auto">
              <a:xfrm>
                <a:off x="584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59" name="Rectangle 245"/>
              <p:cNvSpPr>
                <a:spLocks noChangeArrowheads="1"/>
              </p:cNvSpPr>
              <p:nvPr/>
            </p:nvSpPr>
            <p:spPr bwMode="auto">
              <a:xfrm>
                <a:off x="554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0" name="Rectangle 246"/>
              <p:cNvSpPr>
                <a:spLocks noChangeArrowheads="1"/>
              </p:cNvSpPr>
              <p:nvPr/>
            </p:nvSpPr>
            <p:spPr bwMode="auto">
              <a:xfrm>
                <a:off x="524" y="2783"/>
                <a:ext cx="17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61" name="Rectangle 247"/>
              <p:cNvSpPr>
                <a:spLocks noChangeArrowheads="1"/>
              </p:cNvSpPr>
              <p:nvPr/>
            </p:nvSpPr>
            <p:spPr bwMode="auto">
              <a:xfrm>
                <a:off x="493" y="278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sp>
          <p:nvSpPr>
            <p:cNvPr id="139" name="Rectangle 248"/>
            <p:cNvSpPr>
              <a:spLocks noChangeArrowheads="1"/>
            </p:cNvSpPr>
            <p:nvPr/>
          </p:nvSpPr>
          <p:spPr bwMode="auto">
            <a:xfrm>
              <a:off x="757" y="1184"/>
              <a:ext cx="204" cy="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40" name="Rectangle 249"/>
            <p:cNvSpPr>
              <a:spLocks noChangeArrowheads="1"/>
            </p:cNvSpPr>
            <p:nvPr/>
          </p:nvSpPr>
          <p:spPr bwMode="auto">
            <a:xfrm>
              <a:off x="757" y="1502"/>
              <a:ext cx="204" cy="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41" name="Rectangle 250"/>
            <p:cNvSpPr>
              <a:spLocks noChangeArrowheads="1"/>
            </p:cNvSpPr>
            <p:nvPr/>
          </p:nvSpPr>
          <p:spPr bwMode="auto">
            <a:xfrm>
              <a:off x="757" y="1796"/>
              <a:ext cx="204" cy="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42" name="Text Box 251"/>
            <p:cNvSpPr txBox="1">
              <a:spLocks noChangeArrowheads="1"/>
            </p:cNvSpPr>
            <p:nvPr/>
          </p:nvSpPr>
          <p:spPr bwMode="auto">
            <a:xfrm>
              <a:off x="755" y="1825"/>
              <a:ext cx="230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400">
                  <a:solidFill>
                    <a:schemeClr val="tx1"/>
                  </a:solidFill>
                </a:rPr>
                <a:t>tu</a:t>
              </a:r>
              <a:r>
                <a:rPr lang="de-DE" altLang="de-DE" sz="1400" baseline="-25000">
                  <a:solidFill>
                    <a:schemeClr val="tx1"/>
                  </a:solidFill>
                </a:rPr>
                <a:t>k</a:t>
              </a:r>
              <a:endParaRPr lang="de-DE" altLang="de-DE" sz="1400">
                <a:solidFill>
                  <a:schemeClr val="tx1"/>
                </a:solidFill>
              </a:endParaRPr>
            </a:p>
          </p:txBody>
        </p:sp>
        <p:sp>
          <p:nvSpPr>
            <p:cNvPr id="143" name="Text Box 252"/>
            <p:cNvSpPr txBox="1">
              <a:spLocks noChangeArrowheads="1"/>
            </p:cNvSpPr>
            <p:nvPr/>
          </p:nvSpPr>
          <p:spPr bwMode="auto">
            <a:xfrm>
              <a:off x="933" y="972"/>
              <a:ext cx="380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400">
                  <a:solidFill>
                    <a:srgbClr val="0000FF"/>
                  </a:solidFill>
                </a:rPr>
                <a:t>PCC</a:t>
              </a:r>
            </a:p>
          </p:txBody>
        </p:sp>
      </p:grpSp>
      <p:grpSp>
        <p:nvGrpSpPr>
          <p:cNvPr id="274" name="Group 253"/>
          <p:cNvGrpSpPr>
            <a:grpSpLocks/>
          </p:cNvGrpSpPr>
          <p:nvPr/>
        </p:nvGrpSpPr>
        <p:grpSpPr bwMode="auto">
          <a:xfrm>
            <a:off x="4556125" y="4276725"/>
            <a:ext cx="3887788" cy="1719263"/>
            <a:chOff x="835" y="2282"/>
            <a:chExt cx="2285" cy="1709"/>
          </a:xfrm>
        </p:grpSpPr>
        <p:sp>
          <p:nvSpPr>
            <p:cNvPr id="275" name="Line 254"/>
            <p:cNvSpPr>
              <a:spLocks noChangeShapeType="1"/>
            </p:cNvSpPr>
            <p:nvPr/>
          </p:nvSpPr>
          <p:spPr bwMode="auto">
            <a:xfrm>
              <a:off x="844" y="3599"/>
              <a:ext cx="22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76" name="Freeform 255"/>
            <p:cNvSpPr>
              <a:spLocks/>
            </p:cNvSpPr>
            <p:nvPr/>
          </p:nvSpPr>
          <p:spPr bwMode="auto">
            <a:xfrm>
              <a:off x="835" y="2291"/>
              <a:ext cx="2083" cy="1335"/>
            </a:xfrm>
            <a:custGeom>
              <a:avLst/>
              <a:gdLst>
                <a:gd name="T0" fmla="*/ 0 w 1968"/>
                <a:gd name="T1" fmla="*/ 19224 h 912"/>
                <a:gd name="T2" fmla="*/ 1210 w 1968"/>
                <a:gd name="T3" fmla="*/ 0 h 912"/>
                <a:gd name="T4" fmla="*/ 3100 w 1968"/>
                <a:gd name="T5" fmla="*/ 19224 h 9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68" h="912">
                  <a:moveTo>
                    <a:pt x="0" y="912"/>
                  </a:moveTo>
                  <a:cubicBezTo>
                    <a:pt x="220" y="456"/>
                    <a:pt x="440" y="0"/>
                    <a:pt x="768" y="0"/>
                  </a:cubicBezTo>
                  <a:cubicBezTo>
                    <a:pt x="1096" y="0"/>
                    <a:pt x="1768" y="760"/>
                    <a:pt x="1968" y="91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grpSp>
          <p:nvGrpSpPr>
            <p:cNvPr id="277" name="Group 256"/>
            <p:cNvGrpSpPr>
              <a:grpSpLocks/>
            </p:cNvGrpSpPr>
            <p:nvPr/>
          </p:nvGrpSpPr>
          <p:grpSpPr bwMode="auto">
            <a:xfrm>
              <a:off x="1333" y="3657"/>
              <a:ext cx="224" cy="334"/>
              <a:chOff x="3408" y="3353"/>
              <a:chExt cx="214" cy="228"/>
            </a:xfrm>
          </p:grpSpPr>
          <p:sp>
            <p:nvSpPr>
              <p:cNvPr id="301" name="AutoShape 257"/>
              <p:cNvSpPr>
                <a:spLocks noChangeArrowheads="1"/>
              </p:cNvSpPr>
              <p:nvPr/>
            </p:nvSpPr>
            <p:spPr bwMode="auto">
              <a:xfrm>
                <a:off x="3408" y="3418"/>
                <a:ext cx="96" cy="96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302" name="Text Box 258"/>
              <p:cNvSpPr txBox="1">
                <a:spLocks noChangeArrowheads="1"/>
              </p:cNvSpPr>
              <p:nvPr/>
            </p:nvSpPr>
            <p:spPr bwMode="auto">
              <a:xfrm>
                <a:off x="3486" y="3353"/>
                <a:ext cx="136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t</a:t>
                </a:r>
                <a:endParaRPr lang="en-US" altLang="de-DE" sz="240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8" name="Group 259"/>
            <p:cNvGrpSpPr>
              <a:grpSpLocks/>
            </p:cNvGrpSpPr>
            <p:nvPr/>
          </p:nvGrpSpPr>
          <p:grpSpPr bwMode="auto">
            <a:xfrm>
              <a:off x="1309" y="2330"/>
              <a:ext cx="202" cy="693"/>
              <a:chOff x="3609" y="2433"/>
              <a:chExt cx="192" cy="480"/>
            </a:xfrm>
          </p:grpSpPr>
          <p:sp>
            <p:nvSpPr>
              <p:cNvPr id="298" name="Line 260"/>
              <p:cNvSpPr>
                <a:spLocks noChangeShapeType="1"/>
              </p:cNvSpPr>
              <p:nvPr/>
            </p:nvSpPr>
            <p:spPr bwMode="auto">
              <a:xfrm>
                <a:off x="3621" y="2562"/>
                <a:ext cx="0" cy="35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299" name="Line 261"/>
              <p:cNvSpPr>
                <a:spLocks noChangeShapeType="1"/>
              </p:cNvSpPr>
              <p:nvPr/>
            </p:nvSpPr>
            <p:spPr bwMode="auto">
              <a:xfrm>
                <a:off x="3792" y="2433"/>
                <a:ext cx="0" cy="3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300" name="Line 262"/>
              <p:cNvSpPr>
                <a:spLocks noChangeShapeType="1"/>
              </p:cNvSpPr>
              <p:nvPr/>
            </p:nvSpPr>
            <p:spPr bwMode="auto">
              <a:xfrm rot="20680834" flipV="1">
                <a:off x="3609" y="2823"/>
                <a:ext cx="192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279" name="Line 263"/>
            <p:cNvSpPr>
              <a:spLocks noChangeShapeType="1"/>
            </p:cNvSpPr>
            <p:nvPr/>
          </p:nvSpPr>
          <p:spPr bwMode="auto">
            <a:xfrm>
              <a:off x="1502" y="2863"/>
              <a:ext cx="2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0" name="Line 264"/>
            <p:cNvSpPr>
              <a:spLocks noChangeShapeType="1"/>
            </p:cNvSpPr>
            <p:nvPr/>
          </p:nvSpPr>
          <p:spPr bwMode="auto">
            <a:xfrm>
              <a:off x="1502" y="2330"/>
              <a:ext cx="2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cxnSp>
          <p:nvCxnSpPr>
            <p:cNvPr id="281" name="AutoShape 265"/>
            <p:cNvCxnSpPr>
              <a:cxnSpLocks noChangeShapeType="1"/>
            </p:cNvCxnSpPr>
            <p:nvPr/>
          </p:nvCxnSpPr>
          <p:spPr bwMode="auto">
            <a:xfrm>
              <a:off x="1653" y="2282"/>
              <a:ext cx="1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2" name="AutoShape 266"/>
            <p:cNvCxnSpPr>
              <a:cxnSpLocks noChangeShapeType="1"/>
            </p:cNvCxnSpPr>
            <p:nvPr/>
          </p:nvCxnSpPr>
          <p:spPr bwMode="auto">
            <a:xfrm>
              <a:off x="1653" y="2282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3" name="Line 267"/>
            <p:cNvSpPr>
              <a:spLocks noChangeShapeType="1"/>
            </p:cNvSpPr>
            <p:nvPr/>
          </p:nvSpPr>
          <p:spPr bwMode="auto">
            <a:xfrm rot="2901987" flipV="1">
              <a:off x="1339" y="2469"/>
              <a:ext cx="1" cy="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4" name="Line 268"/>
            <p:cNvSpPr>
              <a:spLocks noChangeShapeType="1"/>
            </p:cNvSpPr>
            <p:nvPr/>
          </p:nvSpPr>
          <p:spPr bwMode="auto">
            <a:xfrm rot="2901987" flipV="1">
              <a:off x="1412" y="2383"/>
              <a:ext cx="1" cy="2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5" name="Line 269"/>
            <p:cNvSpPr>
              <a:spLocks noChangeShapeType="1"/>
            </p:cNvSpPr>
            <p:nvPr/>
          </p:nvSpPr>
          <p:spPr bwMode="auto">
            <a:xfrm rot="2901987" flipV="1">
              <a:off x="1462" y="2340"/>
              <a:ext cx="2" cy="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6" name="Line 270"/>
            <p:cNvSpPr>
              <a:spLocks noChangeShapeType="1"/>
            </p:cNvSpPr>
            <p:nvPr/>
          </p:nvSpPr>
          <p:spPr bwMode="auto">
            <a:xfrm rot="2901987" flipV="1">
              <a:off x="1380" y="2418"/>
              <a:ext cx="2" cy="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grpSp>
          <p:nvGrpSpPr>
            <p:cNvPr id="287" name="Group 271"/>
            <p:cNvGrpSpPr>
              <a:grpSpLocks/>
            </p:cNvGrpSpPr>
            <p:nvPr/>
          </p:nvGrpSpPr>
          <p:grpSpPr bwMode="auto">
            <a:xfrm>
              <a:off x="1526" y="2409"/>
              <a:ext cx="234" cy="333"/>
              <a:chOff x="3840" y="2440"/>
              <a:chExt cx="222" cy="229"/>
            </a:xfrm>
          </p:grpSpPr>
          <p:sp>
            <p:nvSpPr>
              <p:cNvPr id="296" name="AutoShape 272"/>
              <p:cNvSpPr>
                <a:spLocks noChangeArrowheads="1"/>
              </p:cNvSpPr>
              <p:nvPr/>
            </p:nvSpPr>
            <p:spPr bwMode="auto">
              <a:xfrm>
                <a:off x="3840" y="2506"/>
                <a:ext cx="96" cy="96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297" name="Text Box 273"/>
              <p:cNvSpPr txBox="1">
                <a:spLocks noChangeArrowheads="1"/>
              </p:cNvSpPr>
              <p:nvPr/>
            </p:nvSpPr>
            <p:spPr bwMode="auto">
              <a:xfrm>
                <a:off x="3902" y="2440"/>
                <a:ext cx="16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tu</a:t>
                </a:r>
                <a:endParaRPr lang="en-US" altLang="de-DE" sz="240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88" name="Line 274"/>
            <p:cNvSpPr>
              <a:spLocks noChangeShapeType="1"/>
            </p:cNvSpPr>
            <p:nvPr/>
          </p:nvSpPr>
          <p:spPr bwMode="auto">
            <a:xfrm>
              <a:off x="1321" y="3019"/>
              <a:ext cx="0" cy="7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89" name="Line 275"/>
            <p:cNvSpPr>
              <a:spLocks noChangeShapeType="1"/>
            </p:cNvSpPr>
            <p:nvPr/>
          </p:nvSpPr>
          <p:spPr bwMode="auto">
            <a:xfrm>
              <a:off x="1502" y="2822"/>
              <a:ext cx="0" cy="9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0" name="Line 276"/>
            <p:cNvSpPr>
              <a:spLocks noChangeShapeType="1"/>
            </p:cNvSpPr>
            <p:nvPr/>
          </p:nvSpPr>
          <p:spPr bwMode="auto">
            <a:xfrm>
              <a:off x="1321" y="3598"/>
              <a:ext cx="0" cy="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1" name="Line 277"/>
            <p:cNvSpPr>
              <a:spLocks noChangeShapeType="1"/>
            </p:cNvSpPr>
            <p:nvPr/>
          </p:nvSpPr>
          <p:spPr bwMode="auto">
            <a:xfrm>
              <a:off x="1502" y="3598"/>
              <a:ext cx="0" cy="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2" name="Line 278"/>
            <p:cNvSpPr>
              <a:spLocks noChangeShapeType="1"/>
            </p:cNvSpPr>
            <p:nvPr/>
          </p:nvSpPr>
          <p:spPr bwMode="auto">
            <a:xfrm>
              <a:off x="847" y="3596"/>
              <a:ext cx="0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93" name="AutoShape 279"/>
            <p:cNvSpPr>
              <a:spLocks noChangeArrowheads="1"/>
            </p:cNvSpPr>
            <p:nvPr/>
          </p:nvSpPr>
          <p:spPr bwMode="auto">
            <a:xfrm>
              <a:off x="895" y="3635"/>
              <a:ext cx="71" cy="65"/>
            </a:xfrm>
            <a:prstGeom prst="leftArrow">
              <a:avLst>
                <a:gd name="adj1" fmla="val 50000"/>
                <a:gd name="adj2" fmla="val 2730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94" name="AutoShape 280"/>
            <p:cNvSpPr>
              <a:spLocks noChangeArrowheads="1"/>
            </p:cNvSpPr>
            <p:nvPr/>
          </p:nvSpPr>
          <p:spPr bwMode="auto">
            <a:xfrm rot="10800000">
              <a:off x="1147" y="3635"/>
              <a:ext cx="72" cy="65"/>
            </a:xfrm>
            <a:prstGeom prst="leftArrow">
              <a:avLst>
                <a:gd name="adj1" fmla="val 50000"/>
                <a:gd name="adj2" fmla="val 27692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95" name="Text Box 281"/>
            <p:cNvSpPr txBox="1">
              <a:spLocks noChangeArrowheads="1"/>
            </p:cNvSpPr>
            <p:nvPr/>
          </p:nvSpPr>
          <p:spPr bwMode="auto">
            <a:xfrm>
              <a:off x="974" y="3518"/>
              <a:ext cx="165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/>
              <a:r>
                <a:rPr lang="en-US" altLang="de-DE" sz="12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</a:t>
              </a:r>
              <a:endParaRPr lang="en-US" altLang="de-DE" sz="24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03" name="Text Box 282"/>
          <p:cNvSpPr txBox="1">
            <a:spLocks noChangeArrowheads="1"/>
          </p:cNvSpPr>
          <p:nvPr/>
        </p:nvSpPr>
        <p:spPr bwMode="auto">
          <a:xfrm>
            <a:off x="7173341" y="4536073"/>
            <a:ext cx="15632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/>
            <a:r>
              <a:rPr lang="en-US" altLang="de-DE" sz="1600" b="1" dirty="0">
                <a:solidFill>
                  <a:schemeClr val="tx1"/>
                </a:solidFill>
              </a:rPr>
              <a:t>Voltaje de fase</a:t>
            </a:r>
            <a:endParaRPr lang="en-US" altLang="de-DE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01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28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29259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>
                <a:sym typeface="Symbol" panose="05050102010706020507" pitchFamily="18" charset="2"/>
              </a:rPr>
              <a:t>Las bobinas de conmutación limitan di/dt durante un cortocircuito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>
                <a:sym typeface="Symbol" panose="05050102010706020507" pitchFamily="18" charset="2"/>
              </a:rPr>
              <a:t>Prevenir interferencias entre convertidores conectados en la misma línea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>
                <a:sym typeface="Symbol" panose="05050102010706020507" pitchFamily="18" charset="2"/>
              </a:rPr>
              <a:t>¡Cada convertidor tiene su propio estrangulador de conmutación!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>
              <a:sym typeface="Symbol" panose="05050102010706020507" pitchFamily="18" charset="2"/>
            </a:endParaRP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Reducción de muescas de voltaje en la línea por debajo del 20%, evita interferencias con otros equipos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dirty="0"/>
              <a:t>Reducción de la tensión de salida máxima</a:t>
            </a:r>
            <a:r>
              <a:rPr lang="en-US" altLang="de-DE" dirty="0" err="1"/>
              <a:t>tu</a:t>
            </a:r>
            <a:r>
              <a:rPr lang="en-US" altLang="de-DE" baseline="-25000" dirty="0" err="1"/>
              <a:t>dx</a:t>
            </a:r>
            <a:endParaRPr lang="en-US" altLang="de-DE" baseline="-25000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3" y="1816571"/>
            <a:ext cx="3798851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Finalidad de las bobinas de conmutación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5922237" y="1816570"/>
            <a:ext cx="1531421" cy="4031155"/>
            <a:chOff x="252" y="696"/>
            <a:chExt cx="1222" cy="3048"/>
          </a:xfrm>
        </p:grpSpPr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725" y="1752"/>
              <a:ext cx="299" cy="33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" y="696"/>
              <a:ext cx="1154" cy="3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Line 7"/>
            <p:cNvSpPr>
              <a:spLocks noChangeShapeType="1"/>
            </p:cNvSpPr>
            <p:nvPr/>
          </p:nvSpPr>
          <p:spPr bwMode="auto">
            <a:xfrm flipH="1">
              <a:off x="1111" y="1911"/>
              <a:ext cx="363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</p:grp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729875" y="3527309"/>
            <a:ext cx="2529348" cy="833231"/>
            <a:chOff x="4055" y="2023"/>
            <a:chExt cx="1404" cy="624"/>
          </a:xfrm>
        </p:grpSpPr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4055" y="2047"/>
              <a:ext cx="14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>
              <a:off x="4250" y="207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4224" y="2167"/>
              <a:ext cx="5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23" name="Group 12"/>
            <p:cNvGrpSpPr>
              <a:grpSpLocks/>
            </p:cNvGrpSpPr>
            <p:nvPr/>
          </p:nvGrpSpPr>
          <p:grpSpPr bwMode="auto">
            <a:xfrm>
              <a:off x="4159" y="2455"/>
              <a:ext cx="208" cy="192"/>
              <a:chOff x="912" y="2208"/>
              <a:chExt cx="192" cy="192"/>
            </a:xfrm>
          </p:grpSpPr>
          <p:sp>
            <p:nvSpPr>
              <p:cNvPr id="43" name="Rectangle 13"/>
              <p:cNvSpPr>
                <a:spLocks noChangeArrowheads="1"/>
              </p:cNvSpPr>
              <p:nvPr/>
            </p:nvSpPr>
            <p:spPr bwMode="auto">
              <a:xfrm>
                <a:off x="912" y="2208"/>
                <a:ext cx="192" cy="1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44" name="Group 14"/>
              <p:cNvGrpSpPr>
                <a:grpSpLocks/>
              </p:cNvGrpSpPr>
              <p:nvPr/>
            </p:nvGrpSpPr>
            <p:grpSpPr bwMode="auto">
              <a:xfrm>
                <a:off x="959" y="2244"/>
                <a:ext cx="99" cy="113"/>
                <a:chOff x="1437" y="2352"/>
                <a:chExt cx="99" cy="113"/>
              </a:xfrm>
            </p:grpSpPr>
            <p:sp>
              <p:nvSpPr>
                <p:cNvPr id="45" name="Line 15"/>
                <p:cNvSpPr>
                  <a:spLocks noChangeShapeType="1"/>
                </p:cNvSpPr>
                <p:nvPr/>
              </p:nvSpPr>
              <p:spPr bwMode="auto">
                <a:xfrm>
                  <a:off x="1536" y="2369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46" name="Line 16"/>
                <p:cNvSpPr>
                  <a:spLocks noChangeShapeType="1"/>
                </p:cNvSpPr>
                <p:nvPr/>
              </p:nvSpPr>
              <p:spPr bwMode="auto">
                <a:xfrm>
                  <a:off x="1473" y="235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47" name="AutoShape 17"/>
                <p:cNvSpPr>
                  <a:spLocks noChangeArrowheads="1"/>
                </p:cNvSpPr>
                <p:nvPr/>
              </p:nvSpPr>
              <p:spPr bwMode="auto">
                <a:xfrm rot="5400000">
                  <a:off x="1439" y="2367"/>
                  <a:ext cx="96" cy="99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4224" y="2023"/>
              <a:ext cx="52" cy="4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4744" y="207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4718" y="2167"/>
              <a:ext cx="5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27" name="Group 21"/>
            <p:cNvGrpSpPr>
              <a:grpSpLocks/>
            </p:cNvGrpSpPr>
            <p:nvPr/>
          </p:nvGrpSpPr>
          <p:grpSpPr bwMode="auto">
            <a:xfrm>
              <a:off x="4653" y="2455"/>
              <a:ext cx="208" cy="192"/>
              <a:chOff x="912" y="2208"/>
              <a:chExt cx="192" cy="192"/>
            </a:xfrm>
          </p:grpSpPr>
          <p:sp>
            <p:nvSpPr>
              <p:cNvPr id="38" name="Rectangle 22"/>
              <p:cNvSpPr>
                <a:spLocks noChangeArrowheads="1"/>
              </p:cNvSpPr>
              <p:nvPr/>
            </p:nvSpPr>
            <p:spPr bwMode="auto">
              <a:xfrm>
                <a:off x="912" y="2208"/>
                <a:ext cx="192" cy="1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39" name="Group 23"/>
              <p:cNvGrpSpPr>
                <a:grpSpLocks/>
              </p:cNvGrpSpPr>
              <p:nvPr/>
            </p:nvGrpSpPr>
            <p:grpSpPr bwMode="auto">
              <a:xfrm>
                <a:off x="959" y="2244"/>
                <a:ext cx="99" cy="113"/>
                <a:chOff x="1437" y="2352"/>
                <a:chExt cx="99" cy="113"/>
              </a:xfrm>
            </p:grpSpPr>
            <p:sp>
              <p:nvSpPr>
                <p:cNvPr id="40" name="Line 24"/>
                <p:cNvSpPr>
                  <a:spLocks noChangeShapeType="1"/>
                </p:cNvSpPr>
                <p:nvPr/>
              </p:nvSpPr>
              <p:spPr bwMode="auto">
                <a:xfrm>
                  <a:off x="1536" y="2369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41" name="Line 25"/>
                <p:cNvSpPr>
                  <a:spLocks noChangeShapeType="1"/>
                </p:cNvSpPr>
                <p:nvPr/>
              </p:nvSpPr>
              <p:spPr bwMode="auto">
                <a:xfrm>
                  <a:off x="1473" y="235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42" name="AutoShape 26"/>
                <p:cNvSpPr>
                  <a:spLocks noChangeArrowheads="1"/>
                </p:cNvSpPr>
                <p:nvPr/>
              </p:nvSpPr>
              <p:spPr bwMode="auto">
                <a:xfrm rot="5400000">
                  <a:off x="1439" y="2367"/>
                  <a:ext cx="96" cy="99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4718" y="2023"/>
              <a:ext cx="52" cy="4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5238" y="207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5212" y="2167"/>
              <a:ext cx="52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5147" y="2455"/>
              <a:ext cx="208" cy="192"/>
              <a:chOff x="912" y="2208"/>
              <a:chExt cx="192" cy="192"/>
            </a:xfrm>
          </p:grpSpPr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912" y="2208"/>
                <a:ext cx="192" cy="1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34" name="Group 32"/>
              <p:cNvGrpSpPr>
                <a:grpSpLocks/>
              </p:cNvGrpSpPr>
              <p:nvPr/>
            </p:nvGrpSpPr>
            <p:grpSpPr bwMode="auto">
              <a:xfrm>
                <a:off x="959" y="2244"/>
                <a:ext cx="99" cy="113"/>
                <a:chOff x="1437" y="2352"/>
                <a:chExt cx="99" cy="113"/>
              </a:xfrm>
            </p:grpSpPr>
            <p:sp>
              <p:nvSpPr>
                <p:cNvPr id="35" name="Line 33"/>
                <p:cNvSpPr>
                  <a:spLocks noChangeShapeType="1"/>
                </p:cNvSpPr>
                <p:nvPr/>
              </p:nvSpPr>
              <p:spPr bwMode="auto">
                <a:xfrm>
                  <a:off x="1536" y="2369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6" name="Line 34"/>
                <p:cNvSpPr>
                  <a:spLocks noChangeShapeType="1"/>
                </p:cNvSpPr>
                <p:nvPr/>
              </p:nvSpPr>
              <p:spPr bwMode="auto">
                <a:xfrm>
                  <a:off x="1473" y="235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37" name="AutoShape 35"/>
                <p:cNvSpPr>
                  <a:spLocks noChangeArrowheads="1"/>
                </p:cNvSpPr>
                <p:nvPr/>
              </p:nvSpPr>
              <p:spPr bwMode="auto">
                <a:xfrm rot="5400000">
                  <a:off x="1439" y="2367"/>
                  <a:ext cx="96" cy="99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</p:grpSp>
        </p:grpSp>
        <p:sp>
          <p:nvSpPr>
            <p:cNvPr id="32" name="Oval 36"/>
            <p:cNvSpPr>
              <a:spLocks noChangeArrowheads="1"/>
            </p:cNvSpPr>
            <p:nvPr/>
          </p:nvSpPr>
          <p:spPr bwMode="auto">
            <a:xfrm>
              <a:off x="5212" y="2023"/>
              <a:ext cx="52" cy="4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1680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29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29259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baseline="-25000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2" y="1816571"/>
            <a:ext cx="4588325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Configuraciones de estrangulador de conmutación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8" name="Line 33"/>
          <p:cNvSpPr>
            <a:spLocks noChangeShapeType="1"/>
          </p:cNvSpPr>
          <p:nvPr/>
        </p:nvSpPr>
        <p:spPr bwMode="auto">
          <a:xfrm>
            <a:off x="5558700" y="3424478"/>
            <a:ext cx="244951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rtl="0" algn="l"/>
            <a:endParaRPr lang="de-DE"/>
          </a:p>
        </p:txBody>
      </p:sp>
      <p:sp>
        <p:nvSpPr>
          <p:cNvPr id="49" name="Line 34"/>
          <p:cNvSpPr>
            <a:spLocks noChangeShapeType="1"/>
          </p:cNvSpPr>
          <p:nvPr/>
        </p:nvSpPr>
        <p:spPr bwMode="auto">
          <a:xfrm>
            <a:off x="7253939" y="2539102"/>
            <a:ext cx="5762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rtl="0" algn="l"/>
            <a:endParaRPr lang="de-DE"/>
          </a:p>
        </p:txBody>
      </p:sp>
      <p:grpSp>
        <p:nvGrpSpPr>
          <p:cNvPr id="50" name="Group 35"/>
          <p:cNvGrpSpPr>
            <a:grpSpLocks/>
          </p:cNvGrpSpPr>
          <p:nvPr/>
        </p:nvGrpSpPr>
        <p:grpSpPr bwMode="auto">
          <a:xfrm>
            <a:off x="6181978" y="1788822"/>
            <a:ext cx="1536700" cy="1357312"/>
            <a:chOff x="3425" y="544"/>
            <a:chExt cx="1222" cy="1059"/>
          </a:xfrm>
        </p:grpSpPr>
        <p:grpSp>
          <p:nvGrpSpPr>
            <p:cNvPr id="51" name="Group 36"/>
            <p:cNvGrpSpPr>
              <a:grpSpLocks/>
            </p:cNvGrpSpPr>
            <p:nvPr/>
          </p:nvGrpSpPr>
          <p:grpSpPr bwMode="auto">
            <a:xfrm>
              <a:off x="3425" y="595"/>
              <a:ext cx="907" cy="1008"/>
              <a:chOff x="141" y="906"/>
              <a:chExt cx="907" cy="1008"/>
            </a:xfrm>
          </p:grpSpPr>
          <p:sp>
            <p:nvSpPr>
              <p:cNvPr id="53" name="Line 37"/>
              <p:cNvSpPr>
                <a:spLocks noChangeShapeType="1"/>
              </p:cNvSpPr>
              <p:nvPr/>
            </p:nvSpPr>
            <p:spPr bwMode="auto">
              <a:xfrm>
                <a:off x="141" y="930"/>
                <a:ext cx="90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4" name="Line 38"/>
              <p:cNvSpPr>
                <a:spLocks noChangeShapeType="1"/>
              </p:cNvSpPr>
              <p:nvPr/>
            </p:nvSpPr>
            <p:spPr bwMode="auto">
              <a:xfrm>
                <a:off x="348" y="954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5" name="Rectangle 39"/>
              <p:cNvSpPr>
                <a:spLocks noChangeArrowheads="1"/>
              </p:cNvSpPr>
              <p:nvPr/>
            </p:nvSpPr>
            <p:spPr bwMode="auto">
              <a:xfrm>
                <a:off x="324" y="1050"/>
                <a:ext cx="48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56" name="Group 40"/>
              <p:cNvGrpSpPr>
                <a:grpSpLocks/>
              </p:cNvGrpSpPr>
              <p:nvPr/>
            </p:nvGrpSpPr>
            <p:grpSpPr bwMode="auto">
              <a:xfrm>
                <a:off x="264" y="1338"/>
                <a:ext cx="192" cy="192"/>
                <a:chOff x="912" y="2208"/>
                <a:chExt cx="192" cy="192"/>
              </a:xfrm>
            </p:grpSpPr>
            <p:sp>
              <p:nvSpPr>
                <p:cNvPr id="71" name="Rectangle 41"/>
                <p:cNvSpPr>
                  <a:spLocks noChangeArrowheads="1"/>
                </p:cNvSpPr>
                <p:nvPr/>
              </p:nvSpPr>
              <p:spPr bwMode="auto">
                <a:xfrm>
                  <a:off x="912" y="2208"/>
                  <a:ext cx="192" cy="19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grpSp>
              <p:nvGrpSpPr>
                <p:cNvPr id="72" name="Group 42"/>
                <p:cNvGrpSpPr>
                  <a:grpSpLocks/>
                </p:cNvGrpSpPr>
                <p:nvPr/>
              </p:nvGrpSpPr>
              <p:grpSpPr bwMode="auto">
                <a:xfrm>
                  <a:off x="959" y="2244"/>
                  <a:ext cx="99" cy="113"/>
                  <a:chOff x="1437" y="2352"/>
                  <a:chExt cx="99" cy="113"/>
                </a:xfrm>
              </p:grpSpPr>
              <p:sp>
                <p:nvSpPr>
                  <p:cNvPr id="73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1536" y="2369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74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1473" y="235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75" name="AutoShape 45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439" y="2367"/>
                    <a:ext cx="96" cy="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sp>
            <p:nvSpPr>
              <p:cNvPr id="57" name="Oval 46"/>
              <p:cNvSpPr>
                <a:spLocks noChangeArrowheads="1"/>
              </p:cNvSpPr>
              <p:nvPr/>
            </p:nvSpPr>
            <p:spPr bwMode="auto">
              <a:xfrm>
                <a:off x="324" y="906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8" name="Oval 47"/>
              <p:cNvSpPr>
                <a:spLocks noChangeArrowheads="1"/>
              </p:cNvSpPr>
              <p:nvPr/>
            </p:nvSpPr>
            <p:spPr bwMode="auto">
              <a:xfrm>
                <a:off x="263" y="1722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METRO</a:t>
                </a:r>
                <a:endParaRPr lang="en-US" altLang="de-DE" sz="240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359" y="153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818" y="954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1" name="Rectangle 50"/>
              <p:cNvSpPr>
                <a:spLocks noChangeArrowheads="1"/>
              </p:cNvSpPr>
              <p:nvPr/>
            </p:nvSpPr>
            <p:spPr bwMode="auto">
              <a:xfrm>
                <a:off x="794" y="1050"/>
                <a:ext cx="48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62" name="Group 51"/>
              <p:cNvGrpSpPr>
                <a:grpSpLocks/>
              </p:cNvGrpSpPr>
              <p:nvPr/>
            </p:nvGrpSpPr>
            <p:grpSpPr bwMode="auto">
              <a:xfrm>
                <a:off x="734" y="1338"/>
                <a:ext cx="192" cy="192"/>
                <a:chOff x="912" y="2208"/>
                <a:chExt cx="192" cy="192"/>
              </a:xfrm>
            </p:grpSpPr>
            <p:sp>
              <p:nvSpPr>
                <p:cNvPr id="66" name="Rectangle 52"/>
                <p:cNvSpPr>
                  <a:spLocks noChangeArrowheads="1"/>
                </p:cNvSpPr>
                <p:nvPr/>
              </p:nvSpPr>
              <p:spPr bwMode="auto">
                <a:xfrm>
                  <a:off x="912" y="2208"/>
                  <a:ext cx="192" cy="19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grpSp>
              <p:nvGrpSpPr>
                <p:cNvPr id="67" name="Group 53"/>
                <p:cNvGrpSpPr>
                  <a:grpSpLocks/>
                </p:cNvGrpSpPr>
                <p:nvPr/>
              </p:nvGrpSpPr>
              <p:grpSpPr bwMode="auto">
                <a:xfrm>
                  <a:off x="959" y="2244"/>
                  <a:ext cx="99" cy="113"/>
                  <a:chOff x="1437" y="2352"/>
                  <a:chExt cx="99" cy="113"/>
                </a:xfrm>
              </p:grpSpPr>
              <p:sp>
                <p:nvSpPr>
                  <p:cNvPr id="68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1536" y="2369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69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1473" y="235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70" name="AutoShape 56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439" y="2367"/>
                    <a:ext cx="96" cy="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sp>
            <p:nvSpPr>
              <p:cNvPr id="63" name="Oval 57"/>
              <p:cNvSpPr>
                <a:spLocks noChangeArrowheads="1"/>
              </p:cNvSpPr>
              <p:nvPr/>
            </p:nvSpPr>
            <p:spPr bwMode="auto">
              <a:xfrm>
                <a:off x="794" y="906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4" name="Oval 58"/>
              <p:cNvSpPr>
                <a:spLocks noChangeArrowheads="1"/>
              </p:cNvSpPr>
              <p:nvPr/>
            </p:nvSpPr>
            <p:spPr bwMode="auto">
              <a:xfrm>
                <a:off x="733" y="1722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METRO</a:t>
                </a:r>
                <a:endParaRPr lang="en-US" altLang="de-DE" sz="240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Line 59"/>
              <p:cNvSpPr>
                <a:spLocks noChangeShapeType="1"/>
              </p:cNvSpPr>
              <p:nvPr/>
            </p:nvSpPr>
            <p:spPr bwMode="auto">
              <a:xfrm>
                <a:off x="829" y="153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52" name="Text Box 60"/>
            <p:cNvSpPr txBox="1">
              <a:spLocks noChangeArrowheads="1"/>
            </p:cNvSpPr>
            <p:nvPr/>
          </p:nvSpPr>
          <p:spPr bwMode="auto">
            <a:xfrm>
              <a:off x="4290" y="544"/>
              <a:ext cx="357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>
                  <a:solidFill>
                    <a:schemeClr val="tx1"/>
                  </a:solidFill>
                </a:rPr>
                <a:t>PCC</a:t>
              </a:r>
            </a:p>
          </p:txBody>
        </p:sp>
      </p:grpSp>
      <p:grpSp>
        <p:nvGrpSpPr>
          <p:cNvPr id="76" name="Group 61"/>
          <p:cNvGrpSpPr>
            <a:grpSpLocks/>
          </p:cNvGrpSpPr>
          <p:nvPr/>
        </p:nvGrpSpPr>
        <p:grpSpPr bwMode="auto">
          <a:xfrm>
            <a:off x="5028950" y="1788822"/>
            <a:ext cx="890587" cy="2232025"/>
            <a:chOff x="4853" y="815"/>
            <a:chExt cx="623" cy="1441"/>
          </a:xfrm>
        </p:grpSpPr>
        <p:grpSp>
          <p:nvGrpSpPr>
            <p:cNvPr id="77" name="Group 62"/>
            <p:cNvGrpSpPr>
              <a:grpSpLocks/>
            </p:cNvGrpSpPr>
            <p:nvPr/>
          </p:nvGrpSpPr>
          <p:grpSpPr bwMode="auto">
            <a:xfrm>
              <a:off x="4853" y="867"/>
              <a:ext cx="336" cy="1389"/>
              <a:chOff x="1680" y="2208"/>
              <a:chExt cx="336" cy="1389"/>
            </a:xfrm>
          </p:grpSpPr>
          <p:sp>
            <p:nvSpPr>
              <p:cNvPr id="79" name="Line 63"/>
              <p:cNvSpPr>
                <a:spLocks noChangeShapeType="1"/>
              </p:cNvSpPr>
              <p:nvPr/>
            </p:nvSpPr>
            <p:spPr bwMode="auto">
              <a:xfrm>
                <a:off x="1844" y="2733"/>
                <a:ext cx="4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grpSp>
            <p:nvGrpSpPr>
              <p:cNvPr id="80" name="Group 64"/>
              <p:cNvGrpSpPr>
                <a:grpSpLocks/>
              </p:cNvGrpSpPr>
              <p:nvPr/>
            </p:nvGrpSpPr>
            <p:grpSpPr bwMode="auto">
              <a:xfrm>
                <a:off x="1752" y="3117"/>
                <a:ext cx="192" cy="192"/>
                <a:chOff x="1898" y="3117"/>
                <a:chExt cx="208" cy="192"/>
              </a:xfrm>
            </p:grpSpPr>
            <p:sp>
              <p:nvSpPr>
                <p:cNvPr id="87" name="Rectangle 65"/>
                <p:cNvSpPr>
                  <a:spLocks noChangeArrowheads="1"/>
                </p:cNvSpPr>
                <p:nvPr/>
              </p:nvSpPr>
              <p:spPr bwMode="auto">
                <a:xfrm>
                  <a:off x="1898" y="3117"/>
                  <a:ext cx="208" cy="19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grpSp>
              <p:nvGrpSpPr>
                <p:cNvPr id="88" name="Group 66"/>
                <p:cNvGrpSpPr>
                  <a:grpSpLocks/>
                </p:cNvGrpSpPr>
                <p:nvPr/>
              </p:nvGrpSpPr>
              <p:grpSpPr bwMode="auto">
                <a:xfrm>
                  <a:off x="1949" y="3153"/>
                  <a:ext cx="107" cy="113"/>
                  <a:chOff x="1437" y="2352"/>
                  <a:chExt cx="99" cy="113"/>
                </a:xfrm>
              </p:grpSpPr>
              <p:sp>
                <p:nvSpPr>
                  <p:cNvPr id="89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1536" y="2369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90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1473" y="235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91" name="AutoShape 69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439" y="2367"/>
                    <a:ext cx="96" cy="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sp>
            <p:nvSpPr>
              <p:cNvPr id="81" name="Oval 70"/>
              <p:cNvSpPr>
                <a:spLocks noChangeArrowheads="1"/>
              </p:cNvSpPr>
              <p:nvPr/>
            </p:nvSpPr>
            <p:spPr bwMode="auto">
              <a:xfrm>
                <a:off x="1752" y="3405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METRO</a:t>
                </a:r>
              </a:p>
            </p:txBody>
          </p:sp>
          <p:sp>
            <p:nvSpPr>
              <p:cNvPr id="82" name="Line 71"/>
              <p:cNvSpPr>
                <a:spLocks noChangeShapeType="1"/>
              </p:cNvSpPr>
              <p:nvPr/>
            </p:nvSpPr>
            <p:spPr bwMode="auto">
              <a:xfrm>
                <a:off x="1680" y="2232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3" name="Oval 72"/>
              <p:cNvSpPr>
                <a:spLocks noChangeArrowheads="1"/>
              </p:cNvSpPr>
              <p:nvPr/>
            </p:nvSpPr>
            <p:spPr bwMode="auto">
              <a:xfrm>
                <a:off x="1824" y="2208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4" name="Oval 73"/>
              <p:cNvSpPr>
                <a:spLocks noChangeArrowheads="1"/>
              </p:cNvSpPr>
              <p:nvPr/>
            </p:nvSpPr>
            <p:spPr bwMode="auto">
              <a:xfrm>
                <a:off x="1752" y="2541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endParaRPr lang="en-GB" altLang="de-DE" sz="16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Oval 74"/>
              <p:cNvSpPr>
                <a:spLocks noChangeArrowheads="1"/>
              </p:cNvSpPr>
              <p:nvPr/>
            </p:nvSpPr>
            <p:spPr bwMode="auto">
              <a:xfrm>
                <a:off x="1752" y="2397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endParaRPr lang="en-GB" altLang="de-DE" sz="16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Line 75"/>
              <p:cNvSpPr>
                <a:spLocks noChangeShapeType="1"/>
              </p:cNvSpPr>
              <p:nvPr/>
            </p:nvSpPr>
            <p:spPr bwMode="auto">
              <a:xfrm>
                <a:off x="1848" y="225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78" name="Text Box 76"/>
            <p:cNvSpPr txBox="1">
              <a:spLocks noChangeArrowheads="1"/>
            </p:cNvSpPr>
            <p:nvPr/>
          </p:nvSpPr>
          <p:spPr bwMode="auto">
            <a:xfrm>
              <a:off x="5161" y="815"/>
              <a:ext cx="315" cy="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>
                  <a:solidFill>
                    <a:schemeClr val="tx1"/>
                  </a:solidFill>
                </a:rPr>
                <a:t>PCC</a:t>
              </a:r>
            </a:p>
          </p:txBody>
        </p:sp>
      </p:grpSp>
      <p:grpSp>
        <p:nvGrpSpPr>
          <p:cNvPr id="92" name="Group 77"/>
          <p:cNvGrpSpPr>
            <a:grpSpLocks/>
          </p:cNvGrpSpPr>
          <p:nvPr/>
        </p:nvGrpSpPr>
        <p:grpSpPr bwMode="auto">
          <a:xfrm>
            <a:off x="5027865" y="4026230"/>
            <a:ext cx="882650" cy="1866900"/>
            <a:chOff x="3152" y="1820"/>
            <a:chExt cx="662" cy="1336"/>
          </a:xfrm>
        </p:grpSpPr>
        <p:grpSp>
          <p:nvGrpSpPr>
            <p:cNvPr id="93" name="Group 78"/>
            <p:cNvGrpSpPr>
              <a:grpSpLocks/>
            </p:cNvGrpSpPr>
            <p:nvPr/>
          </p:nvGrpSpPr>
          <p:grpSpPr bwMode="auto">
            <a:xfrm>
              <a:off x="3152" y="1865"/>
              <a:ext cx="365" cy="1291"/>
              <a:chOff x="3441" y="2679"/>
              <a:chExt cx="365" cy="1291"/>
            </a:xfrm>
          </p:grpSpPr>
          <p:sp>
            <p:nvSpPr>
              <p:cNvPr id="95" name="Line 79"/>
              <p:cNvSpPr>
                <a:spLocks noChangeShapeType="1"/>
              </p:cNvSpPr>
              <p:nvPr/>
            </p:nvSpPr>
            <p:spPr bwMode="auto">
              <a:xfrm>
                <a:off x="3628" y="3045"/>
                <a:ext cx="0" cy="7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rtl="0" algn="l"/>
                <a:endParaRPr lang="de-DE"/>
              </a:p>
            </p:txBody>
          </p:sp>
          <p:sp>
            <p:nvSpPr>
              <p:cNvPr id="96" name="Rectangle 80"/>
              <p:cNvSpPr>
                <a:spLocks noChangeArrowheads="1"/>
              </p:cNvSpPr>
              <p:nvPr/>
            </p:nvSpPr>
            <p:spPr bwMode="auto">
              <a:xfrm>
                <a:off x="3583" y="3202"/>
                <a:ext cx="75" cy="18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grpSp>
            <p:nvGrpSpPr>
              <p:cNvPr id="97" name="Group 81"/>
              <p:cNvGrpSpPr>
                <a:grpSpLocks/>
              </p:cNvGrpSpPr>
              <p:nvPr/>
            </p:nvGrpSpPr>
            <p:grpSpPr bwMode="auto">
              <a:xfrm>
                <a:off x="3513" y="3490"/>
                <a:ext cx="209" cy="192"/>
                <a:chOff x="912" y="2208"/>
                <a:chExt cx="192" cy="192"/>
              </a:xfrm>
            </p:grpSpPr>
            <p:sp>
              <p:nvSpPr>
                <p:cNvPr id="104" name="Rectangle 82"/>
                <p:cNvSpPr>
                  <a:spLocks noChangeArrowheads="1"/>
                </p:cNvSpPr>
                <p:nvPr/>
              </p:nvSpPr>
              <p:spPr bwMode="auto">
                <a:xfrm>
                  <a:off x="912" y="2208"/>
                  <a:ext cx="192" cy="19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grpSp>
              <p:nvGrpSpPr>
                <p:cNvPr id="105" name="Group 83"/>
                <p:cNvGrpSpPr>
                  <a:grpSpLocks/>
                </p:cNvGrpSpPr>
                <p:nvPr/>
              </p:nvGrpSpPr>
              <p:grpSpPr bwMode="auto">
                <a:xfrm>
                  <a:off x="959" y="2244"/>
                  <a:ext cx="99" cy="113"/>
                  <a:chOff x="1437" y="2352"/>
                  <a:chExt cx="99" cy="113"/>
                </a:xfrm>
              </p:grpSpPr>
              <p:sp>
                <p:nvSpPr>
                  <p:cNvPr id="106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1536" y="2369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107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473" y="235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108" name="AutoShape 86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439" y="2367"/>
                    <a:ext cx="96" cy="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sp>
            <p:nvSpPr>
              <p:cNvPr id="98" name="Oval 87"/>
              <p:cNvSpPr>
                <a:spLocks noChangeArrowheads="1"/>
              </p:cNvSpPr>
              <p:nvPr/>
            </p:nvSpPr>
            <p:spPr bwMode="auto">
              <a:xfrm>
                <a:off x="3513" y="3778"/>
                <a:ext cx="209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METRO</a:t>
                </a:r>
              </a:p>
            </p:txBody>
          </p:sp>
          <p:sp>
            <p:nvSpPr>
              <p:cNvPr id="99" name="Line 88"/>
              <p:cNvSpPr>
                <a:spLocks noChangeShapeType="1"/>
              </p:cNvSpPr>
              <p:nvPr/>
            </p:nvSpPr>
            <p:spPr bwMode="auto">
              <a:xfrm>
                <a:off x="3441" y="2704"/>
                <a:ext cx="365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00" name="Oval 89"/>
              <p:cNvSpPr>
                <a:spLocks noChangeArrowheads="1"/>
              </p:cNvSpPr>
              <p:nvPr/>
            </p:nvSpPr>
            <p:spPr bwMode="auto">
              <a:xfrm>
                <a:off x="3599" y="2679"/>
                <a:ext cx="52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01" name="Oval 90"/>
              <p:cNvSpPr>
                <a:spLocks noChangeArrowheads="1"/>
              </p:cNvSpPr>
              <p:nvPr/>
            </p:nvSpPr>
            <p:spPr bwMode="auto">
              <a:xfrm>
                <a:off x="3548" y="2840"/>
                <a:ext cx="148" cy="13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endParaRPr lang="en-GB" altLang="de-DE" sz="16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2" name="Line 91"/>
              <p:cNvSpPr>
                <a:spLocks noChangeShapeType="1"/>
              </p:cNvSpPr>
              <p:nvPr/>
            </p:nvSpPr>
            <p:spPr bwMode="auto">
              <a:xfrm>
                <a:off x="3628" y="2727"/>
                <a:ext cx="0" cy="1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rtl="0" algn="l"/>
                <a:endParaRPr lang="de-DE"/>
              </a:p>
            </p:txBody>
          </p:sp>
          <p:sp>
            <p:nvSpPr>
              <p:cNvPr id="103" name="Freeform 92"/>
              <p:cNvSpPr>
                <a:spLocks/>
              </p:cNvSpPr>
              <p:nvPr/>
            </p:nvSpPr>
            <p:spPr bwMode="auto">
              <a:xfrm>
                <a:off x="3554" y="2908"/>
                <a:ext cx="74" cy="137"/>
              </a:xfrm>
              <a:custGeom>
                <a:avLst/>
                <a:gdLst>
                  <a:gd name="T0" fmla="*/ 0 w 68"/>
                  <a:gd name="T1" fmla="*/ 0 h 137"/>
                  <a:gd name="T2" fmla="*/ 45 w 68"/>
                  <a:gd name="T3" fmla="*/ 114 h 137"/>
                  <a:gd name="T4" fmla="*/ 134 w 68"/>
                  <a:gd name="T5" fmla="*/ 137 h 1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8" h="137">
                    <a:moveTo>
                      <a:pt x="0" y="0"/>
                    </a:moveTo>
                    <a:cubicBezTo>
                      <a:pt x="6" y="45"/>
                      <a:pt x="12" y="91"/>
                      <a:pt x="23" y="114"/>
                    </a:cubicBezTo>
                    <a:cubicBezTo>
                      <a:pt x="34" y="137"/>
                      <a:pt x="60" y="133"/>
                      <a:pt x="68" y="137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94" name="Text Box 93"/>
            <p:cNvSpPr txBox="1">
              <a:spLocks noChangeArrowheads="1"/>
            </p:cNvSpPr>
            <p:nvPr/>
          </p:nvSpPr>
          <p:spPr bwMode="auto">
            <a:xfrm>
              <a:off x="3477" y="1820"/>
              <a:ext cx="337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>
                  <a:solidFill>
                    <a:schemeClr val="tx1"/>
                  </a:solidFill>
                </a:rPr>
                <a:t>PCC</a:t>
              </a:r>
            </a:p>
          </p:txBody>
        </p:sp>
      </p:grpSp>
      <p:grpSp>
        <p:nvGrpSpPr>
          <p:cNvPr id="109" name="Group 94"/>
          <p:cNvGrpSpPr>
            <a:grpSpLocks/>
          </p:cNvGrpSpPr>
          <p:nvPr/>
        </p:nvGrpSpPr>
        <p:grpSpPr bwMode="auto">
          <a:xfrm>
            <a:off x="6562607" y="4017686"/>
            <a:ext cx="877888" cy="1866900"/>
            <a:chOff x="3628" y="2856"/>
            <a:chExt cx="634" cy="1343"/>
          </a:xfrm>
        </p:grpSpPr>
        <p:grpSp>
          <p:nvGrpSpPr>
            <p:cNvPr id="110" name="Group 95"/>
            <p:cNvGrpSpPr>
              <a:grpSpLocks/>
            </p:cNvGrpSpPr>
            <p:nvPr/>
          </p:nvGrpSpPr>
          <p:grpSpPr bwMode="auto">
            <a:xfrm>
              <a:off x="3628" y="2908"/>
              <a:ext cx="336" cy="1291"/>
              <a:chOff x="4241" y="2047"/>
              <a:chExt cx="336" cy="1291"/>
            </a:xfrm>
          </p:grpSpPr>
          <p:sp>
            <p:nvSpPr>
              <p:cNvPr id="112" name="Line 96"/>
              <p:cNvSpPr>
                <a:spLocks noChangeShapeType="1"/>
              </p:cNvSpPr>
              <p:nvPr/>
            </p:nvSpPr>
            <p:spPr bwMode="auto">
              <a:xfrm>
                <a:off x="4399" y="2413"/>
                <a:ext cx="0" cy="7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rtl="0" algn="l"/>
                <a:endParaRPr lang="de-DE"/>
              </a:p>
            </p:txBody>
          </p:sp>
          <p:grpSp>
            <p:nvGrpSpPr>
              <p:cNvPr id="113" name="Group 97"/>
              <p:cNvGrpSpPr>
                <a:grpSpLocks/>
              </p:cNvGrpSpPr>
              <p:nvPr/>
            </p:nvGrpSpPr>
            <p:grpSpPr bwMode="auto">
              <a:xfrm>
                <a:off x="4301" y="2858"/>
                <a:ext cx="192" cy="192"/>
                <a:chOff x="912" y="2208"/>
                <a:chExt cx="192" cy="192"/>
              </a:xfrm>
            </p:grpSpPr>
            <p:sp>
              <p:nvSpPr>
                <p:cNvPr id="120" name="Rectangle 98"/>
                <p:cNvSpPr>
                  <a:spLocks noChangeArrowheads="1"/>
                </p:cNvSpPr>
                <p:nvPr/>
              </p:nvSpPr>
              <p:spPr bwMode="auto">
                <a:xfrm>
                  <a:off x="912" y="2208"/>
                  <a:ext cx="192" cy="19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grpSp>
              <p:nvGrpSpPr>
                <p:cNvPr id="121" name="Group 99"/>
                <p:cNvGrpSpPr>
                  <a:grpSpLocks/>
                </p:cNvGrpSpPr>
                <p:nvPr/>
              </p:nvGrpSpPr>
              <p:grpSpPr bwMode="auto">
                <a:xfrm>
                  <a:off x="959" y="2244"/>
                  <a:ext cx="99" cy="113"/>
                  <a:chOff x="1437" y="2352"/>
                  <a:chExt cx="99" cy="113"/>
                </a:xfrm>
              </p:grpSpPr>
              <p:sp>
                <p:nvSpPr>
                  <p:cNvPr id="122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536" y="2369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123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1473" y="235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rtl="0" algn="l"/>
                    <a:endParaRPr lang="de-DE"/>
                  </a:p>
                </p:txBody>
              </p:sp>
              <p:sp>
                <p:nvSpPr>
                  <p:cNvPr id="124" name="AutoShape 102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439" y="2367"/>
                    <a:ext cx="96" cy="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rgbClr val="000000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rtl="0" algn="l"/>
                    <a:endParaRPr lang="de-DE" altLang="de-DE"/>
                  </a:p>
                </p:txBody>
              </p:sp>
            </p:grpSp>
          </p:grpSp>
          <p:sp>
            <p:nvSpPr>
              <p:cNvPr id="114" name="Oval 103"/>
              <p:cNvSpPr>
                <a:spLocks noChangeArrowheads="1"/>
              </p:cNvSpPr>
              <p:nvPr/>
            </p:nvSpPr>
            <p:spPr bwMode="auto">
              <a:xfrm>
                <a:off x="4301" y="3146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r>
                  <a:rPr lang="en-US" altLang="de-DE" sz="16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METRO</a:t>
                </a:r>
              </a:p>
            </p:txBody>
          </p:sp>
          <p:sp>
            <p:nvSpPr>
              <p:cNvPr id="115" name="Line 104"/>
              <p:cNvSpPr>
                <a:spLocks noChangeShapeType="1"/>
              </p:cNvSpPr>
              <p:nvPr/>
            </p:nvSpPr>
            <p:spPr bwMode="auto">
              <a:xfrm>
                <a:off x="4241" y="2072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116" name="Oval 105"/>
              <p:cNvSpPr>
                <a:spLocks noChangeArrowheads="1"/>
              </p:cNvSpPr>
              <p:nvPr/>
            </p:nvSpPr>
            <p:spPr bwMode="auto">
              <a:xfrm>
                <a:off x="4374" y="2047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117" name="Oval 106"/>
              <p:cNvSpPr>
                <a:spLocks noChangeArrowheads="1"/>
              </p:cNvSpPr>
              <p:nvPr/>
            </p:nvSpPr>
            <p:spPr bwMode="auto">
              <a:xfrm>
                <a:off x="4331" y="2208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rtl="0"/>
                <a:endParaRPr lang="en-GB" altLang="de-DE" sz="16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8" name="Line 107"/>
              <p:cNvSpPr>
                <a:spLocks noChangeShapeType="1"/>
              </p:cNvSpPr>
              <p:nvPr/>
            </p:nvSpPr>
            <p:spPr bwMode="auto">
              <a:xfrm>
                <a:off x="4399" y="2095"/>
                <a:ext cx="0" cy="1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rtl="0" algn="l"/>
                <a:endParaRPr lang="de-DE"/>
              </a:p>
            </p:txBody>
          </p:sp>
          <p:sp>
            <p:nvSpPr>
              <p:cNvPr id="119" name="Freeform 108"/>
              <p:cNvSpPr>
                <a:spLocks/>
              </p:cNvSpPr>
              <p:nvPr/>
            </p:nvSpPr>
            <p:spPr bwMode="auto">
              <a:xfrm>
                <a:off x="4331" y="2276"/>
                <a:ext cx="68" cy="137"/>
              </a:xfrm>
              <a:custGeom>
                <a:avLst/>
                <a:gdLst>
                  <a:gd name="T0" fmla="*/ 0 w 68"/>
                  <a:gd name="T1" fmla="*/ 0 h 137"/>
                  <a:gd name="T2" fmla="*/ 23 w 68"/>
                  <a:gd name="T3" fmla="*/ 114 h 137"/>
                  <a:gd name="T4" fmla="*/ 68 w 68"/>
                  <a:gd name="T5" fmla="*/ 137 h 1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8" h="137">
                    <a:moveTo>
                      <a:pt x="0" y="0"/>
                    </a:moveTo>
                    <a:cubicBezTo>
                      <a:pt x="6" y="45"/>
                      <a:pt x="12" y="91"/>
                      <a:pt x="23" y="114"/>
                    </a:cubicBezTo>
                    <a:cubicBezTo>
                      <a:pt x="34" y="137"/>
                      <a:pt x="60" y="133"/>
                      <a:pt x="68" y="137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rtl="0" algn="l"/>
                <a:endParaRPr lang="de-DE"/>
              </a:p>
            </p:txBody>
          </p:sp>
        </p:grpSp>
        <p:sp>
          <p:nvSpPr>
            <p:cNvPr id="111" name="Text Box 109"/>
            <p:cNvSpPr txBox="1">
              <a:spLocks noChangeArrowheads="1"/>
            </p:cNvSpPr>
            <p:nvPr/>
          </p:nvSpPr>
          <p:spPr bwMode="auto">
            <a:xfrm>
              <a:off x="3937" y="2856"/>
              <a:ext cx="325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>
                  <a:solidFill>
                    <a:schemeClr val="tx1"/>
                  </a:solidFill>
                </a:rPr>
                <a:t>PCC</a:t>
              </a:r>
            </a:p>
          </p:txBody>
        </p:sp>
      </p:grpSp>
      <p:sp>
        <p:nvSpPr>
          <p:cNvPr id="125" name="Text Box 110"/>
          <p:cNvSpPr txBox="1">
            <a:spLocks noChangeArrowheads="1"/>
          </p:cNvSpPr>
          <p:nvPr/>
        </p:nvSpPr>
        <p:spPr bwMode="auto">
          <a:xfrm>
            <a:off x="5565895" y="3575646"/>
            <a:ext cx="3148013" cy="336550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30000"/>
              </a:spcBef>
            </a:pPr>
            <a:r>
              <a:rPr lang="en-US" altLang="de-DE" sz="1600" dirty="0">
                <a:solidFill>
                  <a:schemeClr val="tx1"/>
                </a:solidFill>
              </a:rPr>
              <a:t>PCC:</a:t>
            </a:r>
            <a:r>
              <a:rPr lang="en-US" altLang="de-DE" sz="1600" u="sng" dirty="0">
                <a:solidFill>
                  <a:schemeClr val="tx1"/>
                </a:solidFill>
              </a:rPr>
              <a:t>PAG</a:t>
            </a:r>
            <a:r>
              <a:rPr lang="en-US" altLang="de-DE" sz="1600" dirty="0">
                <a:solidFill>
                  <a:schemeClr val="tx1"/>
                </a:solidFill>
              </a:rPr>
              <a:t>ungüento de</a:t>
            </a:r>
            <a:r>
              <a:rPr lang="en-US" altLang="de-DE" sz="1600" u="sng" dirty="0">
                <a:solidFill>
                  <a:schemeClr val="tx1"/>
                </a:solidFill>
              </a:rPr>
              <a:t>C</a:t>
            </a:r>
            <a:r>
              <a:rPr lang="en-US" altLang="de-DE" sz="1600" dirty="0">
                <a:solidFill>
                  <a:schemeClr val="tx1"/>
                </a:solidFill>
              </a:rPr>
              <a:t>común</a:t>
            </a:r>
            <a:r>
              <a:rPr lang="en-US" altLang="de-DE" sz="1600" u="sng" dirty="0">
                <a:solidFill>
                  <a:schemeClr val="tx1"/>
                </a:solidFill>
              </a:rPr>
              <a:t>C</a:t>
            </a:r>
            <a:r>
              <a:rPr lang="en-US" altLang="de-DE" sz="1600" dirty="0">
                <a:solidFill>
                  <a:schemeClr val="tx1"/>
                </a:solidFill>
              </a:rPr>
              <a:t>acoplamiento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303373" y="2199407"/>
            <a:ext cx="426862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Un estrangulador de conmutación por unidad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tu</a:t>
            </a:r>
            <a:r>
              <a:rPr lang="en-US" altLang="de-DE" sz="1400" baseline="-25000" dirty="0">
                <a:sym typeface="Symbol" panose="05050102010706020507" pitchFamily="18" charset="2"/>
              </a:rPr>
              <a:t>k</a:t>
            </a:r>
            <a:r>
              <a:rPr lang="en-US" altLang="de-DE" sz="1400" dirty="0">
                <a:sym typeface="Symbol" panose="05050102010706020507" pitchFamily="18" charset="2"/>
              </a:rPr>
              <a:t>= 1% 40% muescas de voltaje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tu</a:t>
            </a:r>
            <a:r>
              <a:rPr lang="en-US" altLang="de-DE" sz="1400" baseline="-25000" dirty="0">
                <a:sym typeface="Symbol" panose="05050102010706020507" pitchFamily="18" charset="2"/>
              </a:rPr>
              <a:t>k</a:t>
            </a:r>
            <a:r>
              <a:rPr lang="en-US" altLang="de-DE" sz="1400" dirty="0">
                <a:sym typeface="Symbol" panose="05050102010706020507" pitchFamily="18" charset="2"/>
              </a:rPr>
              <a:t>= 4% 20% muescas de voltaje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endParaRPr lang="en-US" altLang="de-DE" sz="1400" dirty="0">
              <a:sym typeface="Symbol" panose="05050102010706020507" pitchFamily="18" charset="2"/>
            </a:endParaRP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Transformador separado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tu</a:t>
            </a:r>
            <a:r>
              <a:rPr lang="en-US" altLang="de-DE" sz="1400" baseline="-25000" dirty="0">
                <a:sym typeface="Symbol" panose="05050102010706020507" pitchFamily="18" charset="2"/>
              </a:rPr>
              <a:t>k</a:t>
            </a:r>
            <a:r>
              <a:rPr lang="en-US" altLang="de-DE" sz="1400" dirty="0">
                <a:sym typeface="Symbol" panose="05050102010706020507" pitchFamily="18" charset="2"/>
              </a:rPr>
              <a:t>= 1 … 10%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endParaRPr lang="en-US" altLang="de-DE" sz="1400" dirty="0">
              <a:sym typeface="Symbol" panose="05050102010706020507" pitchFamily="18" charset="2"/>
            </a:endParaRP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Solución para una excitación de campo externo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El estrangulador de conmutación se implementa en el excitador de campo</a:t>
            </a:r>
            <a:br>
              <a:rPr lang="en-US" altLang="de-DE" sz="1400" dirty="0">
                <a:sym typeface="Symbol" panose="05050102010706020507" pitchFamily="18" charset="2"/>
              </a:rPr>
            </a:br>
            <a:r>
              <a:rPr lang="en-US" altLang="de-DE" sz="1400" dirty="0">
                <a:sym typeface="Symbol" panose="05050102010706020507" pitchFamily="18" charset="2"/>
              </a:rPr>
              <a:t>(DCF803-0050 / 804-0050)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>
                <a:sym typeface="Symbol" panose="05050102010706020507" pitchFamily="18" charset="2"/>
              </a:rPr>
              <a:t>El estrangulador de conmutación no está implementado en el excitador de campo</a:t>
            </a:r>
            <a:br>
              <a:rPr lang="en-US" altLang="de-DE" sz="1400">
                <a:sym typeface="Symbol" panose="05050102010706020507" pitchFamily="18" charset="2"/>
              </a:rPr>
            </a:br>
            <a:r>
              <a:rPr lang="en-US" altLang="de-DE" sz="1400">
                <a:sym typeface="Symbol" panose="05050102010706020507" pitchFamily="18" charset="2"/>
              </a:rPr>
              <a:t>(DCF803-0016, DCF803-0035</a:t>
            </a:r>
            <a:r>
              <a:rPr lang="en-US" altLang="de-DE" sz="1400" dirty="0">
                <a:sym typeface="Symbol" panose="05050102010706020507" pitchFamily="18" charset="2"/>
              </a:rPr>
              <a:t>)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64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30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6" y="1429115"/>
            <a:ext cx="3812280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Convertidor de corriente en un variador de CC</a:t>
            </a:r>
            <a:endParaRPr lang="en-US" sz="1000" dirty="0"/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977491"/>
              </p:ext>
            </p:extLst>
          </p:nvPr>
        </p:nvGraphicFramePr>
        <p:xfrm>
          <a:off x="1803164" y="1793153"/>
          <a:ext cx="5536102" cy="4253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Visio" r:id="rId5" imgW="16084582" imgH="12357687" progId="Visio.Drawing.11">
                  <p:embed/>
                </p:oleObj>
              </mc:Choice>
              <mc:Fallback>
                <p:oleObj name="Visio" r:id="rId5" imgW="16084582" imgH="12357687" progId="Visio.Drawing.11">
                  <p:embed/>
                  <p:pic>
                    <p:nvPicPr>
                      <p:cNvPr id="1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164" y="1793153"/>
                        <a:ext cx="5536102" cy="42537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7075918" y="1853221"/>
            <a:ext cx="1817257" cy="406021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Corriente media: yo</a:t>
            </a:r>
            <a:r>
              <a:rPr lang="en-US" altLang="de-DE" baseline="-25000" dirty="0"/>
              <a:t>d</a:t>
            </a:r>
          </a:p>
          <a:p>
            <a:pPr rtl="0" algn="l"/>
            <a:endParaRPr lang="en-US" altLang="de-DE" sz="800" dirty="0"/>
          </a:p>
          <a:p>
            <a:pPr rtl="0" algn="l"/>
            <a:r>
              <a:rPr lang="en-US" altLang="de-DE" dirty="0"/>
              <a:t>Corriente CC en un brazo de tiristor:</a:t>
            </a:r>
            <a:br>
              <a:rPr lang="en-US" altLang="de-DE" baseline="-25000" dirty="0"/>
            </a:br>
            <a:r>
              <a:rPr lang="en-US" altLang="de-DE" dirty="0"/>
              <a:t>yo</a:t>
            </a:r>
            <a:r>
              <a:rPr lang="en-US" altLang="de-DE" baseline="-25000" dirty="0"/>
              <a:t>V2</a:t>
            </a:r>
            <a:r>
              <a:rPr lang="en-US" altLang="de-DE" dirty="0"/>
              <a:t>, YO</a:t>
            </a:r>
            <a:r>
              <a:rPr lang="en-US" altLang="de-DE" baseline="-25000" dirty="0"/>
              <a:t>V3</a:t>
            </a:r>
            <a:r>
              <a:rPr lang="en-US" altLang="de-DE" dirty="0"/>
              <a:t>, YO</a:t>
            </a:r>
            <a:r>
              <a:rPr lang="en-US" altLang="de-DE" baseline="-25000" dirty="0"/>
              <a:t>V4</a:t>
            </a:r>
            <a:r>
              <a:rPr lang="en-US" altLang="de-DE" dirty="0"/>
              <a:t> </a:t>
            </a:r>
            <a:br>
              <a:rPr lang="en-US" altLang="de-DE" dirty="0"/>
            </a:br>
            <a:r>
              <a:rPr lang="en-US" altLang="de-DE" dirty="0"/>
              <a:t>120° de ancho</a:t>
            </a:r>
          </a:p>
          <a:p>
            <a:pPr rtl="0" algn="l"/>
            <a:endParaRPr lang="en-US" altLang="de-DE" sz="400" dirty="0"/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Corriente CA en la red</a:t>
            </a:r>
            <a:br>
              <a:rPr lang="en-US" altLang="de-DE" dirty="0"/>
            </a:br>
            <a:r>
              <a:rPr lang="en-US" altLang="de-DE" dirty="0"/>
              <a:t>yo</a:t>
            </a:r>
            <a:r>
              <a:rPr lang="en-US" altLang="de-DE" baseline="-25000" dirty="0"/>
              <a:t>L1</a:t>
            </a:r>
            <a:r>
              <a:rPr lang="en-US" altLang="de-DE" dirty="0"/>
              <a:t>, YO</a:t>
            </a:r>
            <a:r>
              <a:rPr lang="en-US" altLang="de-DE" baseline="-25000" dirty="0"/>
              <a:t>L2</a:t>
            </a:r>
            <a:r>
              <a:rPr lang="en-US" altLang="de-DE" dirty="0"/>
              <a:t>, YO</a:t>
            </a:r>
            <a:r>
              <a:rPr lang="en-US" altLang="de-DE" baseline="-25000" dirty="0"/>
              <a:t>L3</a:t>
            </a:r>
            <a:r>
              <a:rPr lang="en-US" altLang="de-DE" dirty="0"/>
              <a:t> </a:t>
            </a:r>
          </a:p>
          <a:p>
            <a:pPr lvl="1" rtl="0" algn="l"/>
            <a:r>
              <a:rPr lang="en-US" altLang="de-DE" dirty="0"/>
              <a:t>120°: yo</a:t>
            </a:r>
            <a:r>
              <a:rPr lang="en-US" altLang="de-DE" baseline="-25000" dirty="0"/>
              <a:t>d</a:t>
            </a:r>
          </a:p>
          <a:p>
            <a:pPr lvl="1" rtl="0" algn="l"/>
            <a:r>
              <a:rPr lang="en-US" altLang="de-DE" dirty="0"/>
              <a:t>60° : 0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5199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Cálculos</a:t>
            </a:r>
            <a:endParaRPr lang="en-US" altLang="en-US" dirty="0"/>
          </a:p>
          <a:p>
            <a:pPr rtl="0" algn="l"/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31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29259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baseline="-25000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2" y="1816571"/>
            <a:ext cx="4588325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Voltaje de armadura de la unidad de 2 cuadrantes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26" name="Group 7"/>
          <p:cNvGrpSpPr>
            <a:grpSpLocks/>
          </p:cNvGrpSpPr>
          <p:nvPr/>
        </p:nvGrpSpPr>
        <p:grpSpPr bwMode="auto">
          <a:xfrm>
            <a:off x="4686243" y="3637661"/>
            <a:ext cx="3024193" cy="2216641"/>
            <a:chOff x="3786" y="1985"/>
            <a:chExt cx="1762" cy="1266"/>
          </a:xfrm>
        </p:grpSpPr>
        <p:grpSp>
          <p:nvGrpSpPr>
            <p:cNvPr id="127" name="Group 8"/>
            <p:cNvGrpSpPr>
              <a:grpSpLocks/>
            </p:cNvGrpSpPr>
            <p:nvPr/>
          </p:nvGrpSpPr>
          <p:grpSpPr bwMode="auto">
            <a:xfrm>
              <a:off x="3786" y="1985"/>
              <a:ext cx="1762" cy="1245"/>
              <a:chOff x="4236" y="2501"/>
              <a:chExt cx="1908" cy="1245"/>
            </a:xfrm>
          </p:grpSpPr>
          <p:sp>
            <p:nvSpPr>
              <p:cNvPr id="130" name="Text Box 9"/>
              <p:cNvSpPr txBox="1">
                <a:spLocks noChangeArrowheads="1"/>
              </p:cNvSpPr>
              <p:nvPr/>
            </p:nvSpPr>
            <p:spPr bwMode="auto">
              <a:xfrm>
                <a:off x="4236" y="2501"/>
                <a:ext cx="1592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r>
                  <a:rPr lang="en-US" altLang="de-DE" sz="1400" u="sng" dirty="0">
                    <a:solidFill>
                      <a:schemeClr val="tx1"/>
                    </a:solidFill>
                  </a:rPr>
                  <a:t>Característica de la fuente de voltaje:</a:t>
                </a:r>
              </a:p>
            </p:txBody>
          </p:sp>
          <p:grpSp>
            <p:nvGrpSpPr>
              <p:cNvPr id="131" name="Group 10"/>
              <p:cNvGrpSpPr>
                <a:grpSpLocks/>
              </p:cNvGrpSpPr>
              <p:nvPr/>
            </p:nvGrpSpPr>
            <p:grpSpPr bwMode="auto">
              <a:xfrm>
                <a:off x="4368" y="2697"/>
                <a:ext cx="1776" cy="1049"/>
                <a:chOff x="4368" y="2640"/>
                <a:chExt cx="1776" cy="1104"/>
              </a:xfrm>
            </p:grpSpPr>
            <p:sp>
              <p:nvSpPr>
                <p:cNvPr id="132" name="Rectangle 11"/>
                <p:cNvSpPr>
                  <a:spLocks noChangeArrowheads="1"/>
                </p:cNvSpPr>
                <p:nvPr/>
              </p:nvSpPr>
              <p:spPr bwMode="auto">
                <a:xfrm>
                  <a:off x="4368" y="2640"/>
                  <a:ext cx="1776" cy="11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3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512" y="2640"/>
                  <a:ext cx="237" cy="1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r>
                    <a:rPr lang="de-DE" altLang="de-DE" sz="1000">
                      <a:solidFill>
                        <a:schemeClr val="tx1"/>
                      </a:solidFill>
                    </a:rPr>
                    <a:t>tu</a:t>
                  </a:r>
                  <a:r>
                    <a:rPr lang="de-DE" altLang="de-DE" sz="1000" baseline="-25000">
                      <a:solidFill>
                        <a:schemeClr val="tx1"/>
                      </a:solidFill>
                    </a:rPr>
                    <a:t>d</a:t>
                  </a:r>
                  <a:endParaRPr lang="de-DE" altLang="de-DE" sz="1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4800" y="2832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35" name="Freeform 14"/>
                <p:cNvSpPr>
                  <a:spLocks/>
                </p:cNvSpPr>
                <p:nvPr/>
              </p:nvSpPr>
              <p:spPr bwMode="auto">
                <a:xfrm>
                  <a:off x="4368" y="2832"/>
                  <a:ext cx="1776" cy="768"/>
                </a:xfrm>
                <a:custGeom>
                  <a:avLst/>
                  <a:gdLst>
                    <a:gd name="T0" fmla="*/ 0 w 1344"/>
                    <a:gd name="T1" fmla="*/ 384 h 768"/>
                    <a:gd name="T2" fmla="*/ 3124 w 1344"/>
                    <a:gd name="T3" fmla="*/ 0 h 768"/>
                    <a:gd name="T4" fmla="*/ 6244 w 1344"/>
                    <a:gd name="T5" fmla="*/ 384 h 768"/>
                    <a:gd name="T6" fmla="*/ 9373 w 1344"/>
                    <a:gd name="T7" fmla="*/ 768 h 768"/>
                    <a:gd name="T8" fmla="*/ 12495 w 1344"/>
                    <a:gd name="T9" fmla="*/ 384 h 7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4" h="768">
                      <a:moveTo>
                        <a:pt x="0" y="384"/>
                      </a:moveTo>
                      <a:cubicBezTo>
                        <a:pt x="112" y="192"/>
                        <a:pt x="224" y="0"/>
                        <a:pt x="336" y="0"/>
                      </a:cubicBezTo>
                      <a:cubicBezTo>
                        <a:pt x="448" y="0"/>
                        <a:pt x="560" y="256"/>
                        <a:pt x="672" y="384"/>
                      </a:cubicBezTo>
                      <a:cubicBezTo>
                        <a:pt x="784" y="512"/>
                        <a:pt x="896" y="768"/>
                        <a:pt x="1008" y="768"/>
                      </a:cubicBezTo>
                      <a:cubicBezTo>
                        <a:pt x="1120" y="768"/>
                        <a:pt x="1232" y="576"/>
                        <a:pt x="1344" y="38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36" name="Rectangle 15"/>
                <p:cNvSpPr>
                  <a:spLocks noChangeArrowheads="1"/>
                </p:cNvSpPr>
                <p:nvPr/>
              </p:nvSpPr>
              <p:spPr bwMode="auto">
                <a:xfrm>
                  <a:off x="5712" y="3216"/>
                  <a:ext cx="432" cy="4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37" name="Line 16"/>
                <p:cNvSpPr>
                  <a:spLocks noChangeShapeType="1"/>
                </p:cNvSpPr>
                <p:nvPr/>
              </p:nvSpPr>
              <p:spPr bwMode="auto">
                <a:xfrm>
                  <a:off x="4800" y="3216"/>
                  <a:ext cx="12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38" name="Rectangle 17"/>
                <p:cNvSpPr>
                  <a:spLocks noChangeArrowheads="1"/>
                </p:cNvSpPr>
                <p:nvPr/>
              </p:nvSpPr>
              <p:spPr bwMode="auto">
                <a:xfrm>
                  <a:off x="4368" y="2832"/>
                  <a:ext cx="432" cy="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endParaRPr lang="de-DE" altLang="de-DE"/>
                </a:p>
              </p:txBody>
            </p:sp>
            <p:sp>
              <p:nvSpPr>
                <p:cNvPr id="139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4800" y="2640"/>
                  <a:ext cx="0" cy="11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rtl="0" algn="l"/>
                  <a:endParaRPr lang="de-DE"/>
                </a:p>
              </p:txBody>
            </p:sp>
            <p:sp>
              <p:nvSpPr>
                <p:cNvPr id="140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855" y="3298"/>
                  <a:ext cx="166" cy="1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r>
                    <a:rPr lang="de-DE" altLang="de-DE" sz="1000">
                      <a:solidFill>
                        <a:schemeClr val="tx1"/>
                      </a:solidFill>
                      <a:latin typeface="Symbol" panose="05050102010706020507" pitchFamily="18" charset="2"/>
                    </a:rPr>
                    <a:t>un</a:t>
                  </a:r>
                </a:p>
              </p:txBody>
            </p:sp>
            <p:sp>
              <p:nvSpPr>
                <p:cNvPr id="14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280" y="2832"/>
                  <a:ext cx="636" cy="1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rtl="0" algn="l"/>
                  <a:r>
                    <a:rPr lang="en-US" altLang="de-DE" sz="1000">
                      <a:solidFill>
                        <a:schemeClr val="tx1"/>
                      </a:solidFill>
                    </a:rPr>
                    <a:t>tu</a:t>
                  </a:r>
                  <a:r>
                    <a:rPr lang="en-US" altLang="de-DE" sz="1000" baseline="-25000">
                      <a:solidFill>
                        <a:schemeClr val="tx1"/>
                      </a:solidFill>
                    </a:rPr>
                    <a:t>d</a:t>
                  </a:r>
                  <a:r>
                    <a:rPr lang="en-US" altLang="de-DE" sz="1000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de-DE" sz="1000">
                      <a:solidFill>
                        <a:schemeClr val="tx1"/>
                      </a:solidFill>
                      <a:sym typeface="Symbol" panose="05050102010706020507" pitchFamily="18" charset="2"/>
                    </a:rPr>
                    <a:t> porque </a:t>
                  </a:r>
                  <a:endParaRPr lang="en-US" altLang="de-DE" sz="10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28" name="Line 21"/>
            <p:cNvSpPr>
              <a:spLocks noChangeShapeType="1"/>
            </p:cNvSpPr>
            <p:nvPr/>
          </p:nvSpPr>
          <p:spPr bwMode="auto">
            <a:xfrm>
              <a:off x="4464" y="3012"/>
              <a:ext cx="90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516" y="3109"/>
              <a:ext cx="831" cy="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 dirty="0">
                  <a:solidFill>
                    <a:schemeClr val="tx1"/>
                  </a:solidFill>
                </a:rPr>
                <a:t>Ángulo máximo de disparo</a:t>
              </a:r>
            </a:p>
          </p:txBody>
        </p:sp>
      </p:grpSp>
      <p:graphicFrame>
        <p:nvGraphicFramePr>
          <p:cNvPr id="142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03558"/>
              </p:ext>
            </p:extLst>
          </p:nvPr>
        </p:nvGraphicFramePr>
        <p:xfrm>
          <a:off x="4767325" y="1802793"/>
          <a:ext cx="3168650" cy="180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Visio" r:id="rId5" imgW="2017538" imgH="1147429" progId="Visio.Drawing.11">
                  <p:embed/>
                </p:oleObj>
              </mc:Choice>
              <mc:Fallback>
                <p:oleObj name="Visio" r:id="rId5" imgW="2017538" imgH="1147429" progId="Visio.Drawing.11">
                  <p:embed/>
                  <p:pic>
                    <p:nvPicPr>
                      <p:cNvPr id="142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7325" y="1802793"/>
                        <a:ext cx="3168650" cy="180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302170" y="2199014"/>
            <a:ext cx="4284662" cy="36500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Voltaje máximo del motor de accionamiento de 2 cuadrantes</a:t>
            </a:r>
          </a:p>
          <a:p>
            <a:pPr lvl="1" rtl="0" algn="l"/>
            <a:r>
              <a:rPr lang="en-US" altLang="de-DE" dirty="0"/>
              <a:t>Ángulo de disparo entre 15° y 90°</a:t>
            </a:r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Por ejemplo:</a:t>
            </a:r>
          </a:p>
          <a:p>
            <a:pPr rtl="0" algn="l">
              <a:buFont typeface="Wingdings" panose="05000000000000000000" pitchFamily="2" charset="2"/>
              <a:buNone/>
            </a:pPr>
            <a:endParaRPr lang="en-US" altLang="de-DE" dirty="0"/>
          </a:p>
        </p:txBody>
      </p:sp>
      <p:graphicFrame>
        <p:nvGraphicFramePr>
          <p:cNvPr id="2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555715"/>
              </p:ext>
            </p:extLst>
          </p:nvPr>
        </p:nvGraphicFramePr>
        <p:xfrm>
          <a:off x="285079" y="4054635"/>
          <a:ext cx="428466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7" imgW="2794000" imgH="228600" progId="Equation.3">
                  <p:embed/>
                </p:oleObj>
              </mc:Choice>
              <mc:Fallback>
                <p:oleObj name="Equation" r:id="rId7" imgW="2794000" imgH="228600" progId="Equation.3">
                  <p:embed/>
                  <p:pic>
                    <p:nvPicPr>
                      <p:cNvPr id="29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79" y="4054635"/>
                        <a:ext cx="4284662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570439"/>
              </p:ext>
            </p:extLst>
          </p:nvPr>
        </p:nvGraphicFramePr>
        <p:xfrm>
          <a:off x="285079" y="3416460"/>
          <a:ext cx="287178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9" imgW="1752600" imgH="254000" progId="Equation.3">
                  <p:embed/>
                </p:oleObj>
              </mc:Choice>
              <mc:Fallback>
                <p:oleObj name="Equation" r:id="rId9" imgW="1752600" imgH="254000" progId="Equation.3">
                  <p:embed/>
                  <p:pic>
                    <p:nvPicPr>
                      <p:cNvPr id="3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79" y="3416460"/>
                        <a:ext cx="2871787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73589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Cálculos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32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29259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baseline="-25000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77492" y="1816571"/>
            <a:ext cx="4588325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Voltaje de armadura de la unidad de 4 cuadrantes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302170" y="2199014"/>
            <a:ext cx="4284662" cy="36500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Tensión máxima del motor de accionamiento de 4 cuadrantes</a:t>
            </a:r>
          </a:p>
          <a:p>
            <a:pPr lvl="1" rtl="0" algn="l"/>
            <a:r>
              <a:rPr lang="en-US" altLang="de-DE" dirty="0"/>
              <a:t>Ángulo de disparo entre 30° y 150°</a:t>
            </a:r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Por ejemplo:</a:t>
            </a:r>
          </a:p>
          <a:p>
            <a:pPr rtl="0" algn="l"/>
            <a:endParaRPr lang="en-US" altLang="de-DE" dirty="0"/>
          </a:p>
        </p:txBody>
      </p:sp>
      <p:grpSp>
        <p:nvGrpSpPr>
          <p:cNvPr id="31" name="Group 4"/>
          <p:cNvGrpSpPr>
            <a:grpSpLocks/>
          </p:cNvGrpSpPr>
          <p:nvPr/>
        </p:nvGrpSpPr>
        <p:grpSpPr bwMode="auto">
          <a:xfrm>
            <a:off x="4673694" y="1783477"/>
            <a:ext cx="3181353" cy="2032000"/>
            <a:chOff x="508" y="2459"/>
            <a:chExt cx="2004" cy="1280"/>
          </a:xfrm>
        </p:grpSpPr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508" y="2459"/>
              <a:ext cx="20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1400" u="sng" dirty="0">
                  <a:solidFill>
                    <a:schemeClr val="tx1"/>
                  </a:solidFill>
                </a:rPr>
                <a:t>Característica de fuente de tensión positiva:</a:t>
              </a:r>
            </a:p>
          </p:txBody>
        </p:sp>
        <p:sp>
          <p:nvSpPr>
            <p:cNvPr id="33" name="Rectangle 6"/>
            <p:cNvSpPr>
              <a:spLocks noChangeArrowheads="1"/>
            </p:cNvSpPr>
            <p:nvPr/>
          </p:nvSpPr>
          <p:spPr bwMode="auto">
            <a:xfrm>
              <a:off x="630" y="2655"/>
              <a:ext cx="1640" cy="1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763" y="2655"/>
              <a:ext cx="219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de-DE" altLang="de-DE" sz="1000">
                  <a:solidFill>
                    <a:schemeClr val="tx1"/>
                  </a:solidFill>
                </a:rPr>
                <a:t>tu</a:t>
              </a:r>
              <a:r>
                <a:rPr lang="de-DE" altLang="de-DE" sz="1000" baseline="-25000">
                  <a:solidFill>
                    <a:schemeClr val="tx1"/>
                  </a:solidFill>
                </a:rPr>
                <a:t>d</a:t>
              </a: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35" name="Line 8"/>
            <p:cNvSpPr>
              <a:spLocks noChangeShapeType="1"/>
            </p:cNvSpPr>
            <p:nvPr/>
          </p:nvSpPr>
          <p:spPr bwMode="auto">
            <a:xfrm flipV="1">
              <a:off x="1029" y="2837"/>
              <a:ext cx="0" cy="3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630" y="2837"/>
              <a:ext cx="1640" cy="730"/>
            </a:xfrm>
            <a:custGeom>
              <a:avLst/>
              <a:gdLst>
                <a:gd name="T0" fmla="*/ 0 w 1344"/>
                <a:gd name="T1" fmla="*/ 256 h 768"/>
                <a:gd name="T2" fmla="*/ 1650 w 1344"/>
                <a:gd name="T3" fmla="*/ 0 h 768"/>
                <a:gd name="T4" fmla="*/ 3302 w 1344"/>
                <a:gd name="T5" fmla="*/ 256 h 768"/>
                <a:gd name="T6" fmla="*/ 4955 w 1344"/>
                <a:gd name="T7" fmla="*/ 512 h 768"/>
                <a:gd name="T8" fmla="*/ 6606 w 1344"/>
                <a:gd name="T9" fmla="*/ 256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768">
                  <a:moveTo>
                    <a:pt x="0" y="384"/>
                  </a:moveTo>
                  <a:cubicBezTo>
                    <a:pt x="112" y="192"/>
                    <a:pt x="224" y="0"/>
                    <a:pt x="336" y="0"/>
                  </a:cubicBezTo>
                  <a:cubicBezTo>
                    <a:pt x="448" y="0"/>
                    <a:pt x="560" y="256"/>
                    <a:pt x="672" y="384"/>
                  </a:cubicBezTo>
                  <a:cubicBezTo>
                    <a:pt x="784" y="512"/>
                    <a:pt x="896" y="768"/>
                    <a:pt x="1008" y="768"/>
                  </a:cubicBezTo>
                  <a:cubicBezTo>
                    <a:pt x="1120" y="768"/>
                    <a:pt x="1232" y="576"/>
                    <a:pt x="1344" y="3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1871" y="3202"/>
              <a:ext cx="399" cy="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1029" y="3202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630" y="2837"/>
              <a:ext cx="399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0" name="Line 13"/>
            <p:cNvSpPr>
              <a:spLocks noChangeShapeType="1"/>
            </p:cNvSpPr>
            <p:nvPr/>
          </p:nvSpPr>
          <p:spPr bwMode="auto">
            <a:xfrm flipV="1">
              <a:off x="1029" y="2655"/>
              <a:ext cx="0" cy="10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41" name="Text Box 14"/>
            <p:cNvSpPr txBox="1">
              <a:spLocks noChangeArrowheads="1"/>
            </p:cNvSpPr>
            <p:nvPr/>
          </p:nvSpPr>
          <p:spPr bwMode="auto">
            <a:xfrm>
              <a:off x="2003" y="3172"/>
              <a:ext cx="16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de-DE" altLang="de-DE" sz="1000">
                  <a:solidFill>
                    <a:schemeClr val="tx1"/>
                  </a:solidFill>
                  <a:latin typeface="Symbol" panose="05050102010706020507" pitchFamily="18" charset="2"/>
                </a:rPr>
                <a:t>un</a:t>
              </a:r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auto">
            <a:xfrm>
              <a:off x="1472" y="2837"/>
              <a:ext cx="58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1000">
                  <a:solidFill>
                    <a:schemeClr val="tx1"/>
                  </a:solidFill>
                </a:rPr>
                <a:t>tu</a:t>
              </a:r>
              <a:r>
                <a:rPr lang="en-US" altLang="de-DE" sz="1000" baseline="-25000">
                  <a:solidFill>
                    <a:schemeClr val="tx1"/>
                  </a:solidFill>
                </a:rPr>
                <a:t>d</a:t>
              </a:r>
              <a:r>
                <a:rPr lang="en-US" altLang="de-DE" sz="1000">
                  <a:solidFill>
                    <a:schemeClr val="tx1"/>
                  </a:solidFill>
                </a:rPr>
                <a:t> </a:t>
              </a:r>
              <a:r>
                <a:rPr lang="en-US" altLang="de-DE" sz="1000">
                  <a:solidFill>
                    <a:schemeClr val="tx1"/>
                  </a:solidFill>
                  <a:sym typeface="Symbol" panose="05050102010706020507" pitchFamily="18" charset="2"/>
                </a:rPr>
                <a:t> porque </a:t>
              </a:r>
              <a:endParaRPr lang="en-US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194" y="3486"/>
              <a:ext cx="90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1218" y="3583"/>
              <a:ext cx="880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 dirty="0">
                  <a:solidFill>
                    <a:schemeClr val="tx1"/>
                  </a:solidFill>
                </a:rPr>
                <a:t>Ángulo máximo de disparo</a:t>
              </a:r>
            </a:p>
          </p:txBody>
        </p:sp>
      </p:grpSp>
      <p:grpSp>
        <p:nvGrpSpPr>
          <p:cNvPr id="45" name="Group 18"/>
          <p:cNvGrpSpPr>
            <a:grpSpLocks/>
          </p:cNvGrpSpPr>
          <p:nvPr/>
        </p:nvGrpSpPr>
        <p:grpSpPr bwMode="auto">
          <a:xfrm>
            <a:off x="4672827" y="3924327"/>
            <a:ext cx="3259140" cy="2032000"/>
            <a:chOff x="2805" y="2458"/>
            <a:chExt cx="2053" cy="1280"/>
          </a:xfrm>
        </p:grpSpPr>
        <p:sp>
          <p:nvSpPr>
            <p:cNvPr id="46" name="Text Box 19"/>
            <p:cNvSpPr txBox="1">
              <a:spLocks noChangeArrowheads="1"/>
            </p:cNvSpPr>
            <p:nvPr/>
          </p:nvSpPr>
          <p:spPr bwMode="auto">
            <a:xfrm>
              <a:off x="2805" y="2458"/>
              <a:ext cx="205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1400" u="sng" dirty="0">
                  <a:solidFill>
                    <a:schemeClr val="tx1"/>
                  </a:solidFill>
                </a:rPr>
                <a:t>Característica de fuente de tensión negativa:</a:t>
              </a:r>
            </a:p>
          </p:txBody>
        </p:sp>
        <p:sp>
          <p:nvSpPr>
            <p:cNvPr id="47" name="Rectangle 20"/>
            <p:cNvSpPr>
              <a:spLocks noChangeArrowheads="1"/>
            </p:cNvSpPr>
            <p:nvPr/>
          </p:nvSpPr>
          <p:spPr bwMode="auto">
            <a:xfrm>
              <a:off x="2927" y="2654"/>
              <a:ext cx="1640" cy="1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auto">
            <a:xfrm>
              <a:off x="3060" y="2654"/>
              <a:ext cx="219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de-DE" altLang="de-DE" sz="1000">
                  <a:solidFill>
                    <a:schemeClr val="tx1"/>
                  </a:solidFill>
                </a:rPr>
                <a:t>tu</a:t>
              </a:r>
              <a:r>
                <a:rPr lang="de-DE" altLang="de-DE" sz="1000" baseline="-25000">
                  <a:solidFill>
                    <a:schemeClr val="tx1"/>
                  </a:solidFill>
                </a:rPr>
                <a:t>d</a:t>
              </a: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V="1">
              <a:off x="3326" y="2836"/>
              <a:ext cx="0" cy="3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3326" y="3201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V="1">
              <a:off x="3326" y="2654"/>
              <a:ext cx="0" cy="10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4300" y="3171"/>
              <a:ext cx="16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de-DE" altLang="de-DE" sz="1000">
                  <a:solidFill>
                    <a:schemeClr val="tx1"/>
                  </a:solidFill>
                  <a:latin typeface="Symbol" panose="05050102010706020507" pitchFamily="18" charset="2"/>
                </a:rPr>
                <a:t>un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3709" y="3310"/>
              <a:ext cx="58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1000">
                  <a:solidFill>
                    <a:schemeClr val="tx1"/>
                  </a:solidFill>
                </a:rPr>
                <a:t>tu</a:t>
              </a:r>
              <a:r>
                <a:rPr lang="en-US" altLang="de-DE" sz="1000" baseline="-25000">
                  <a:solidFill>
                    <a:schemeClr val="tx1"/>
                  </a:solidFill>
                </a:rPr>
                <a:t>d</a:t>
              </a:r>
              <a:r>
                <a:rPr lang="en-US" altLang="de-DE" sz="1000">
                  <a:solidFill>
                    <a:schemeClr val="tx1"/>
                  </a:solidFill>
                </a:rPr>
                <a:t> </a:t>
              </a:r>
              <a:r>
                <a:rPr lang="en-US" altLang="de-DE" sz="1000">
                  <a:solidFill>
                    <a:schemeClr val="tx1"/>
                  </a:solidFill>
                  <a:sym typeface="Symbol" panose="05050102010706020507" pitchFamily="18" charset="2"/>
                </a:rPr>
                <a:t> porque </a:t>
              </a:r>
              <a:endParaRPr lang="en-US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3515" y="3582"/>
              <a:ext cx="880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30000"/>
                </a:spcBef>
              </a:pPr>
              <a:r>
                <a:rPr lang="de-DE" altLang="de-DE" sz="1000" dirty="0">
                  <a:solidFill>
                    <a:schemeClr val="tx1"/>
                  </a:solidFill>
                </a:rPr>
                <a:t>Ángulo máximo de disparo</a:t>
              </a:r>
            </a:p>
          </p:txBody>
        </p:sp>
        <p:sp>
          <p:nvSpPr>
            <p:cNvPr id="55" name="Freeform 28"/>
            <p:cNvSpPr>
              <a:spLocks/>
            </p:cNvSpPr>
            <p:nvPr/>
          </p:nvSpPr>
          <p:spPr bwMode="auto">
            <a:xfrm flipV="1">
              <a:off x="2915" y="2824"/>
              <a:ext cx="1640" cy="730"/>
            </a:xfrm>
            <a:custGeom>
              <a:avLst/>
              <a:gdLst>
                <a:gd name="T0" fmla="*/ 0 w 1344"/>
                <a:gd name="T1" fmla="*/ 256 h 768"/>
                <a:gd name="T2" fmla="*/ 1650 w 1344"/>
                <a:gd name="T3" fmla="*/ 0 h 768"/>
                <a:gd name="T4" fmla="*/ 3302 w 1344"/>
                <a:gd name="T5" fmla="*/ 256 h 768"/>
                <a:gd name="T6" fmla="*/ 4955 w 1344"/>
                <a:gd name="T7" fmla="*/ 512 h 768"/>
                <a:gd name="T8" fmla="*/ 6606 w 1344"/>
                <a:gd name="T9" fmla="*/ 256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4" h="768">
                  <a:moveTo>
                    <a:pt x="0" y="384"/>
                  </a:moveTo>
                  <a:cubicBezTo>
                    <a:pt x="112" y="192"/>
                    <a:pt x="224" y="0"/>
                    <a:pt x="336" y="0"/>
                  </a:cubicBezTo>
                  <a:cubicBezTo>
                    <a:pt x="448" y="0"/>
                    <a:pt x="560" y="256"/>
                    <a:pt x="672" y="384"/>
                  </a:cubicBezTo>
                  <a:cubicBezTo>
                    <a:pt x="784" y="512"/>
                    <a:pt x="896" y="768"/>
                    <a:pt x="1008" y="768"/>
                  </a:cubicBezTo>
                  <a:cubicBezTo>
                    <a:pt x="1120" y="768"/>
                    <a:pt x="1232" y="576"/>
                    <a:pt x="1344" y="3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56" name="Rectangle 29"/>
            <p:cNvSpPr>
              <a:spLocks noChangeArrowheads="1"/>
            </p:cNvSpPr>
            <p:nvPr/>
          </p:nvSpPr>
          <p:spPr bwMode="auto">
            <a:xfrm>
              <a:off x="2897" y="3172"/>
              <a:ext cx="423" cy="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4168" y="2721"/>
              <a:ext cx="399" cy="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58" name="Line 31"/>
            <p:cNvSpPr>
              <a:spLocks noChangeShapeType="1"/>
            </p:cNvSpPr>
            <p:nvPr/>
          </p:nvSpPr>
          <p:spPr bwMode="auto">
            <a:xfrm>
              <a:off x="3503" y="2927"/>
              <a:ext cx="90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rtl="0" algn="l"/>
              <a:endParaRPr lang="de-DE"/>
            </a:p>
          </p:txBody>
        </p:sp>
      </p:grpSp>
      <p:graphicFrame>
        <p:nvGraphicFramePr>
          <p:cNvPr id="59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599572"/>
              </p:ext>
            </p:extLst>
          </p:nvPr>
        </p:nvGraphicFramePr>
        <p:xfrm>
          <a:off x="285080" y="3403183"/>
          <a:ext cx="3024187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5" imgW="1828800" imgH="254000" progId="Equation.3">
                  <p:embed/>
                </p:oleObj>
              </mc:Choice>
              <mc:Fallback>
                <p:oleObj name="Equation" r:id="rId5" imgW="1828800" imgH="254000" progId="Equation.3">
                  <p:embed/>
                  <p:pic>
                    <p:nvPicPr>
                      <p:cNvPr id="59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80" y="3403183"/>
                        <a:ext cx="3024187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113007"/>
              </p:ext>
            </p:extLst>
          </p:nvPr>
        </p:nvGraphicFramePr>
        <p:xfrm>
          <a:off x="285080" y="3961983"/>
          <a:ext cx="4284662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7" imgW="2844800" imgH="254000" progId="Equation.3">
                  <p:embed/>
                </p:oleObj>
              </mc:Choice>
              <mc:Fallback>
                <p:oleObj name="Equation" r:id="rId7" imgW="2844800" imgH="254000" progId="Equation.3">
                  <p:embed/>
                  <p:pic>
                    <p:nvPicPr>
                      <p:cNvPr id="6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80" y="3961983"/>
                        <a:ext cx="4284662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11763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Placeholder 7"/>
          <p:cNvSpPr txBox="1">
            <a:spLocks/>
          </p:cNvSpPr>
          <p:nvPr/>
        </p:nvSpPr>
        <p:spPr bwMode="gray">
          <a:xfrm>
            <a:off x="277493" y="1816571"/>
            <a:ext cx="4437926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corriente continua y corriente alterna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Cálculos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pPr rtl="0" algn="l"/>
            <a:fld id="{FF9C19AF-AEEF-4951-9229-7E9EBFDC8F25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33</a:t>
            </a:fld>
            <a:endParaRPr lang="en-US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 bwMode="gray">
          <a:xfrm>
            <a:off x="277494" y="2186113"/>
            <a:ext cx="4292594" cy="3726000"/>
          </a:xfrm>
          <a:prstGeom prst="rect">
            <a:avLst/>
          </a:prstGeom>
        </p:spPr>
        <p:txBody>
          <a:bodyPr lIns="72000" tIns="72000" rIns="72000" bIns="7200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rtl="0" algn="l">
              <a:buFont typeface="Symbol" panose="05050102010706020507" pitchFamily="18" charset="2"/>
              <a:buChar char="-"/>
            </a:pPr>
            <a:endParaRPr lang="en-US" altLang="de-DE" baseline="-25000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70088" y="2336459"/>
            <a:ext cx="0" cy="35769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 txBox="1">
            <a:spLocks/>
          </p:cNvSpPr>
          <p:nvPr/>
        </p:nvSpPr>
        <p:spPr bwMode="gray">
          <a:xfrm>
            <a:off x="286202" y="1851405"/>
            <a:ext cx="4437926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gray">
          <a:xfrm>
            <a:off x="279400" y="2186113"/>
            <a:ext cx="41409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6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138652"/>
              </p:ext>
            </p:extLst>
          </p:nvPr>
        </p:nvGraphicFramePr>
        <p:xfrm>
          <a:off x="4565712" y="2135813"/>
          <a:ext cx="4284663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Visio" r:id="rId5" imgW="8425910" imgH="3721751" progId="Visio.Drawing.11">
                  <p:embed/>
                </p:oleObj>
              </mc:Choice>
              <mc:Fallback>
                <p:oleObj name="Visio" r:id="rId5" imgW="8425910" imgH="3721751" progId="Visio.Drawing.11">
                  <p:embed/>
                  <p:pic>
                    <p:nvPicPr>
                      <p:cNvPr id="6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712" y="2135813"/>
                        <a:ext cx="4284663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3"/>
          <p:cNvSpPr txBox="1">
            <a:spLocks noChangeArrowheads="1"/>
          </p:cNvSpPr>
          <p:nvPr/>
        </p:nvSpPr>
        <p:spPr>
          <a:xfrm>
            <a:off x="297036" y="2193153"/>
            <a:ext cx="4284662" cy="46085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dirty="0"/>
              <a:t>Calcule la corriente alterna con una corriente continua conocida</a:t>
            </a:r>
          </a:p>
          <a:p>
            <a:pPr rtl="0" algn="l"/>
            <a:endParaRPr lang="en-US" altLang="de-DE" dirty="0"/>
          </a:p>
          <a:p>
            <a:pPr rtl="0" algn="l"/>
            <a:endParaRPr lang="en-US" altLang="de-DE" sz="200" dirty="0"/>
          </a:p>
          <a:p>
            <a:pPr rtl="0" algn="l"/>
            <a:r>
              <a:rPr lang="en-US" altLang="de-DE" dirty="0"/>
              <a:t>Ejemplo con una carga de motor (2Q):</a:t>
            </a:r>
          </a:p>
          <a:p>
            <a:pPr rtl="0" algn="l"/>
            <a:endParaRPr lang="en-US" altLang="de-DE" dirty="0"/>
          </a:p>
          <a:p>
            <a:pPr rtl="0" algn="l"/>
            <a:endParaRPr lang="en-US" altLang="de-DE" dirty="0"/>
          </a:p>
          <a:p>
            <a:pPr rtl="0" algn="l"/>
            <a:endParaRPr lang="en-US" altLang="de-DE" dirty="0"/>
          </a:p>
          <a:p>
            <a:pPr rtl="0" algn="l"/>
            <a:r>
              <a:rPr lang="en-US" altLang="de-DE" dirty="0"/>
              <a:t>¡Se deben seleccionar bobinas de conmutación, cables, contactores y fusibles en función de los valores RMS!</a:t>
            </a:r>
          </a:p>
        </p:txBody>
      </p:sp>
      <p:graphicFrame>
        <p:nvGraphicFramePr>
          <p:cNvPr id="6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281"/>
              </p:ext>
            </p:extLst>
          </p:nvPr>
        </p:nvGraphicFramePr>
        <p:xfrm>
          <a:off x="360449" y="2440850"/>
          <a:ext cx="302418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7" imgW="1524000" imgH="228600" progId="Equation.3">
                  <p:embed/>
                </p:oleObj>
              </mc:Choice>
              <mc:Fallback>
                <p:oleObj name="Equation" r:id="rId7" imgW="1524000" imgH="228600" progId="Equation.3">
                  <p:embed/>
                  <p:pic>
                    <p:nvPicPr>
                      <p:cNvPr id="6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449" y="2440850"/>
                        <a:ext cx="302418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699364"/>
              </p:ext>
            </p:extLst>
          </p:nvPr>
        </p:nvGraphicFramePr>
        <p:xfrm>
          <a:off x="392833" y="3605354"/>
          <a:ext cx="3024187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9" imgW="2197100" imgH="228600" progId="Equation.3">
                  <p:embed/>
                </p:oleObj>
              </mc:Choice>
              <mc:Fallback>
                <p:oleObj name="Equation" r:id="rId9" imgW="2197100" imgH="228600" progId="Equation.3">
                  <p:embed/>
                  <p:pic>
                    <p:nvPicPr>
                      <p:cNvPr id="6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833" y="3605354"/>
                        <a:ext cx="3024187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082254"/>
              </p:ext>
            </p:extLst>
          </p:nvPr>
        </p:nvGraphicFramePr>
        <p:xfrm>
          <a:off x="288329" y="4612746"/>
          <a:ext cx="428466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11" imgW="3352800" imgH="431800" progId="Equation.3">
                  <p:embed/>
                </p:oleObj>
              </mc:Choice>
              <mc:Fallback>
                <p:oleObj name="Equation" r:id="rId11" imgW="3352800" imgH="431800" progId="Equation.3">
                  <p:embed/>
                  <p:pic>
                    <p:nvPicPr>
                      <p:cNvPr id="6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329" y="4612746"/>
                        <a:ext cx="4284662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289083"/>
              </p:ext>
            </p:extLst>
          </p:nvPr>
        </p:nvGraphicFramePr>
        <p:xfrm>
          <a:off x="272460" y="5258762"/>
          <a:ext cx="43005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Equation" r:id="rId13" imgW="2743200" imgH="241300" progId="Equation.3">
                  <p:embed/>
                </p:oleObj>
              </mc:Choice>
              <mc:Fallback>
                <p:oleObj name="Equation" r:id="rId13" imgW="2743200" imgH="241300" progId="Equation.3">
                  <p:embed/>
                  <p:pic>
                    <p:nvPicPr>
                      <p:cNvPr id="6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60" y="5258762"/>
                        <a:ext cx="4300537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85137"/>
              </p:ext>
            </p:extLst>
          </p:nvPr>
        </p:nvGraphicFramePr>
        <p:xfrm>
          <a:off x="366708" y="3159584"/>
          <a:ext cx="1270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Equation" r:id="rId15" imgW="736600" imgH="228600" progId="Equation.3">
                  <p:embed/>
                </p:oleObj>
              </mc:Choice>
              <mc:Fallback>
                <p:oleObj name="Equation" r:id="rId15" imgW="736600" imgH="228600" progId="Equation.3">
                  <p:embed/>
                  <p:pic>
                    <p:nvPicPr>
                      <p:cNvPr id="6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08" y="3159584"/>
                        <a:ext cx="12700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287753"/>
              </p:ext>
            </p:extLst>
          </p:nvPr>
        </p:nvGraphicFramePr>
        <p:xfrm>
          <a:off x="1738265" y="3173100"/>
          <a:ext cx="12461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17" imgW="774364" imgH="228501" progId="Equation.3">
                  <p:embed/>
                </p:oleObj>
              </mc:Choice>
              <mc:Fallback>
                <p:oleObj name="Equation" r:id="rId17" imgW="774364" imgH="228501" progId="Equation.3">
                  <p:embed/>
                  <p:pic>
                    <p:nvPicPr>
                      <p:cNvPr id="6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265" y="3173100"/>
                        <a:ext cx="1246188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193789"/>
              </p:ext>
            </p:extLst>
          </p:nvPr>
        </p:nvGraphicFramePr>
        <p:xfrm>
          <a:off x="5838574" y="4251326"/>
          <a:ext cx="21177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19" imgW="1219200" imgH="228600" progId="Equation.3">
                  <p:embed/>
                </p:oleObj>
              </mc:Choice>
              <mc:Fallback>
                <p:oleObj name="Equation" r:id="rId19" imgW="1219200" imgH="228600" progId="Equation.3">
                  <p:embed/>
                  <p:pic>
                    <p:nvPicPr>
                      <p:cNvPr id="7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8574" y="4251326"/>
                        <a:ext cx="211772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059269"/>
              </p:ext>
            </p:extLst>
          </p:nvPr>
        </p:nvGraphicFramePr>
        <p:xfrm>
          <a:off x="5855990" y="4744445"/>
          <a:ext cx="3024188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Equation" r:id="rId21" imgW="1854200" imgH="228600" progId="Equation.3">
                  <p:embed/>
                </p:oleObj>
              </mc:Choice>
              <mc:Fallback>
                <p:oleObj name="Equation" r:id="rId21" imgW="1854200" imgH="228600" progId="Equation.3">
                  <p:embed/>
                  <p:pic>
                    <p:nvPicPr>
                      <p:cNvPr id="7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5990" y="4744445"/>
                        <a:ext cx="3024188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8278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34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5057218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Corriente de armadura continua y discontinua</a:t>
            </a:r>
            <a:endParaRPr lang="en-US" sz="1000" dirty="0"/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4648912" y="1844675"/>
            <a:ext cx="4275520" cy="3997913"/>
            <a:chOff x="2608" y="663"/>
            <a:chExt cx="2859" cy="3085"/>
          </a:xfrm>
        </p:grpSpPr>
        <p:pic>
          <p:nvPicPr>
            <p:cNvPr id="10" name="Picture 5" descr="fig14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663"/>
              <a:ext cx="1994" cy="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4558" y="1253"/>
              <a:ext cx="76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1400" dirty="0">
                  <a:solidFill>
                    <a:srgbClr val="003366"/>
                  </a:solidFill>
                </a:rPr>
                <a:t>Continuo</a:t>
              </a:r>
              <a:br>
                <a:rPr lang="en-US" altLang="de-DE" sz="1400" dirty="0">
                  <a:solidFill>
                    <a:srgbClr val="003366"/>
                  </a:solidFill>
                </a:rPr>
              </a:br>
              <a:r>
                <a:rPr lang="en-US" altLang="de-DE" sz="1400" dirty="0">
                  <a:solidFill>
                    <a:srgbClr val="003366"/>
                  </a:solidFill>
                </a:rPr>
                <a:t>Actual</a:t>
              </a: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4558" y="2840"/>
              <a:ext cx="90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r>
                <a:rPr lang="en-US" altLang="de-DE" sz="1400" dirty="0">
                  <a:solidFill>
                    <a:srgbClr val="003366"/>
                  </a:solidFill>
                </a:rPr>
                <a:t>Discontinuo</a:t>
              </a:r>
              <a:br>
                <a:rPr lang="en-US" altLang="de-DE" sz="1400" dirty="0">
                  <a:solidFill>
                    <a:srgbClr val="003366"/>
                  </a:solidFill>
                </a:rPr>
              </a:br>
              <a:r>
                <a:rPr lang="en-US" altLang="de-DE" sz="1400" dirty="0">
                  <a:solidFill>
                    <a:srgbClr val="003366"/>
                  </a:solidFill>
                </a:rPr>
                <a:t>Actual</a:t>
              </a:r>
            </a:p>
          </p:txBody>
        </p:sp>
        <p:sp>
          <p:nvSpPr>
            <p:cNvPr id="13" name="AutoShape 8"/>
            <p:cNvSpPr>
              <a:spLocks/>
            </p:cNvSpPr>
            <p:nvPr/>
          </p:nvSpPr>
          <p:spPr bwMode="auto">
            <a:xfrm>
              <a:off x="4377" y="754"/>
              <a:ext cx="181" cy="1361"/>
            </a:xfrm>
            <a:prstGeom prst="rightBrace">
              <a:avLst>
                <a:gd name="adj1" fmla="val 6266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14" name="AutoShape 9"/>
            <p:cNvSpPr>
              <a:spLocks/>
            </p:cNvSpPr>
            <p:nvPr/>
          </p:nvSpPr>
          <p:spPr bwMode="auto">
            <a:xfrm>
              <a:off x="4377" y="2341"/>
              <a:ext cx="181" cy="1361"/>
            </a:xfrm>
            <a:prstGeom prst="rightBrace">
              <a:avLst>
                <a:gd name="adj1" fmla="val 6266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</p:grpSp>
      <p:graphicFrame>
        <p:nvGraphicFramePr>
          <p:cNvPr id="1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988615"/>
              </p:ext>
            </p:extLst>
          </p:nvPr>
        </p:nvGraphicFramePr>
        <p:xfrm>
          <a:off x="669377" y="2232812"/>
          <a:ext cx="3600450" cy="396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Visio" r:id="rId6" imgW="2396014" imgH="2513886" progId="Visio.Drawing.11">
                  <p:embed/>
                </p:oleObj>
              </mc:Choice>
              <mc:Fallback>
                <p:oleObj name="Visio" r:id="rId6" imgW="2396014" imgH="2513886" progId="Visio.Drawing.11">
                  <p:embed/>
                  <p:pic>
                    <p:nvPicPr>
                      <p:cNvPr id="1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377" y="2232812"/>
                        <a:ext cx="3600450" cy="396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 bwMode="gray">
          <a:xfrm>
            <a:off x="292995" y="1844675"/>
            <a:ext cx="4279005" cy="479781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rtl="0" algn="l"/>
            <a:r>
              <a:rPr lang="en-US" altLang="de-DE" sz="1400" dirty="0">
                <a:solidFill>
                  <a:schemeClr val="accent1"/>
                </a:solidFill>
              </a:rPr>
              <a:t>Diagrama de circuito principal</a:t>
            </a:r>
            <a:r>
              <a:rPr lang="en-US" altLang="de-DE" sz="1400" dirty="0"/>
              <a:t>:</a:t>
            </a:r>
            <a:endParaRPr lang="de-DE" sz="1400" dirty="0" err="1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2755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6452073" y="5575444"/>
            <a:ext cx="1914260" cy="330072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72000" rIns="0" bIns="72000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 rtl="0"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de-DE" sz="1200" b="1" dirty="0">
                <a:solidFill>
                  <a:schemeClr val="tx1"/>
                </a:solidFill>
              </a:rPr>
              <a:t>máx. voltaje regenerativo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Convertidor de armadura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35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4279005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altLang="de-DE" dirty="0"/>
              <a:t>Rango de trabajo utilizable de una unidad de CC</a:t>
            </a:r>
            <a:endParaRPr lang="en-US" sz="1000" dirty="0"/>
          </a:p>
        </p:txBody>
      </p:sp>
      <p:sp>
        <p:nvSpPr>
          <p:cNvPr id="2" name="TextBox 1"/>
          <p:cNvSpPr txBox="1"/>
          <p:nvPr/>
        </p:nvSpPr>
        <p:spPr bwMode="gray">
          <a:xfrm>
            <a:off x="333333" y="1844675"/>
            <a:ext cx="4279005" cy="4137381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/>
              <a:t>Hay una limitación en el cuadrante II y IV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/>
              <a:t>Ángulo máximo de disparo 150°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/>
              <a:t>Los tiristores necesitan un tiempo de recuperación conmutado por circuito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/>
              <a:t>Esto reduce el voltaje del motor en una unidad de 4 cuadrantes</a:t>
            </a:r>
          </a:p>
          <a:p>
            <a:pPr marL="285750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/>
              <a:t>Los accionamientos de 2 cuadrantes no se pueden utilizar para frenar en dirección de velocidad positiva</a:t>
            </a:r>
          </a:p>
          <a:p>
            <a:pPr marL="742950" lvl="1" indent="-285750" rtl="0" algn="l">
              <a:buFont typeface="Symbol" panose="05050102010706020507" pitchFamily="18" charset="2"/>
              <a:buChar char="-"/>
            </a:pPr>
            <a:r>
              <a:rPr lang="en-US" altLang="de-DE" sz="1400" dirty="0"/>
              <a:t>El voltaje del motor es mayor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692347" y="2462129"/>
            <a:ext cx="1727200" cy="31035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 rtl="0" algn="l"/>
            <a:endParaRPr lang="de-DE" altLang="de-DE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419547" y="2109704"/>
            <a:ext cx="1728787" cy="3113087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 rtl="0" algn="l"/>
            <a:endParaRPr lang="de-DE" altLang="de-DE"/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4619322" y="3836904"/>
            <a:ext cx="36718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0" algn="l"/>
            <a:endParaRPr lang="de-DE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6419547" y="1965241"/>
            <a:ext cx="4762" cy="36718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0" algn="l"/>
            <a:endParaRPr lang="de-DE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024134" y="2612941"/>
            <a:ext cx="1035050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II</a:t>
            </a:r>
          </a:p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Frenado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6816422" y="2612941"/>
            <a:ext cx="971550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yo</a:t>
            </a:r>
          </a:p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Conduciendo</a:t>
            </a: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5051122" y="4363954"/>
            <a:ext cx="9715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tercero</a:t>
            </a:r>
          </a:p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Conduciendo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6779909" y="4373479"/>
            <a:ext cx="103505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IV</a:t>
            </a:r>
          </a:p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b="1">
                <a:solidFill>
                  <a:schemeClr val="tx1"/>
                </a:solidFill>
              </a:rPr>
              <a:t>Frenado</a:t>
            </a: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520948" y="1756167"/>
            <a:ext cx="15034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rtl="0" algn="l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sz="1400" b="1" dirty="0">
                <a:solidFill>
                  <a:schemeClr val="tx1"/>
                </a:solidFill>
              </a:rPr>
              <a:t>Velocidad / Voltaje</a:t>
            </a: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8080304" y="3293193"/>
            <a:ext cx="920445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sz="1400" b="1" dirty="0">
                <a:solidFill>
                  <a:schemeClr val="tx1"/>
                </a:solidFill>
              </a:rPr>
              <a:t>Esfuerzo de torsión</a:t>
            </a:r>
          </a:p>
          <a:p>
            <a:pPr algn="ctr" rtl="0">
              <a:spcBef>
                <a:spcPct val="20000"/>
              </a:spcBef>
              <a:buClr>
                <a:srgbClr val="FF0000"/>
              </a:buClr>
              <a:buSzPct val="85000"/>
              <a:buFont typeface="Monotype Sorts" charset="2"/>
              <a:buNone/>
            </a:pPr>
            <a:r>
              <a:rPr lang="en-US" altLang="de-DE" sz="1400" b="1" dirty="0">
                <a:solidFill>
                  <a:schemeClr val="tx1"/>
                </a:solidFill>
              </a:rPr>
              <a:t>(Actual)</a:t>
            </a:r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 flipH="1" flipV="1">
            <a:off x="7291084" y="5219616"/>
            <a:ext cx="7938" cy="355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rtl="0" algn="l"/>
            <a:endParaRPr lang="de-DE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5500384" y="2114466"/>
            <a:ext cx="0" cy="3524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rtl="0" algn="l"/>
            <a:endParaRPr lang="de-DE"/>
          </a:p>
        </p:txBody>
      </p:sp>
      <p:sp>
        <p:nvSpPr>
          <p:cNvPr id="29" name="Text Box 82"/>
          <p:cNvSpPr txBox="1">
            <a:spLocks noChangeArrowheads="1"/>
          </p:cNvSpPr>
          <p:nvPr/>
        </p:nvSpPr>
        <p:spPr bwMode="auto">
          <a:xfrm>
            <a:off x="7333373" y="5230729"/>
            <a:ext cx="875859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39750" indent="-1778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96938" indent="-1778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54125" indent="-174625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611313" indent="-174625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0685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5257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9829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4401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30000"/>
              </a:spcBef>
              <a:buClrTx/>
              <a:buSzTx/>
              <a:buFontTx/>
              <a:buNone/>
            </a:pPr>
            <a:r>
              <a:rPr lang="de-DE" altLang="de-DE" sz="1600" dirty="0" err="1">
                <a:solidFill>
                  <a:schemeClr val="tx1"/>
                </a:solidFill>
              </a:rPr>
              <a:t>Oferta</a:t>
            </a:r>
            <a:r>
              <a:rPr lang="de-DE" altLang="de-DE" sz="16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xt Box 82"/>
          <p:cNvSpPr txBox="1">
            <a:spLocks noChangeArrowheads="1"/>
          </p:cNvSpPr>
          <p:nvPr/>
        </p:nvSpPr>
        <p:spPr bwMode="auto">
          <a:xfrm>
            <a:off x="4700172" y="5575216"/>
            <a:ext cx="944788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39750" indent="-1778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96938" indent="-177800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54125" indent="-174625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611313" indent="-174625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0685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5257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9829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440113" indent="-17462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rtl="0">
              <a:spcBef>
                <a:spcPct val="30000"/>
              </a:spcBef>
              <a:buClrTx/>
              <a:buSzTx/>
              <a:buFontTx/>
              <a:buNone/>
            </a:pPr>
            <a:r>
              <a:rPr lang="de-DE" altLang="de-DE" sz="1600" dirty="0">
                <a:solidFill>
                  <a:schemeClr val="tx1"/>
                </a:solidFill>
              </a:rPr>
              <a:t>puente 2</a:t>
            </a:r>
          </a:p>
        </p:txBody>
      </p:sp>
      <p:grpSp>
        <p:nvGrpSpPr>
          <p:cNvPr id="31" name="Group 83"/>
          <p:cNvGrpSpPr>
            <a:grpSpLocks/>
          </p:cNvGrpSpPr>
          <p:nvPr/>
        </p:nvGrpSpPr>
        <p:grpSpPr bwMode="auto">
          <a:xfrm>
            <a:off x="2043822" y="4257634"/>
            <a:ext cx="2205037" cy="1587500"/>
            <a:chOff x="2696" y="2568"/>
            <a:chExt cx="1994" cy="1579"/>
          </a:xfrm>
        </p:grpSpPr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2696" y="3247"/>
              <a:ext cx="7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3" name="Line 17"/>
            <p:cNvSpPr>
              <a:spLocks noChangeShapeType="1"/>
            </p:cNvSpPr>
            <p:nvPr/>
          </p:nvSpPr>
          <p:spPr bwMode="auto">
            <a:xfrm>
              <a:off x="2696" y="3368"/>
              <a:ext cx="9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>
              <a:off x="2696" y="3489"/>
              <a:ext cx="1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5" name="Line 19"/>
            <p:cNvSpPr>
              <a:spLocks noChangeShapeType="1"/>
            </p:cNvSpPr>
            <p:nvPr/>
          </p:nvSpPr>
          <p:spPr bwMode="auto">
            <a:xfrm>
              <a:off x="2952" y="2622"/>
              <a:ext cx="1584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6" name="Line 20"/>
            <p:cNvSpPr>
              <a:spLocks noChangeShapeType="1"/>
            </p:cNvSpPr>
            <p:nvPr/>
          </p:nvSpPr>
          <p:spPr bwMode="auto">
            <a:xfrm>
              <a:off x="4536" y="2624"/>
              <a:ext cx="0" cy="15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 flipV="1">
              <a:off x="2949" y="4139"/>
              <a:ext cx="1587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38" name="Oval 90"/>
            <p:cNvSpPr>
              <a:spLocks noChangeArrowheads="1"/>
            </p:cNvSpPr>
            <p:nvPr/>
          </p:nvSpPr>
          <p:spPr bwMode="auto">
            <a:xfrm>
              <a:off x="4392" y="3263"/>
              <a:ext cx="298" cy="3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539750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896938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254125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1611313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0685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5257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29829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4401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20000"/>
                </a:spcBef>
                <a:buClr>
                  <a:srgbClr val="FF0000"/>
                </a:buClr>
                <a:buSzPct val="85000"/>
                <a:buFont typeface="Monotype Sorts" charset="2"/>
                <a:buNone/>
              </a:pPr>
              <a:r>
                <a:rPr lang="en-US" altLang="de-DE" b="1">
                  <a:solidFill>
                    <a:schemeClr val="tx1"/>
                  </a:solidFill>
                </a:rPr>
                <a:t>METRO</a:t>
              </a:r>
              <a:endParaRPr lang="en-US" altLang="de-DE" sz="2400" b="1">
                <a:solidFill>
                  <a:schemeClr val="tx1"/>
                </a:solidFill>
              </a:endParaRPr>
            </a:p>
          </p:txBody>
        </p:sp>
        <p:sp>
          <p:nvSpPr>
            <p:cNvPr id="39" name="Line 23"/>
            <p:cNvSpPr>
              <a:spLocks noChangeShapeType="1"/>
            </p:cNvSpPr>
            <p:nvPr/>
          </p:nvSpPr>
          <p:spPr bwMode="auto">
            <a:xfrm>
              <a:off x="4001" y="2830"/>
              <a:ext cx="0" cy="1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 algn="l"/>
              <a:endParaRPr lang="de-DE"/>
            </a:p>
          </p:txBody>
        </p:sp>
        <p:sp>
          <p:nvSpPr>
            <p:cNvPr id="40" name="Text Box 24"/>
            <p:cNvSpPr txBox="1">
              <a:spLocks noChangeArrowheads="1"/>
            </p:cNvSpPr>
            <p:nvPr/>
          </p:nvSpPr>
          <p:spPr bwMode="auto">
            <a:xfrm>
              <a:off x="4027" y="3728"/>
              <a:ext cx="279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539750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896938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254125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1611313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0685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5257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29829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4401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>
                <a:spcBef>
                  <a:spcPct val="20000"/>
                </a:spcBef>
                <a:buClr>
                  <a:srgbClr val="FF0000"/>
                </a:buClr>
                <a:buSzPct val="85000"/>
                <a:buFont typeface="Monotype Sorts" charset="2"/>
                <a:buNone/>
              </a:pPr>
              <a:r>
                <a:rPr lang="en-US" altLang="de-DE" b="1">
                  <a:solidFill>
                    <a:schemeClr val="tx1"/>
                  </a:solidFill>
                </a:rPr>
                <a:t>tu</a:t>
              </a:r>
              <a:r>
                <a:rPr lang="en-US" altLang="de-DE" sz="1200" b="1">
                  <a:solidFill>
                    <a:schemeClr val="tx1"/>
                  </a:solidFill>
                </a:rPr>
                <a:t>d</a:t>
              </a:r>
              <a:endParaRPr lang="en-US" altLang="de-DE" sz="3000" b="1">
                <a:solidFill>
                  <a:schemeClr val="tx1"/>
                </a:solidFill>
              </a:endParaRPr>
            </a:p>
          </p:txBody>
        </p:sp>
        <p:sp>
          <p:nvSpPr>
            <p:cNvPr id="41" name="AutoShape 25"/>
            <p:cNvSpPr>
              <a:spLocks noChangeArrowheads="1"/>
            </p:cNvSpPr>
            <p:nvPr/>
          </p:nvSpPr>
          <p:spPr bwMode="auto">
            <a:xfrm rot="5400000">
              <a:off x="3961" y="2568"/>
              <a:ext cx="108" cy="10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539750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896938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254125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1611313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0685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5257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29829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4401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grpSp>
          <p:nvGrpSpPr>
            <p:cNvPr id="42" name="Group 94"/>
            <p:cNvGrpSpPr>
              <a:grpSpLocks/>
            </p:cNvGrpSpPr>
            <p:nvPr/>
          </p:nvGrpSpPr>
          <p:grpSpPr bwMode="auto">
            <a:xfrm>
              <a:off x="2887" y="2623"/>
              <a:ext cx="115" cy="1521"/>
              <a:chOff x="3980" y="1015"/>
              <a:chExt cx="115" cy="1360"/>
            </a:xfrm>
          </p:grpSpPr>
          <p:sp>
            <p:nvSpPr>
              <p:cNvPr id="90" name="Line 27"/>
              <p:cNvSpPr>
                <a:spLocks noChangeShapeType="1"/>
              </p:cNvSpPr>
              <p:nvPr/>
            </p:nvSpPr>
            <p:spPr bwMode="auto">
              <a:xfrm>
                <a:off x="4045" y="1015"/>
                <a:ext cx="0" cy="1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1" name="Line 28"/>
              <p:cNvSpPr>
                <a:spLocks noChangeShapeType="1"/>
              </p:cNvSpPr>
              <p:nvPr/>
            </p:nvSpPr>
            <p:spPr bwMode="auto">
              <a:xfrm rot="-5400000">
                <a:off x="4045" y="126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2" name="Line 29"/>
              <p:cNvSpPr>
                <a:spLocks noChangeShapeType="1"/>
              </p:cNvSpPr>
              <p:nvPr/>
            </p:nvSpPr>
            <p:spPr bwMode="auto">
              <a:xfrm rot="-5400000">
                <a:off x="4004" y="1354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3" name="AutoShape 30"/>
              <p:cNvSpPr>
                <a:spLocks noChangeArrowheads="1"/>
              </p:cNvSpPr>
              <p:nvPr/>
            </p:nvSpPr>
            <p:spPr bwMode="auto">
              <a:xfrm>
                <a:off x="3997" y="1309"/>
                <a:ext cx="96" cy="107"/>
              </a:xfrm>
              <a:prstGeom prst="triangle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4" name="Line 31"/>
              <p:cNvSpPr>
                <a:spLocks noChangeShapeType="1"/>
              </p:cNvSpPr>
              <p:nvPr/>
            </p:nvSpPr>
            <p:spPr bwMode="auto">
              <a:xfrm rot="-5400000">
                <a:off x="4047" y="192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5" name="Line 32"/>
              <p:cNvSpPr>
                <a:spLocks noChangeShapeType="1"/>
              </p:cNvSpPr>
              <p:nvPr/>
            </p:nvSpPr>
            <p:spPr bwMode="auto">
              <a:xfrm rot="-5400000">
                <a:off x="4006" y="2014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96" name="AutoShape 33"/>
              <p:cNvSpPr>
                <a:spLocks noChangeArrowheads="1"/>
              </p:cNvSpPr>
              <p:nvPr/>
            </p:nvSpPr>
            <p:spPr bwMode="auto">
              <a:xfrm>
                <a:off x="3999" y="1969"/>
                <a:ext cx="96" cy="107"/>
              </a:xfrm>
              <a:prstGeom prst="triangle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97" name="Oval 148"/>
              <p:cNvSpPr>
                <a:spLocks noChangeArrowheads="1"/>
              </p:cNvSpPr>
              <p:nvPr/>
            </p:nvSpPr>
            <p:spPr bwMode="auto">
              <a:xfrm>
                <a:off x="4019" y="1550"/>
                <a:ext cx="52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43" name="Group 95"/>
            <p:cNvGrpSpPr>
              <a:grpSpLocks/>
            </p:cNvGrpSpPr>
            <p:nvPr/>
          </p:nvGrpSpPr>
          <p:grpSpPr bwMode="auto">
            <a:xfrm>
              <a:off x="3059" y="2623"/>
              <a:ext cx="115" cy="1521"/>
              <a:chOff x="4148" y="1015"/>
              <a:chExt cx="115" cy="1360"/>
            </a:xfrm>
          </p:grpSpPr>
          <p:sp>
            <p:nvSpPr>
              <p:cNvPr id="82" name="Line 36"/>
              <p:cNvSpPr>
                <a:spLocks noChangeShapeType="1"/>
              </p:cNvSpPr>
              <p:nvPr/>
            </p:nvSpPr>
            <p:spPr bwMode="auto">
              <a:xfrm>
                <a:off x="4213" y="1015"/>
                <a:ext cx="0" cy="1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3" name="Line 37"/>
              <p:cNvSpPr>
                <a:spLocks noChangeShapeType="1"/>
              </p:cNvSpPr>
              <p:nvPr/>
            </p:nvSpPr>
            <p:spPr bwMode="auto">
              <a:xfrm rot="-5400000">
                <a:off x="4213" y="126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4" name="Line 38"/>
              <p:cNvSpPr>
                <a:spLocks noChangeShapeType="1"/>
              </p:cNvSpPr>
              <p:nvPr/>
            </p:nvSpPr>
            <p:spPr bwMode="auto">
              <a:xfrm rot="-5400000">
                <a:off x="4172" y="1354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5" name="AutoShape 39"/>
              <p:cNvSpPr>
                <a:spLocks noChangeArrowheads="1"/>
              </p:cNvSpPr>
              <p:nvPr/>
            </p:nvSpPr>
            <p:spPr bwMode="auto">
              <a:xfrm>
                <a:off x="4165" y="1309"/>
                <a:ext cx="96" cy="107"/>
              </a:xfrm>
              <a:prstGeom prst="triangle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6" name="Line 40"/>
              <p:cNvSpPr>
                <a:spLocks noChangeShapeType="1"/>
              </p:cNvSpPr>
              <p:nvPr/>
            </p:nvSpPr>
            <p:spPr bwMode="auto">
              <a:xfrm rot="-5400000">
                <a:off x="4215" y="192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7" name="Line 41"/>
              <p:cNvSpPr>
                <a:spLocks noChangeShapeType="1"/>
              </p:cNvSpPr>
              <p:nvPr/>
            </p:nvSpPr>
            <p:spPr bwMode="auto">
              <a:xfrm rot="-5400000">
                <a:off x="4174" y="2014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8" name="AutoShape 42"/>
              <p:cNvSpPr>
                <a:spLocks noChangeArrowheads="1"/>
              </p:cNvSpPr>
              <p:nvPr/>
            </p:nvSpPr>
            <p:spPr bwMode="auto">
              <a:xfrm>
                <a:off x="4167" y="1969"/>
                <a:ext cx="96" cy="107"/>
              </a:xfrm>
              <a:prstGeom prst="triangle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9" name="Oval 140"/>
              <p:cNvSpPr>
                <a:spLocks noChangeArrowheads="1"/>
              </p:cNvSpPr>
              <p:nvPr/>
            </p:nvSpPr>
            <p:spPr bwMode="auto">
              <a:xfrm>
                <a:off x="4187" y="1658"/>
                <a:ext cx="52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44" name="Group 96"/>
            <p:cNvGrpSpPr>
              <a:grpSpLocks/>
            </p:cNvGrpSpPr>
            <p:nvPr/>
          </p:nvGrpSpPr>
          <p:grpSpPr bwMode="auto">
            <a:xfrm>
              <a:off x="3244" y="2623"/>
              <a:ext cx="98" cy="1521"/>
              <a:chOff x="4315" y="1015"/>
              <a:chExt cx="98" cy="1360"/>
            </a:xfrm>
          </p:grpSpPr>
          <p:sp>
            <p:nvSpPr>
              <p:cNvPr id="74" name="Line 45"/>
              <p:cNvSpPr>
                <a:spLocks noChangeShapeType="1"/>
              </p:cNvSpPr>
              <p:nvPr/>
            </p:nvSpPr>
            <p:spPr bwMode="auto">
              <a:xfrm>
                <a:off x="4363" y="1015"/>
                <a:ext cx="0" cy="1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5" name="Line 46"/>
              <p:cNvSpPr>
                <a:spLocks noChangeShapeType="1"/>
              </p:cNvSpPr>
              <p:nvPr/>
            </p:nvSpPr>
            <p:spPr bwMode="auto">
              <a:xfrm rot="-5400000">
                <a:off x="4363" y="126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6" name="Line 47"/>
              <p:cNvSpPr>
                <a:spLocks noChangeShapeType="1"/>
              </p:cNvSpPr>
              <p:nvPr/>
            </p:nvSpPr>
            <p:spPr bwMode="auto">
              <a:xfrm rot="-5400000">
                <a:off x="4364" y="1354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7" name="AutoShape 48"/>
              <p:cNvSpPr>
                <a:spLocks noChangeArrowheads="1"/>
              </p:cNvSpPr>
              <p:nvPr/>
            </p:nvSpPr>
            <p:spPr bwMode="auto">
              <a:xfrm>
                <a:off x="4315" y="1309"/>
                <a:ext cx="96" cy="107"/>
              </a:xfrm>
              <a:prstGeom prst="triangle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8" name="Line 49"/>
              <p:cNvSpPr>
                <a:spLocks noChangeShapeType="1"/>
              </p:cNvSpPr>
              <p:nvPr/>
            </p:nvSpPr>
            <p:spPr bwMode="auto">
              <a:xfrm rot="-5400000">
                <a:off x="4365" y="192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9" name="Line 50"/>
              <p:cNvSpPr>
                <a:spLocks noChangeShapeType="1"/>
              </p:cNvSpPr>
              <p:nvPr/>
            </p:nvSpPr>
            <p:spPr bwMode="auto">
              <a:xfrm rot="-5400000">
                <a:off x="4366" y="2014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80" name="AutoShape 51"/>
              <p:cNvSpPr>
                <a:spLocks noChangeArrowheads="1"/>
              </p:cNvSpPr>
              <p:nvPr/>
            </p:nvSpPr>
            <p:spPr bwMode="auto">
              <a:xfrm>
                <a:off x="4317" y="1969"/>
                <a:ext cx="96" cy="107"/>
              </a:xfrm>
              <a:prstGeom prst="triangle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81" name="Oval 132"/>
              <p:cNvSpPr>
                <a:spLocks noChangeArrowheads="1"/>
              </p:cNvSpPr>
              <p:nvPr/>
            </p:nvSpPr>
            <p:spPr bwMode="auto">
              <a:xfrm>
                <a:off x="4337" y="1766"/>
                <a:ext cx="52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grpSp>
          <p:nvGrpSpPr>
            <p:cNvPr id="45" name="Group 97"/>
            <p:cNvGrpSpPr>
              <a:grpSpLocks/>
            </p:cNvGrpSpPr>
            <p:nvPr/>
          </p:nvGrpSpPr>
          <p:grpSpPr bwMode="auto">
            <a:xfrm>
              <a:off x="3424" y="2622"/>
              <a:ext cx="463" cy="1520"/>
              <a:chOff x="4152" y="1014"/>
              <a:chExt cx="426" cy="1360"/>
            </a:xfrm>
          </p:grpSpPr>
          <p:sp>
            <p:nvSpPr>
              <p:cNvPr id="48" name="AutoShape 54"/>
              <p:cNvSpPr>
                <a:spLocks noChangeArrowheads="1"/>
              </p:cNvSpPr>
              <p:nvPr/>
            </p:nvSpPr>
            <p:spPr bwMode="auto">
              <a:xfrm rot="10800000">
                <a:off x="4158" y="1314"/>
                <a:ext cx="78" cy="10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0" name="Line 55"/>
              <p:cNvSpPr>
                <a:spLocks noChangeShapeType="1"/>
              </p:cNvSpPr>
              <p:nvPr/>
            </p:nvSpPr>
            <p:spPr bwMode="auto">
              <a:xfrm rot="10800000">
                <a:off x="4200" y="1014"/>
                <a:ext cx="0" cy="1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rot="5400000">
                <a:off x="4198" y="2033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 rot="5400000">
                <a:off x="4236" y="1987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3" name="AutoShape 58"/>
              <p:cNvSpPr>
                <a:spLocks noChangeArrowheads="1"/>
              </p:cNvSpPr>
              <p:nvPr/>
            </p:nvSpPr>
            <p:spPr bwMode="auto">
              <a:xfrm rot="10800000">
                <a:off x="4154" y="1970"/>
                <a:ext cx="88" cy="10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4" name="Oval 105"/>
              <p:cNvSpPr>
                <a:spLocks noChangeArrowheads="1"/>
              </p:cNvSpPr>
              <p:nvPr/>
            </p:nvSpPr>
            <p:spPr bwMode="auto">
              <a:xfrm rot="10800000">
                <a:off x="4176" y="1551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rot="5400000">
                <a:off x="4196" y="1373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rot="5400000">
                <a:off x="4234" y="1327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7" name="AutoShape 62"/>
              <p:cNvSpPr>
                <a:spLocks noChangeArrowheads="1"/>
              </p:cNvSpPr>
              <p:nvPr/>
            </p:nvSpPr>
            <p:spPr bwMode="auto">
              <a:xfrm rot="10800000">
                <a:off x="4152" y="1310"/>
                <a:ext cx="88" cy="10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58" name="Line 63"/>
              <p:cNvSpPr>
                <a:spLocks noChangeShapeType="1"/>
              </p:cNvSpPr>
              <p:nvPr/>
            </p:nvSpPr>
            <p:spPr bwMode="auto">
              <a:xfrm rot="10800000">
                <a:off x="4360" y="1014"/>
                <a:ext cx="0" cy="1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59" name="Line 64"/>
              <p:cNvSpPr>
                <a:spLocks noChangeShapeType="1"/>
              </p:cNvSpPr>
              <p:nvPr/>
            </p:nvSpPr>
            <p:spPr bwMode="auto">
              <a:xfrm rot="5400000">
                <a:off x="4358" y="2033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0" name="Line 65"/>
              <p:cNvSpPr>
                <a:spLocks noChangeShapeType="1"/>
              </p:cNvSpPr>
              <p:nvPr/>
            </p:nvSpPr>
            <p:spPr bwMode="auto">
              <a:xfrm rot="5400000">
                <a:off x="4396" y="1987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1" name="AutoShape 66"/>
              <p:cNvSpPr>
                <a:spLocks noChangeArrowheads="1"/>
              </p:cNvSpPr>
              <p:nvPr/>
            </p:nvSpPr>
            <p:spPr bwMode="auto">
              <a:xfrm rot="10800000">
                <a:off x="4314" y="1970"/>
                <a:ext cx="88" cy="10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2" name="Oval 113"/>
              <p:cNvSpPr>
                <a:spLocks noChangeArrowheads="1"/>
              </p:cNvSpPr>
              <p:nvPr/>
            </p:nvSpPr>
            <p:spPr bwMode="auto">
              <a:xfrm rot="10800000">
                <a:off x="4336" y="165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3" name="Line 68"/>
              <p:cNvSpPr>
                <a:spLocks noChangeShapeType="1"/>
              </p:cNvSpPr>
              <p:nvPr/>
            </p:nvSpPr>
            <p:spPr bwMode="auto">
              <a:xfrm rot="5400000">
                <a:off x="4356" y="1373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4" name="Line 69"/>
              <p:cNvSpPr>
                <a:spLocks noChangeShapeType="1"/>
              </p:cNvSpPr>
              <p:nvPr/>
            </p:nvSpPr>
            <p:spPr bwMode="auto">
              <a:xfrm rot="5400000">
                <a:off x="4394" y="1327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5" name="AutoShape 70"/>
              <p:cNvSpPr>
                <a:spLocks noChangeArrowheads="1"/>
              </p:cNvSpPr>
              <p:nvPr/>
            </p:nvSpPr>
            <p:spPr bwMode="auto">
              <a:xfrm rot="10800000">
                <a:off x="4312" y="1310"/>
                <a:ext cx="88" cy="10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66" name="Line 71"/>
              <p:cNvSpPr>
                <a:spLocks noChangeShapeType="1"/>
              </p:cNvSpPr>
              <p:nvPr/>
            </p:nvSpPr>
            <p:spPr bwMode="auto">
              <a:xfrm rot="10800000">
                <a:off x="4519" y="1014"/>
                <a:ext cx="0" cy="1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7" name="Line 72"/>
              <p:cNvSpPr>
                <a:spLocks noChangeShapeType="1"/>
              </p:cNvSpPr>
              <p:nvPr/>
            </p:nvSpPr>
            <p:spPr bwMode="auto">
              <a:xfrm rot="5400000">
                <a:off x="4518" y="2032"/>
                <a:ext cx="0" cy="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8" name="Line 73"/>
              <p:cNvSpPr>
                <a:spLocks noChangeShapeType="1"/>
              </p:cNvSpPr>
              <p:nvPr/>
            </p:nvSpPr>
            <p:spPr bwMode="auto">
              <a:xfrm rot="5400000">
                <a:off x="4556" y="198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69" name="AutoShape 74"/>
              <p:cNvSpPr>
                <a:spLocks noChangeArrowheads="1"/>
              </p:cNvSpPr>
              <p:nvPr/>
            </p:nvSpPr>
            <p:spPr bwMode="auto">
              <a:xfrm rot="10800000">
                <a:off x="4473" y="1970"/>
                <a:ext cx="89" cy="10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0" name="Oval 121"/>
              <p:cNvSpPr>
                <a:spLocks noChangeArrowheads="1"/>
              </p:cNvSpPr>
              <p:nvPr/>
            </p:nvSpPr>
            <p:spPr bwMode="auto">
              <a:xfrm rot="10800000">
                <a:off x="4495" y="1767"/>
                <a:ext cx="49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  <p:sp>
            <p:nvSpPr>
              <p:cNvPr id="71" name="Line 76"/>
              <p:cNvSpPr>
                <a:spLocks noChangeShapeType="1"/>
              </p:cNvSpPr>
              <p:nvPr/>
            </p:nvSpPr>
            <p:spPr bwMode="auto">
              <a:xfrm rot="5400000">
                <a:off x="4516" y="1372"/>
                <a:ext cx="0" cy="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2" name="Line 77"/>
              <p:cNvSpPr>
                <a:spLocks noChangeShapeType="1"/>
              </p:cNvSpPr>
              <p:nvPr/>
            </p:nvSpPr>
            <p:spPr bwMode="auto">
              <a:xfrm rot="5400000">
                <a:off x="4554" y="132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 algn="l"/>
                <a:endParaRPr lang="de-DE"/>
              </a:p>
            </p:txBody>
          </p:sp>
          <p:sp>
            <p:nvSpPr>
              <p:cNvPr id="73" name="AutoShape 78"/>
              <p:cNvSpPr>
                <a:spLocks noChangeArrowheads="1"/>
              </p:cNvSpPr>
              <p:nvPr/>
            </p:nvSpPr>
            <p:spPr bwMode="auto">
              <a:xfrm rot="10800000">
                <a:off x="4471" y="1310"/>
                <a:ext cx="89" cy="10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1pPr>
                <a:lvl2pPr marL="539750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2pPr>
                <a:lvl3pPr marL="896938" indent="-177800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3pPr>
                <a:lvl4pPr marL="1254125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4pPr>
                <a:lvl5pPr marL="1611313" indent="-174625">
                  <a:spcBef>
                    <a:spcPct val="5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5pPr>
                <a:lvl6pPr marL="20685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6pPr>
                <a:lvl7pPr marL="25257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7pPr>
                <a:lvl8pPr marL="29829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8pPr>
                <a:lvl9pPr marL="3440113" indent="-174625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rgbClr val="000000"/>
                    </a:solidFill>
                    <a:latin typeface="Arial" panose="020B0604020202020204" pitchFamily="34" charset="0"/>
                  </a:defRPr>
                </a:lvl9pPr>
              </a:lstStyle>
              <a:p>
                <a:pPr rtl="0" algn="l"/>
                <a:endParaRPr lang="de-DE" altLang="de-DE"/>
              </a:p>
            </p:txBody>
          </p:sp>
        </p:grpSp>
        <p:sp>
          <p:nvSpPr>
            <p:cNvPr id="46" name="AutoShape 79"/>
            <p:cNvSpPr>
              <a:spLocks noChangeArrowheads="1"/>
            </p:cNvSpPr>
            <p:nvPr/>
          </p:nvSpPr>
          <p:spPr bwMode="auto">
            <a:xfrm rot="-5400000">
              <a:off x="4203" y="2568"/>
              <a:ext cx="108" cy="1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539750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896938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254125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1611313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0685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5257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29829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4401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rtl="0" algn="l"/>
              <a:endParaRPr lang="de-DE" altLang="de-DE"/>
            </a:p>
          </p:txBody>
        </p:sp>
        <p:sp>
          <p:nvSpPr>
            <p:cNvPr id="47" name="Text Box 80"/>
            <p:cNvSpPr txBox="1">
              <a:spLocks noChangeArrowheads="1"/>
            </p:cNvSpPr>
            <p:nvPr/>
          </p:nvSpPr>
          <p:spPr bwMode="auto">
            <a:xfrm>
              <a:off x="4026" y="2676"/>
              <a:ext cx="215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539750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896938" indent="-177800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254125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1611313" indent="-174625">
                <a:spcBef>
                  <a:spcPct val="5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0685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5257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29829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440113" indent="-174625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rtl="0">
                <a:spcBef>
                  <a:spcPct val="20000"/>
                </a:spcBef>
                <a:buClr>
                  <a:srgbClr val="FF0000"/>
                </a:buClr>
                <a:buSzPct val="85000"/>
                <a:buFont typeface="Monotype Sorts" charset="2"/>
                <a:buNone/>
              </a:pPr>
              <a:r>
                <a:rPr lang="en-US" altLang="de-DE" b="1">
                  <a:solidFill>
                    <a:schemeClr val="tx1"/>
                  </a:solidFill>
                </a:rPr>
                <a:t>yo</a:t>
              </a:r>
              <a:r>
                <a:rPr lang="en-US" altLang="de-DE" sz="1200" b="1">
                  <a:solidFill>
                    <a:schemeClr val="tx1"/>
                  </a:solidFill>
                </a:rPr>
                <a:t>d</a:t>
              </a:r>
              <a:endParaRPr lang="en-US" altLang="de-DE" b="1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7404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Propiedades y Aplicaciones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36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449264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¿Conducción 2-Q o 4-Q?</a:t>
            </a:r>
            <a:endParaRPr lang="en-US" sz="10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03133" y="1850755"/>
            <a:ext cx="4268867" cy="4096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b="1" dirty="0"/>
              <a:t>Propiedades de 2 cuadrantes</a:t>
            </a:r>
          </a:p>
          <a:p>
            <a:pPr lvl="1" rtl="0" algn="l"/>
            <a:r>
              <a:rPr lang="en-US" altLang="de-DE" dirty="0"/>
              <a:t>Conducir hacia adelante (I)</a:t>
            </a:r>
          </a:p>
          <a:p>
            <a:pPr lvl="1" rtl="0" algn="l"/>
            <a:r>
              <a:rPr lang="en-US" altLang="de-DE" dirty="0">
                <a:solidFill>
                  <a:srgbClr val="FF9933"/>
                </a:solidFill>
              </a:rPr>
              <a:t>( Frenado inverso (IV) )</a:t>
            </a:r>
          </a:p>
          <a:p>
            <a:pPr lvl="1" rtl="0" algn="l"/>
            <a:endParaRPr lang="en-US" altLang="de-DE" dirty="0">
              <a:solidFill>
                <a:srgbClr val="FF9933"/>
              </a:solidFill>
            </a:endParaRPr>
          </a:p>
          <a:p>
            <a:pPr rtl="0" algn="l"/>
            <a:r>
              <a:rPr lang="en-US" altLang="de-DE" b="1" dirty="0"/>
              <a:t>Propiedades de 4 cuadrantes</a:t>
            </a:r>
          </a:p>
          <a:p>
            <a:pPr lvl="1" rtl="0" algn="l"/>
            <a:r>
              <a:rPr lang="en-US" altLang="de-DE" dirty="0"/>
              <a:t>Conducir hacia adelante (I)</a:t>
            </a:r>
          </a:p>
          <a:p>
            <a:pPr lvl="1" rtl="0" algn="l"/>
            <a:r>
              <a:rPr lang="en-US" altLang="de-DE" dirty="0"/>
              <a:t>Marcha atrás (III)</a:t>
            </a:r>
          </a:p>
          <a:p>
            <a:pPr lvl="1" rtl="0" algn="l"/>
            <a:r>
              <a:rPr lang="en-US" altLang="de-DE" dirty="0"/>
              <a:t>Frenado hacia adelante (II)</a:t>
            </a:r>
          </a:p>
          <a:p>
            <a:pPr lvl="1" rtl="0" algn="l"/>
            <a:r>
              <a:rPr lang="en-US" altLang="de-DE" dirty="0"/>
              <a:t>Frenado inverso (IV)</a:t>
            </a:r>
          </a:p>
          <a:p>
            <a:pPr rtl="0" algn="l"/>
            <a:endParaRPr lang="en-US" altLang="de-DE" dirty="0"/>
          </a:p>
          <a:p>
            <a:pPr rtl="0" algn="l"/>
            <a:r>
              <a:rPr lang="en-US" altLang="de-DE" b="1" dirty="0"/>
              <a:t>Inversión de campo (</a:t>
            </a:r>
            <a:r>
              <a:rPr lang="en-US" altLang="de-DE" b="1" dirty="0">
                <a:sym typeface="Wingdings" panose="05000000000000000000" pitchFamily="2" charset="2"/>
              </a:rPr>
              <a:t> 4-Q)</a:t>
            </a:r>
          </a:p>
          <a:p>
            <a:pPr lvl="1" rtl="0" algn="l"/>
            <a:r>
              <a:rPr lang="en-US" altLang="de-DE" dirty="0"/>
              <a:t>Solo para accionamientos grandes (&gt; 3000 A)</a:t>
            </a:r>
          </a:p>
          <a:p>
            <a:pPr lvl="1" rtl="0" algn="l"/>
            <a:r>
              <a:rPr lang="en-US" altLang="de-DE" dirty="0"/>
              <a:t>Dinámica lenta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572000" y="1816571"/>
            <a:ext cx="4321175" cy="4096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/>
            <a:r>
              <a:rPr lang="en-US" altLang="de-DE" b="1" dirty="0"/>
              <a:t>Aplicaciones típicas para 2 cuadrantes</a:t>
            </a:r>
          </a:p>
          <a:p>
            <a:pPr lvl="1" rtl="0" algn="l"/>
            <a:r>
              <a:rPr lang="en-US" altLang="de-DE" dirty="0"/>
              <a:t>extrusor</a:t>
            </a:r>
          </a:p>
          <a:p>
            <a:pPr lvl="1" rtl="0" algn="l"/>
            <a:r>
              <a:rPr lang="en-US" altLang="de-DE" dirty="0"/>
              <a:t>Mezclador (adelante)</a:t>
            </a:r>
          </a:p>
          <a:p>
            <a:pPr lvl="1" rtl="0" algn="l"/>
            <a:r>
              <a:rPr lang="en-US" altLang="de-DE" dirty="0"/>
              <a:t>Bomba</a:t>
            </a:r>
          </a:p>
          <a:p>
            <a:pPr rtl="0" algn="l"/>
            <a:r>
              <a:rPr lang="en-US" altLang="de-DE" b="1" dirty="0"/>
              <a:t>Aplicaciones típicas para 4 cuadrantes</a:t>
            </a:r>
          </a:p>
          <a:p>
            <a:pPr lvl="1" rtl="0" algn="l"/>
            <a:r>
              <a:rPr lang="en-US" altLang="de-DE" dirty="0"/>
              <a:t>Centrífuga de azúcar</a:t>
            </a:r>
          </a:p>
          <a:p>
            <a:pPr lvl="1" rtl="0" algn="l"/>
            <a:r>
              <a:rPr lang="en-US" altLang="de-DE" dirty="0"/>
              <a:t>equipos de prueba</a:t>
            </a:r>
          </a:p>
          <a:p>
            <a:pPr lvl="1" rtl="0" algn="l"/>
            <a:r>
              <a:rPr lang="en-US" altLang="de-DE" dirty="0"/>
              <a:t>Grúas</a:t>
            </a:r>
          </a:p>
          <a:p>
            <a:pPr lvl="1" rtl="0" algn="l"/>
            <a:r>
              <a:rPr lang="en-US" altLang="de-DE" dirty="0"/>
              <a:t>Devanadera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218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3"/>
          </p:nvPr>
        </p:nvSpPr>
        <p:spPr bwMode="gray"/>
        <p:txBody>
          <a:bodyPr/>
          <a:lstStyle/>
          <a:p>
            <a:pPr rtl="0" algn="l"/>
            <a:r>
              <a:rPr lang="en-US" dirty="0"/>
              <a:t>Estructura de control</a:t>
            </a:r>
            <a:endParaRPr lang="en-US" altLang="en-US" dirty="0"/>
          </a:p>
          <a:p>
            <a:pPr rtl="0" algn="l"/>
            <a:endParaRPr lang="en-US" dirty="0"/>
          </a:p>
          <a:p>
            <a:pPr rtl="0"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rtl="0" algn="l"/>
            <a:r>
              <a:rPr lang="en-US" dirty="0"/>
              <a:t>unidad de CC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67EFB5F-0C5D-4FA5-94D5-CEC1C8E0D986}" type="datetime4">
              <a:rPr lang="en-US" smtClean="0"/>
              <a:pPr rtl="0" algn="l"/>
              <a:t>15 de julio de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Deslizar</a:t>
            </a:r>
            <a:fld id="{619F89D8-7AE3-494A-97F3-03D680869632}" type="slidenum">
              <a:rPr lang="en-US" smtClean="0"/>
              <a:pPr rtl="0" algn="l"/>
              <a:t>37</a:t>
            </a:fld>
            <a:endParaRPr lang="en-US" dirty="0"/>
          </a:p>
        </p:txBody>
      </p:sp>
      <p:sp>
        <p:nvSpPr>
          <p:cNvPr id="49" name="Text Placeholder 7"/>
          <p:cNvSpPr txBox="1">
            <a:spLocks/>
          </p:cNvSpPr>
          <p:nvPr/>
        </p:nvSpPr>
        <p:spPr bwMode="gray">
          <a:xfrm>
            <a:off x="292995" y="1429115"/>
            <a:ext cx="4492649" cy="379065"/>
          </a:xfrm>
          <a:prstGeom prst="rect">
            <a:avLst/>
          </a:prstGeom>
        </p:spPr>
        <p:txBody>
          <a:bodyPr vert="horz" lIns="72000" tIns="72000" rIns="72000" bIns="7200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>
              <a:spcBef>
                <a:spcPts val="600"/>
              </a:spcBef>
            </a:pPr>
            <a:r>
              <a:rPr lang="en-US" dirty="0"/>
              <a:t>Diagrama</a:t>
            </a:r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1859336"/>
            <a:ext cx="7115176" cy="40807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934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B08F1E-90C9-4C1C-9187-71A8FAE707E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 algn="l"/>
            <a:fld id="{70479A72-920A-415B-8469-E7772A79C549}" type="datetime4">
              <a:rPr lang="en-US" smtClean="0"/>
              <a:t>15 de julio de 2020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2242A-80A8-43A1-A4FF-057E3729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Deslizar</a:t>
            </a:r>
            <a:fld id="{619F89D8-7AE3-494A-97F3-03D680869632}" type="slidenum">
              <a:rPr lang="en-US" smtClean="0"/>
              <a:pPr rtl="0" algn="l"/>
              <a:t>38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603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REFERENCE_ID" val="f52478e2-1fe6-41bf-817f-001658da3c11"/>
  <p:tag name="ARTICULATE_PACKAGE_VERSION" val="1.0"/>
  <p:tag name="ARTICULATE_PACKAGE_AUTHOR" val="Thomas Vinz"/>
  <p:tag name="ARTICULATE_PACKAGE_TITLE" val="DCS880_HARDWARE_H1_H4_R0101"/>
  <p:tag name="ARTICULATE_PACKAGE_NAME" val="C:\Publish\DCS880_HARDWARE_H1-H4_0R0101.PRJ.zip"/>
  <p:tag name="ARTICULATE_REFERENCE_TYPE_1" val="1"/>
  <p:tag name="ARTICULATE_REFERENCE_1" val="E:\ABB.2017\01.DCS880_HARDWARE_H1_H4_R0101\Prozess E\Attachments\DCS880_HARDWARE_H1-H4_0R0101.pdf"/>
  <p:tag name="ARTICULATE_REFERENCE_TITLE_1" val="DCS880_HARDWARE_H1-H4_0R0101"/>
  <p:tag name="ARTICULATE_REFERENCE_ID_1" val="52375600-6689-495c-b222-138092777cf8"/>
  <p:tag name="ARTICULATE_REFERENCE_COUNT" val="1"/>
  <p:tag name="ARTICULATE_PLAYER_GLOSSARY_XML" val="&lt;?xml version=&quot;1.0&quot; encoding=&quot;utf-16&quot;?&gt;&lt;glossary xmlns:xsi=&quot;http://www.w3.org/2001/XMLSchema-instance&quot; xmlns:xsd=&quot;http://www.w3.org/2001/XMLSchema&quot;&gt;&lt;terms /&gt;&lt;/glossary&gt;"/>
  <p:tag name="TAG_BACKING_FORM_KEY" val="329640-e:\abb.2017\01.dcs880_hardware_h1_h4_r0101\prozess e\dcs880_hardware_h1_h4_r0101.pptx"/>
  <p:tag name="ARTICULATE_PRESENTER_VERSION" val="7"/>
  <p:tag name="ARTICULATE_USED_PAGE_ORIENTATION" val="1"/>
  <p:tag name="ARTICULATE_USED_PAGE_SIZE" val="1"/>
  <p:tag name="ARTICULATE_META_DESCRIPTION" val="DCS880 Hardware H1-H4 0R0101"/>
  <p:tag name="ARTICULATE_META_COURSE_ID" val="DCS880_HARDWARE_H1-H4_0R0101"/>
  <p:tag name="ARTICULATE_META_KEYWORDS" val="Hardware, Environment, type code, memory unit, power part"/>
  <p:tag name="ARTICULATE_META_NAME" val="RH"/>
  <p:tag name="ARTICULATE_META_NAME_SET" val="True"/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0"/>
  <p:tag name="ORIGINAL_AUDIO_FILEPATH" val="E:\ABB.2017\01.DCS880_HARDWARE_H1_H4_R0101\Prozess D\split\folie1.wav"/>
  <p:tag name="ELAPSEDTIME" val="8.352"/>
  <p:tag name="ARTICULATE_NAV_LEVEL" val="1"/>
  <p:tag name="ARTICULATE_SLIDE_PRESENTER_GUID" val="566b9945-fbf2-4ec5-a24f-e8724ffe975a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7"/>
  <p:tag name="ORIGINAL_AUDIO_FILEPATH" val="E:\ABB.2017\01.DCS880_HARDWARE_H1_H4_R0101\Prozess D\split\folie2.wav"/>
  <p:tag name="ELAPSEDTIME" val="36.772"/>
  <p:tag name="ARTICULATE_NAV_LEVEL" val="1"/>
  <p:tag name="ARTICULATE_SLIDE_PRESENTER_GUID" val="566b9945-fbf2-4ec5-a24f-e8724ffe975a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1"/>
  <p:tag name="ORIGINAL_AUDIO_FILEPATH" val="E:\ABB.2017\DCS880_DIMENSIONING_R0101\Prozess D\split\folie4.wav"/>
  <p:tag name="ELAPSEDTIME" val="28.882"/>
  <p:tag name="ARTICULATE_TITLE_TAG" val="DCS880 – With external field excitation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6.87/9.01/10.95/12.89/15.01/17.11/19.01/20.72/22.59/24.60/26.20"/>
  <p:tag name="ARTICULATE_USED_LAYOUT" val="5"/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5"/>
  <p:tag name="ORIGINAL_AUDIO_FILEPATH" val="E:\ABB.2017\DCS880_DIMENSIONING_R0101\Prozess D\split\folie9.wav"/>
  <p:tag name="ELAPSEDTIME" val="46.992"/>
  <p:tag name="ARTICULATE_TITLE_TAG" val="Step 2 - Selection of the converter supply voltage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1.83/16.97/22.93/29.07/37.62"/>
  <p:tag name="ARTICULATE_USED_LAYOUT" val="5"/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5"/>
  <p:tag name="ORIGINAL_AUDIO_FILEPATH" val="E:\ABB.2017\DCS880_DIMENSIONING_R0101\Prozess D\split\folie9.wav"/>
  <p:tag name="ELAPSEDTIME" val="46.992"/>
  <p:tag name="ARTICULATE_TITLE_TAG" val="Step 2 - Selection of the converter supply voltage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1.83/16.97/22.93/29.07/37.62"/>
  <p:tag name="ARTICULATE_USED_LAYOUT" val="5"/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5"/>
  <p:tag name="ORIGINAL_AUDIO_FILEPATH" val="E:\ABB.2017\DCS880_DIMENSIONING_R0101\Prozess D\split\folie9.wav"/>
  <p:tag name="ELAPSEDTIME" val="46.992"/>
  <p:tag name="ARTICULATE_TITLE_TAG" val="Step 2 - Selection of the converter supply voltage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1.83/16.97/22.93/29.07/37.62"/>
  <p:tag name="ARTICULATE_USED_LAYOUT" val="5"/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5"/>
  <p:tag name="ORIGINAL_AUDIO_FILEPATH" val="E:\ABB.2017\DCS880_DIMENSIONING_R0101\Prozess D\split\folie9.wav"/>
  <p:tag name="ELAPSEDTIME" val="46.992"/>
  <p:tag name="ARTICULATE_TITLE_TAG" val="Step 2 - Selection of the converter supply voltage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1.83/16.97/22.93/29.07/37.62"/>
  <p:tag name="ARTICULATE_USED_LAYOUT" val="5"/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5"/>
  <p:tag name="ORIGINAL_AUDIO_FILEPATH" val="E:\ABB.2017\DCS880_DIMENSIONING_R0101\Prozess D\split\folie9.wav"/>
  <p:tag name="ELAPSEDTIME" val="46.992"/>
  <p:tag name="ARTICULATE_TITLE_TAG" val="Step 2 - Selection of the converter supply voltage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1.83/16.97/22.93/29.07/37.62"/>
  <p:tag name="ARTICULATE_USED_LAYOUT" val="5"/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65"/>
  <p:tag name="ORIGINAL_AUDIO_FILEPATH" val="E:\ABB.2017\DCS880_DIMENSIONING_R0101\Prozess D\split\folie9.wav"/>
  <p:tag name="ELAPSEDTIME" val="46.992"/>
  <p:tag name="ARTICULATE_TITLE_TAG" val="Step 2 - Selection of the converter supply voltage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1.83/16.97/22.93/29.07/37.62"/>
  <p:tag name="ARTICULATE_USED_LAYOUT" val="5"/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ORIGINAL_AUDIO_FILEPATH" val="E:\ABB.2017\DCS880_DIMENSIONING_R0101\Prozess D\split\folie8.wav"/>
  <p:tag name="ELAPSEDTIME" val="77.202"/>
  <p:tag name="ARTICULATE_TITLE_TAG" val="Step 1 - Selection of motor voltage in new installations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10.69/16.03/32.78/61.61"/>
  <p:tag name="ARTICULATE_USED_LAYOUT" val="5"/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9"/>
  <p:tag name="ORIGINAL_AUDIO_FILEPATH" val="E:\ABB.2017\DCS880_DIMENSIONING_R0101\Prozess D\split\folie14.wav"/>
  <p:tag name="ELAPSEDTIME" val="126.232"/>
  <p:tag name="ARTICULATE_TITLE_TAG" val="Step 4 – Selection of field exciter"/>
  <p:tag name="ARTICULATE_NAV_LEVEL" val="1"/>
  <p:tag name="ARTICULATE_SLIDE_PRESENTER_GUID" val="7970f676-4b11-4108-ba93-33f0b4fbe694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PLAYER_CONTROL_NOTES" val="True"/>
  <p:tag name="TIMELINE" val="4.65/41.02/69.03/106.93"/>
  <p:tag name="ARTICULATE_USED_LAYOUT" val="4"/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ABB Master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3C3C3C"/>
      </a:accent1>
      <a:accent2>
        <a:srgbClr val="505050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tx2"/>
        </a:solidFill>
        <a:ln>
          <a:noFill/>
        </a:ln>
      </a:spPr>
      <a:bodyPr lIns="72000" tIns="72000" rIns="72000" bIns="72000"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72000" tIns="72000" rIns="72000" bIns="72000" rtlCol="0">
        <a:no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61204_Master_Toolkit_4by3.pptx" id="{426B5C25-3F81-45F7-B5FF-6678AA90081F}" vid="{49E315F2-D47C-448E-B1A9-697F4524D98A}"/>
    </a:ext>
  </a:extLst>
</a:theme>
</file>

<file path=ppt/theme/theme2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ABB_New_Master_Template_4by3</Template>
  <TotalTime>0</TotalTime>
  <Words>1529</Words>
  <Application>Microsoft Office PowerPoint</Application>
  <PresentationFormat>On-screen Show (4:3)</PresentationFormat>
  <Paragraphs>668</Paragraphs>
  <Slides>38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ABBvoiceOffice</vt:lpstr>
      <vt:lpstr>Arial</vt:lpstr>
      <vt:lpstr>Helvetica</vt:lpstr>
      <vt:lpstr>Monotype Sorts</vt:lpstr>
      <vt:lpstr>Symbol</vt:lpstr>
      <vt:lpstr>Times New Roman</vt:lpstr>
      <vt:lpstr>Wingdings</vt:lpstr>
      <vt:lpstr>ABB Master</vt:lpstr>
      <vt:lpstr>Visio</vt:lpstr>
      <vt:lpstr>Image</vt:lpstr>
      <vt:lpstr>Equation</vt:lpstr>
      <vt:lpstr>Chart</vt:lpstr>
      <vt:lpstr>Photo Editor Photo</vt:lpstr>
      <vt:lpstr>Microsoft Drawing</vt:lpstr>
      <vt:lpstr>DC fundamentals</vt:lpstr>
      <vt:lpstr>Content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motor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DC drive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Thomas Vinz</dc:creator>
  <cp:lastModifiedBy>Sophia Hofmann</cp:lastModifiedBy>
  <cp:revision>693</cp:revision>
  <cp:lastPrinted>2016-11-30T16:53:33Z</cp:lastPrinted>
  <dcterms:created xsi:type="dcterms:W3CDTF">2016-12-13T11:13:57Z</dcterms:created>
  <dcterms:modified xsi:type="dcterms:W3CDTF">2020-07-15T08:57:57Z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Path">
    <vt:lpwstr>DCS880_HARDWARE_H1_H4_R0101_new_branding</vt:lpwstr>
  </property>
  <property fmtid="{D5CDD505-2E9C-101B-9397-08002B2CF9AE}" pid="3" name="ArticulateProjectVersion">
    <vt:lpwstr>7</vt:lpwstr>
  </property>
  <property fmtid="{D5CDD505-2E9C-101B-9397-08002B2CF9AE}" pid="4" name="ArticulateUseProject">
    <vt:lpwstr>1</vt:lpwstr>
  </property>
  <property fmtid="{D5CDD505-2E9C-101B-9397-08002B2CF9AE}" pid="5" name="ArticulateGUID">
    <vt:lpwstr>A3263B0C-9944-41F5-A816-BC8DDD6F3A5B</vt:lpwstr>
  </property>
  <property fmtid="{D5CDD505-2E9C-101B-9397-08002B2CF9AE}" pid="6" name="ArticulateProjectFull">
    <vt:lpwstr>Y:\ZW_ABLA\Post\G5951 DCS880 classroom\englisch\102 DC_Fundamentals_R0101.ppta</vt:lpwstr>
  </property>
</Properties>
</file>